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4b831e3ac2_1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4b831e3ac2_1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Google Shape;16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e de titr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texte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vertical et texte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et contenu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de sectio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ux contenu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re seul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 avec légende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avec légende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T3ld4dysb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kNBXUcuFLQ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H701w3nCgMU" TargetMode="External"/><Relationship Id="rId4" Type="http://schemas.openxmlformats.org/officeDocument/2006/relationships/hyperlink" Target="https://www.youtube.com/watch?v=Wd0gsaOqHT4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1768471" y="3414711"/>
            <a:ext cx="2387600" cy="1030279"/>
            <a:chOff x="105489238" y="109135575"/>
            <a:chExt cx="2387567" cy="1030302"/>
          </a:xfrm>
        </p:grpSpPr>
        <p:sp>
          <p:nvSpPr>
            <p:cNvPr id="85" name="Google Shape;85;p13"/>
            <p:cNvSpPr/>
            <p:nvPr/>
          </p:nvSpPr>
          <p:spPr>
            <a:xfrm>
              <a:off x="105489238" y="109484888"/>
              <a:ext cx="2387567" cy="680990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50800" dist="38100" dir="2700000" algn="tl" rotWithShape="0">
                <a:srgbClr val="000000">
                  <a:alpha val="39607"/>
                </a:srgbClr>
              </a:outerShdw>
            </a:effectLst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fr-FR" sz="10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Fp : Le chargeur doit permettre aux randonneurs de recharger en toute autonomie les appareils nomades.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105623000" y="109135575"/>
              <a:ext cx="2021983" cy="3090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000"/>
                <a:buFont typeface="Calibri"/>
                <a:buNone/>
              </a:pPr>
              <a:r>
                <a:rPr lang="fr-FR" sz="1000" b="1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Fonction de service attendue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7" name="Google Shape;87;p13"/>
          <p:cNvSpPr txBox="1"/>
          <p:nvPr/>
        </p:nvSpPr>
        <p:spPr>
          <a:xfrm>
            <a:off x="4821238" y="2770188"/>
            <a:ext cx="2020887" cy="309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Fonctions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7716838" y="1819275"/>
            <a:ext cx="2022475" cy="309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Solutions techniques possibles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4938713" y="3233738"/>
            <a:ext cx="1865312" cy="4889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Raccorder électriquement les appareils nomades</a:t>
            </a: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3"/>
          <p:cNvSpPr/>
          <p:nvPr/>
        </p:nvSpPr>
        <p:spPr>
          <a:xfrm>
            <a:off x="7612063" y="2281238"/>
            <a:ext cx="1997075" cy="347662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Prise USB  type A côté chargeur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3"/>
          <p:cNvSpPr/>
          <p:nvPr/>
        </p:nvSpPr>
        <p:spPr>
          <a:xfrm>
            <a:off x="5092700" y="5340350"/>
            <a:ext cx="1997075" cy="490538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Produire de l’électricité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2" name="Google Shape;92;p13"/>
          <p:cNvCxnSpPr/>
          <p:nvPr/>
        </p:nvCxnSpPr>
        <p:spPr>
          <a:xfrm rot="10800000" flipH="1">
            <a:off x="4191000" y="3465513"/>
            <a:ext cx="747713" cy="65722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93" name="Google Shape;93;p13"/>
          <p:cNvCxnSpPr/>
          <p:nvPr/>
        </p:nvCxnSpPr>
        <p:spPr>
          <a:xfrm>
            <a:off x="4178300" y="4122738"/>
            <a:ext cx="927100" cy="1493837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94" name="Google Shape;94;p13"/>
          <p:cNvSpPr/>
          <p:nvPr/>
        </p:nvSpPr>
        <p:spPr>
          <a:xfrm>
            <a:off x="7612063" y="2900363"/>
            <a:ext cx="1997075" cy="534987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Prise USB type B ou C fourni avec l’appareil smartphone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/>
          <p:nvPr/>
        </p:nvSpPr>
        <p:spPr>
          <a:xfrm>
            <a:off x="1846263" y="1612900"/>
            <a:ext cx="2379662" cy="1466850"/>
          </a:xfrm>
          <a:prstGeom prst="irregularSeal1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quoi sert l’objet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3"/>
          <p:cNvSpPr/>
          <p:nvPr/>
        </p:nvSpPr>
        <p:spPr>
          <a:xfrm>
            <a:off x="4664075" y="1196975"/>
            <a:ext cx="2335213" cy="1431925"/>
          </a:xfrm>
          <a:prstGeom prst="irregularSeal1">
            <a:avLst/>
          </a:prstGeom>
          <a:solidFill>
            <a:srgbClr val="92D050"/>
          </a:solidFill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 faut il pour que l’objet fonctionne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3"/>
          <p:cNvSpPr/>
          <p:nvPr/>
        </p:nvSpPr>
        <p:spPr>
          <a:xfrm>
            <a:off x="7331075" y="196850"/>
            <a:ext cx="2786063" cy="1557338"/>
          </a:xfrm>
          <a:prstGeom prst="irregularSeal1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Quelles solutions existent ou sont à inventer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3"/>
          <p:cNvSpPr/>
          <p:nvPr/>
        </p:nvSpPr>
        <p:spPr>
          <a:xfrm>
            <a:off x="1846263" y="4533900"/>
            <a:ext cx="2239962" cy="9144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noFill/>
          </a:ln>
          <a:effectLst>
            <a:outerShdw blurRad="50800" dist="38100" dir="2700000" algn="tl" rotWithShape="0">
              <a:srgbClr val="000000">
                <a:alpha val="39607"/>
              </a:srgbClr>
            </a:outerShdw>
          </a:effectLst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Appareils retenus 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Téléphones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GPS randonnée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9" name="Google Shape;99;p13"/>
          <p:cNvCxnSpPr/>
          <p:nvPr/>
        </p:nvCxnSpPr>
        <p:spPr>
          <a:xfrm rot="10800000" flipH="1">
            <a:off x="6800850" y="2435225"/>
            <a:ext cx="785813" cy="1017588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00" name="Google Shape;100;p13"/>
          <p:cNvCxnSpPr/>
          <p:nvPr/>
        </p:nvCxnSpPr>
        <p:spPr>
          <a:xfrm rot="10800000" flipH="1">
            <a:off x="6813550" y="3324225"/>
            <a:ext cx="836613" cy="128588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1" name="Google Shape;101;p13"/>
          <p:cNvSpPr/>
          <p:nvPr/>
        </p:nvSpPr>
        <p:spPr>
          <a:xfrm>
            <a:off x="7704138" y="5303838"/>
            <a:ext cx="1995487" cy="1146175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Caractéristique du Courant électrique à fournir: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 = 500 mA à 1A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Noto Sans Symbols"/>
              <a:buChar char="∙"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U = 5 V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2" name="Google Shape;102;p13" descr="typesusb"/>
          <p:cNvPicPr preferRelativeResize="0"/>
          <p:nvPr/>
        </p:nvPicPr>
        <p:blipFill rotWithShape="1">
          <a:blip r:embed="rId3">
            <a:alphaModFix/>
          </a:blip>
          <a:srcRect r="71785"/>
          <a:stretch/>
        </p:blipFill>
        <p:spPr>
          <a:xfrm>
            <a:off x="10050463" y="1881188"/>
            <a:ext cx="615950" cy="87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3"/>
          <p:cNvSpPr/>
          <p:nvPr/>
        </p:nvSpPr>
        <p:spPr>
          <a:xfrm>
            <a:off x="7650163" y="3660775"/>
            <a:ext cx="1997075" cy="5334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Cordon  fourni avec Iphone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Google Shape;104;p13" descr="typesusb"/>
          <p:cNvPicPr preferRelativeResize="0"/>
          <p:nvPr/>
        </p:nvPicPr>
        <p:blipFill rotWithShape="1">
          <a:blip r:embed="rId3">
            <a:alphaModFix/>
          </a:blip>
          <a:srcRect l="50963"/>
          <a:stretch/>
        </p:blipFill>
        <p:spPr>
          <a:xfrm>
            <a:off x="9799638" y="2784475"/>
            <a:ext cx="952500" cy="777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5" name="Google Shape;105;p13"/>
          <p:cNvCxnSpPr/>
          <p:nvPr/>
        </p:nvCxnSpPr>
        <p:spPr>
          <a:xfrm>
            <a:off x="6799263" y="3463925"/>
            <a:ext cx="863600" cy="412750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106" name="Google Shape;106;p13"/>
          <p:cNvSpPr/>
          <p:nvPr/>
        </p:nvSpPr>
        <p:spPr>
          <a:xfrm>
            <a:off x="7612063" y="4341813"/>
            <a:ext cx="1997075" cy="5334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Cordon  fourni avec GPS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3" descr="typesusb"/>
          <p:cNvPicPr preferRelativeResize="0"/>
          <p:nvPr/>
        </p:nvPicPr>
        <p:blipFill rotWithShape="1">
          <a:blip r:embed="rId3">
            <a:alphaModFix/>
          </a:blip>
          <a:srcRect l="28217"/>
          <a:stretch/>
        </p:blipFill>
        <p:spPr>
          <a:xfrm>
            <a:off x="9683750" y="4225925"/>
            <a:ext cx="1395413" cy="7778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8" name="Google Shape;108;p13"/>
          <p:cNvCxnSpPr/>
          <p:nvPr/>
        </p:nvCxnSpPr>
        <p:spPr>
          <a:xfrm>
            <a:off x="7113588" y="5586413"/>
            <a:ext cx="579437" cy="30797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6816725" y="3448050"/>
            <a:ext cx="785813" cy="1184275"/>
          </a:xfrm>
          <a:prstGeom prst="straightConnector1">
            <a:avLst/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"/>
          <p:cNvSpPr txBox="1"/>
          <p:nvPr/>
        </p:nvSpPr>
        <p:spPr>
          <a:xfrm>
            <a:off x="4408488" y="2049463"/>
            <a:ext cx="2022475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Fonctions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14"/>
          <p:cNvSpPr txBox="1"/>
          <p:nvPr/>
        </p:nvSpPr>
        <p:spPr>
          <a:xfrm>
            <a:off x="8324850" y="2003425"/>
            <a:ext cx="2020888" cy="3079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Solutions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4"/>
          <p:cNvSpPr/>
          <p:nvPr/>
        </p:nvSpPr>
        <p:spPr>
          <a:xfrm>
            <a:off x="4641850" y="2724150"/>
            <a:ext cx="1975500" cy="9780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que le chargeur soit rechargé au préalable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4"/>
          <p:cNvSpPr/>
          <p:nvPr/>
        </p:nvSpPr>
        <p:spPr>
          <a:xfrm>
            <a:off x="8350250" y="2621001"/>
            <a:ext cx="2117100" cy="1275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sac à dos solaire 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générateurs solaires portable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chargeur portable</a:t>
            </a:r>
            <a:endParaRPr sz="1800">
              <a:solidFill>
                <a:schemeClr val="dk1"/>
              </a:solidFill>
            </a:endParaRPr>
          </a:p>
        </p:txBody>
      </p:sp>
      <p:grpSp>
        <p:nvGrpSpPr>
          <p:cNvPr id="118" name="Google Shape;118;p14"/>
          <p:cNvGrpSpPr/>
          <p:nvPr/>
        </p:nvGrpSpPr>
        <p:grpSpPr>
          <a:xfrm>
            <a:off x="1493842" y="2620963"/>
            <a:ext cx="2516187" cy="663568"/>
            <a:chOff x="105587300" y="109058300"/>
            <a:chExt cx="2516323" cy="664050"/>
          </a:xfrm>
        </p:grpSpPr>
        <p:sp>
          <p:nvSpPr>
            <p:cNvPr id="119" name="Google Shape;119;p14"/>
            <p:cNvSpPr/>
            <p:nvPr/>
          </p:nvSpPr>
          <p:spPr>
            <a:xfrm>
              <a:off x="105587300" y="109427725"/>
              <a:ext cx="2516323" cy="294625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fr-FR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Fc1 : doit tenir sur un sac à dos </a:t>
              </a:r>
              <a:endPara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4"/>
            <p:cNvSpPr txBox="1"/>
            <p:nvPr/>
          </p:nvSpPr>
          <p:spPr>
            <a:xfrm>
              <a:off x="105623000" y="109058300"/>
              <a:ext cx="2021983" cy="3090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000"/>
                <a:buFont typeface="Calibri"/>
                <a:buNone/>
              </a:pPr>
              <a:r>
                <a:rPr lang="fr-FR" sz="1000" b="1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Fonction de service attendue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21" name="Google Shape;121;p14"/>
          <p:cNvSpPr/>
          <p:nvPr/>
        </p:nvSpPr>
        <p:spPr>
          <a:xfrm>
            <a:off x="1493838" y="704850"/>
            <a:ext cx="2379662" cy="1465263"/>
          </a:xfrm>
          <a:prstGeom prst="irregularSeal1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quoi sert l’objet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4"/>
          <p:cNvSpPr/>
          <p:nvPr/>
        </p:nvSpPr>
        <p:spPr>
          <a:xfrm>
            <a:off x="4408488" y="400050"/>
            <a:ext cx="2336800" cy="1431925"/>
          </a:xfrm>
          <a:prstGeom prst="irregularSeal1">
            <a:avLst/>
          </a:prstGeom>
          <a:solidFill>
            <a:srgbClr val="92D050"/>
          </a:solidFill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 faut il pour que l’objet fonctionne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4"/>
          <p:cNvSpPr/>
          <p:nvPr/>
        </p:nvSpPr>
        <p:spPr>
          <a:xfrm>
            <a:off x="7739063" y="423863"/>
            <a:ext cx="2787650" cy="1557337"/>
          </a:xfrm>
          <a:prstGeom prst="irregularSeal1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Quelles solutions existent ou sont à inventer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4" name="Google Shape;124;p14"/>
          <p:cNvCxnSpPr>
            <a:stCxn id="119" idx="3"/>
            <a:endCxn id="116" idx="1"/>
          </p:cNvCxnSpPr>
          <p:nvPr/>
        </p:nvCxnSpPr>
        <p:spPr>
          <a:xfrm>
            <a:off x="4010029" y="3137326"/>
            <a:ext cx="631800" cy="75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25" name="Google Shape;125;p14"/>
          <p:cNvCxnSpPr>
            <a:endCxn id="117" idx="1"/>
          </p:cNvCxnSpPr>
          <p:nvPr/>
        </p:nvCxnSpPr>
        <p:spPr>
          <a:xfrm rot="10800000" flipH="1">
            <a:off x="6535850" y="3258651"/>
            <a:ext cx="1814400" cy="27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5"/>
          <p:cNvSpPr txBox="1"/>
          <p:nvPr/>
        </p:nvSpPr>
        <p:spPr>
          <a:xfrm>
            <a:off x="4762500" y="2144713"/>
            <a:ext cx="2022475" cy="309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Fonctions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15"/>
          <p:cNvSpPr txBox="1"/>
          <p:nvPr/>
        </p:nvSpPr>
        <p:spPr>
          <a:xfrm>
            <a:off x="8289925" y="2116138"/>
            <a:ext cx="2022475" cy="309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Solutions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4919675" y="2717800"/>
            <a:ext cx="2469600" cy="1206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Créer de l’électricité à partir du rayonnement solaire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8393129" y="2665425"/>
            <a:ext cx="2721000" cy="4890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Cellule photovoltaïque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1025675" y="3095300"/>
            <a:ext cx="2786100" cy="7341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Fc2 : doit transformer une énergie naturelle et renouve</a:t>
            </a:r>
            <a:r>
              <a:rPr lang="fr-FR">
                <a:latin typeface="Calibri"/>
                <a:ea typeface="Calibri"/>
                <a:cs typeface="Calibri"/>
                <a:sym typeface="Calibri"/>
              </a:rPr>
              <a:t>lable</a:t>
            </a:r>
            <a:r>
              <a:rPr lang="fr-FR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en énergie électrique 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5"/>
          <p:cNvSpPr txBox="1"/>
          <p:nvPr/>
        </p:nvSpPr>
        <p:spPr>
          <a:xfrm>
            <a:off x="1507307" y="2176463"/>
            <a:ext cx="2021285" cy="309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Fonction de service attendue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1609725" y="650875"/>
            <a:ext cx="2379663" cy="1465263"/>
          </a:xfrm>
          <a:prstGeom prst="irregularSeal1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quoi sert l’objet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15"/>
          <p:cNvSpPr/>
          <p:nvPr/>
        </p:nvSpPr>
        <p:spPr>
          <a:xfrm>
            <a:off x="4606925" y="582613"/>
            <a:ext cx="2336800" cy="1430337"/>
          </a:xfrm>
          <a:prstGeom prst="irregularSeal1">
            <a:avLst/>
          </a:prstGeom>
          <a:solidFill>
            <a:srgbClr val="92D050"/>
          </a:solidFill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 faut il pour que l’objet fonctionne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15"/>
          <p:cNvSpPr/>
          <p:nvPr/>
        </p:nvSpPr>
        <p:spPr>
          <a:xfrm>
            <a:off x="7913688" y="344488"/>
            <a:ext cx="2786062" cy="1557337"/>
          </a:xfrm>
          <a:prstGeom prst="irregularSeal1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Quelles solutions existent ou sont à inventer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9" name="Google Shape;139;p15"/>
          <p:cNvCxnSpPr>
            <a:stCxn id="134" idx="3"/>
            <a:endCxn id="132" idx="1"/>
          </p:cNvCxnSpPr>
          <p:nvPr/>
        </p:nvCxnSpPr>
        <p:spPr>
          <a:xfrm rot="10800000" flipH="1">
            <a:off x="3811775" y="3321050"/>
            <a:ext cx="1107900" cy="1413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40" name="Google Shape;140;p15"/>
          <p:cNvCxnSpPr>
            <a:stCxn id="132" idx="3"/>
            <a:endCxn id="133" idx="1"/>
          </p:cNvCxnSpPr>
          <p:nvPr/>
        </p:nvCxnSpPr>
        <p:spPr>
          <a:xfrm rot="10800000" flipH="1">
            <a:off x="7389275" y="2909950"/>
            <a:ext cx="1003800" cy="411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41" name="Google Shape;141;p15"/>
          <p:cNvSpPr txBox="1"/>
          <p:nvPr/>
        </p:nvSpPr>
        <p:spPr>
          <a:xfrm>
            <a:off x="8511975" y="3397325"/>
            <a:ext cx="2022600" cy="4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-FR" u="sng">
                <a:solidFill>
                  <a:schemeClr val="hlink"/>
                </a:solidFill>
                <a:hlinkClick r:id="rId3"/>
              </a:rPr>
              <a:t>Comment ça marche ?</a:t>
            </a:r>
            <a:endParaRPr/>
          </a:p>
        </p:txBody>
      </p:sp>
      <p:pic>
        <p:nvPicPr>
          <p:cNvPr id="142" name="Google Shape;14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622175" y="4002750"/>
            <a:ext cx="21431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/>
        </p:nvSpPr>
        <p:spPr>
          <a:xfrm>
            <a:off x="4039763" y="2649938"/>
            <a:ext cx="2022600" cy="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Fonctions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16"/>
          <p:cNvSpPr txBox="1"/>
          <p:nvPr/>
        </p:nvSpPr>
        <p:spPr>
          <a:xfrm>
            <a:off x="7956125" y="2603900"/>
            <a:ext cx="2020800" cy="3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Solutions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6"/>
          <p:cNvSpPr/>
          <p:nvPr/>
        </p:nvSpPr>
        <p:spPr>
          <a:xfrm>
            <a:off x="4273125" y="3324625"/>
            <a:ext cx="2614800" cy="7209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Réalisation pièce par apport de matières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6"/>
          <p:cNvSpPr/>
          <p:nvPr/>
        </p:nvSpPr>
        <p:spPr>
          <a:xfrm>
            <a:off x="7981525" y="3221456"/>
            <a:ext cx="1995600" cy="7209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Imprimante 3D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(</a:t>
            </a:r>
            <a:r>
              <a:rPr lang="fr-FR" sz="1800" u="sng">
                <a:solidFill>
                  <a:schemeClr val="hlink"/>
                </a:solidFill>
                <a:hlinkClick r:id="rId3"/>
              </a:rPr>
              <a:t>lien vers vidéo</a:t>
            </a:r>
            <a:r>
              <a:rPr lang="fr-FR" sz="1800">
                <a:solidFill>
                  <a:schemeClr val="dk1"/>
                </a:solidFill>
              </a:rPr>
              <a:t>)</a:t>
            </a:r>
            <a:endParaRPr sz="1800">
              <a:solidFill>
                <a:schemeClr val="dk1"/>
              </a:solidFill>
            </a:endParaRPr>
          </a:p>
        </p:txBody>
      </p:sp>
      <p:sp>
        <p:nvSpPr>
          <p:cNvPr id="151" name="Google Shape;151;p16"/>
          <p:cNvSpPr/>
          <p:nvPr/>
        </p:nvSpPr>
        <p:spPr>
          <a:xfrm>
            <a:off x="410875" y="3593425"/>
            <a:ext cx="3225600" cy="6468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>
                <a:solidFill>
                  <a:schemeClr val="dk1"/>
                </a:solidFill>
              </a:rPr>
              <a:t>Fc 3 : Le chargeur doit être fabriqué avec le matériel du collège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16"/>
          <p:cNvSpPr txBox="1"/>
          <p:nvPr/>
        </p:nvSpPr>
        <p:spPr>
          <a:xfrm>
            <a:off x="1155963" y="3224259"/>
            <a:ext cx="2021798" cy="308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Fonction de service attendue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1125113" y="1305325"/>
            <a:ext cx="2379672" cy="1465236"/>
          </a:xfrm>
          <a:prstGeom prst="irregularSeal1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quoi sert l’objet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4039763" y="1000525"/>
            <a:ext cx="2336796" cy="1431918"/>
          </a:xfrm>
          <a:prstGeom prst="irregularSeal1">
            <a:avLst/>
          </a:prstGeom>
          <a:solidFill>
            <a:srgbClr val="92D050"/>
          </a:solidFill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 faut il pour que l’objet fonctionne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7370338" y="1024338"/>
            <a:ext cx="2787642" cy="1557360"/>
          </a:xfrm>
          <a:prstGeom prst="irregularSeal1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Quelles solutions existent ou sont à inventer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6" name="Google Shape;156;p16"/>
          <p:cNvCxnSpPr>
            <a:stCxn id="151" idx="3"/>
            <a:endCxn id="149" idx="1"/>
          </p:cNvCxnSpPr>
          <p:nvPr/>
        </p:nvCxnSpPr>
        <p:spPr>
          <a:xfrm rot="10800000" flipH="1">
            <a:off x="3636475" y="3685225"/>
            <a:ext cx="636600" cy="23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57" name="Google Shape;157;p16"/>
          <p:cNvCxnSpPr>
            <a:stCxn id="149" idx="3"/>
            <a:endCxn id="150" idx="1"/>
          </p:cNvCxnSpPr>
          <p:nvPr/>
        </p:nvCxnSpPr>
        <p:spPr>
          <a:xfrm rot="10800000" flipH="1">
            <a:off x="6887925" y="3581875"/>
            <a:ext cx="1093500" cy="1032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58" name="Google Shape;158;p16"/>
          <p:cNvSpPr/>
          <p:nvPr/>
        </p:nvSpPr>
        <p:spPr>
          <a:xfrm>
            <a:off x="4261225" y="4604225"/>
            <a:ext cx="2934000" cy="7209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Réalisation pièce par enlèvement de matière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7981525" y="4327063"/>
            <a:ext cx="2695800" cy="9738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/>
              <a:t>Fraiseuse à commande numérique</a:t>
            </a:r>
            <a:r>
              <a:rPr lang="fr-FR" sz="1800">
                <a:solidFill>
                  <a:schemeClr val="dk1"/>
                </a:solidFill>
              </a:rPr>
              <a:t> (</a:t>
            </a:r>
            <a:r>
              <a:rPr lang="fr-FR" sz="1800" u="sng">
                <a:solidFill>
                  <a:schemeClr val="hlink"/>
                </a:solidFill>
                <a:hlinkClick r:id="rId4"/>
              </a:rPr>
              <a:t>lien vers vidéo</a:t>
            </a:r>
            <a:r>
              <a:rPr lang="fr-FR" sz="1800">
                <a:solidFill>
                  <a:schemeClr val="dk1"/>
                </a:solidFill>
              </a:rPr>
              <a:t>)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6"/>
          <p:cNvSpPr/>
          <p:nvPr/>
        </p:nvSpPr>
        <p:spPr>
          <a:xfrm>
            <a:off x="4261225" y="5673125"/>
            <a:ext cx="2934000" cy="7209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Réalisation pièce par pliage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Google Shape;161;p16"/>
          <p:cNvCxnSpPr>
            <a:stCxn id="158" idx="3"/>
            <a:endCxn id="159" idx="1"/>
          </p:cNvCxnSpPr>
          <p:nvPr/>
        </p:nvCxnSpPr>
        <p:spPr>
          <a:xfrm rot="10800000" flipH="1">
            <a:off x="7195225" y="4814075"/>
            <a:ext cx="786300" cy="150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62" name="Google Shape;162;p16"/>
          <p:cNvSpPr/>
          <p:nvPr/>
        </p:nvSpPr>
        <p:spPr>
          <a:xfrm>
            <a:off x="8112850" y="5673125"/>
            <a:ext cx="2695800" cy="7209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Plieuse thermique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(</a:t>
            </a:r>
            <a:r>
              <a:rPr lang="fr-FR" sz="1800" u="sng">
                <a:solidFill>
                  <a:schemeClr val="hlink"/>
                </a:solidFill>
                <a:hlinkClick r:id="rId5"/>
              </a:rPr>
              <a:t>lien vers vidéo</a:t>
            </a:r>
            <a:r>
              <a:rPr lang="fr-FR" sz="1800">
                <a:solidFill>
                  <a:schemeClr val="dk1"/>
                </a:solidFill>
              </a:rPr>
              <a:t>)</a:t>
            </a:r>
            <a:endParaRPr sz="1800">
              <a:solidFill>
                <a:schemeClr val="dk1"/>
              </a:solidFill>
            </a:endParaRPr>
          </a:p>
        </p:txBody>
      </p:sp>
      <p:cxnSp>
        <p:nvCxnSpPr>
          <p:cNvPr id="163" name="Google Shape;163;p16"/>
          <p:cNvCxnSpPr>
            <a:stCxn id="160" idx="3"/>
            <a:endCxn id="162" idx="1"/>
          </p:cNvCxnSpPr>
          <p:nvPr/>
        </p:nvCxnSpPr>
        <p:spPr>
          <a:xfrm>
            <a:off x="7195225" y="6033575"/>
            <a:ext cx="9177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4" name="Google Shape;164;p16"/>
          <p:cNvCxnSpPr>
            <a:stCxn id="151" idx="3"/>
            <a:endCxn id="158" idx="1"/>
          </p:cNvCxnSpPr>
          <p:nvPr/>
        </p:nvCxnSpPr>
        <p:spPr>
          <a:xfrm>
            <a:off x="3636475" y="3916825"/>
            <a:ext cx="624900" cy="1047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65" name="Google Shape;165;p16"/>
          <p:cNvCxnSpPr>
            <a:stCxn id="151" idx="3"/>
            <a:endCxn id="160" idx="1"/>
          </p:cNvCxnSpPr>
          <p:nvPr/>
        </p:nvCxnSpPr>
        <p:spPr>
          <a:xfrm>
            <a:off x="3636475" y="3916825"/>
            <a:ext cx="624900" cy="2116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7"/>
          <p:cNvSpPr/>
          <p:nvPr/>
        </p:nvSpPr>
        <p:spPr>
          <a:xfrm>
            <a:off x="1857725" y="2580148"/>
            <a:ext cx="3167100" cy="9120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Fc6 : doit résister aux conditions climatiques que l'on peut rencontrer lors d'une randonnée en montagne . 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7"/>
          <p:cNvSpPr txBox="1"/>
          <p:nvPr/>
        </p:nvSpPr>
        <p:spPr>
          <a:xfrm>
            <a:off x="2377192" y="2230435"/>
            <a:ext cx="2022118" cy="308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Fonction de service attendue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7"/>
          <p:cNvSpPr txBox="1"/>
          <p:nvPr/>
        </p:nvSpPr>
        <p:spPr>
          <a:xfrm>
            <a:off x="5218113" y="2105025"/>
            <a:ext cx="2022475" cy="309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Fonctions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7"/>
          <p:cNvSpPr txBox="1"/>
          <p:nvPr/>
        </p:nvSpPr>
        <p:spPr>
          <a:xfrm>
            <a:off x="8745538" y="2076450"/>
            <a:ext cx="2022475" cy="309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Solutions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7"/>
          <p:cNvSpPr/>
          <p:nvPr/>
        </p:nvSpPr>
        <p:spPr>
          <a:xfrm>
            <a:off x="5375275" y="2678113"/>
            <a:ext cx="1865313" cy="48895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étancheité</a:t>
            </a:r>
            <a:endParaRPr sz="180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175" name="Google Shape;175;p17"/>
          <p:cNvSpPr/>
          <p:nvPr/>
        </p:nvSpPr>
        <p:spPr>
          <a:xfrm>
            <a:off x="8848725" y="2625725"/>
            <a:ext cx="2063100" cy="10116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matériaux impermeables et etui étanche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7"/>
          <p:cNvSpPr/>
          <p:nvPr/>
        </p:nvSpPr>
        <p:spPr>
          <a:xfrm>
            <a:off x="2065338" y="611188"/>
            <a:ext cx="2379662" cy="1465262"/>
          </a:xfrm>
          <a:prstGeom prst="irregularSeal1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quoi sert l’objet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7"/>
          <p:cNvSpPr/>
          <p:nvPr/>
        </p:nvSpPr>
        <p:spPr>
          <a:xfrm>
            <a:off x="5062538" y="542925"/>
            <a:ext cx="2336800" cy="1430338"/>
          </a:xfrm>
          <a:prstGeom prst="irregularSeal1">
            <a:avLst/>
          </a:prstGeom>
          <a:solidFill>
            <a:srgbClr val="92D050"/>
          </a:solidFill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 faut il pour que l’objet fonctionne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8369300" y="304800"/>
            <a:ext cx="2786063" cy="1557338"/>
          </a:xfrm>
          <a:prstGeom prst="irregularSeal1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Quelles solutions existent ou sont à inventer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9" name="Google Shape;179;p17"/>
          <p:cNvCxnSpPr>
            <a:endCxn id="174" idx="1"/>
          </p:cNvCxnSpPr>
          <p:nvPr/>
        </p:nvCxnSpPr>
        <p:spPr>
          <a:xfrm>
            <a:off x="5024875" y="2772588"/>
            <a:ext cx="350400" cy="1500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80" name="Google Shape;180;p17"/>
          <p:cNvCxnSpPr>
            <a:endCxn id="175" idx="1"/>
          </p:cNvCxnSpPr>
          <p:nvPr/>
        </p:nvCxnSpPr>
        <p:spPr>
          <a:xfrm>
            <a:off x="7240725" y="3102125"/>
            <a:ext cx="1608000" cy="294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8"/>
          <p:cNvSpPr/>
          <p:nvPr/>
        </p:nvSpPr>
        <p:spPr>
          <a:xfrm>
            <a:off x="1053900" y="3363498"/>
            <a:ext cx="2581200" cy="781200"/>
          </a:xfrm>
          <a:prstGeom prst="roundRect">
            <a:avLst>
              <a:gd name="adj" fmla="val 16667"/>
            </a:avLst>
          </a:prstGeom>
          <a:noFill/>
          <a:ln w="127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Fc7 : doit fonctionner en toute sécurité pour les appareils nomades </a:t>
            </a:r>
            <a:endParaRPr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8"/>
          <p:cNvSpPr txBox="1"/>
          <p:nvPr/>
        </p:nvSpPr>
        <p:spPr>
          <a:xfrm>
            <a:off x="1333304" y="2741583"/>
            <a:ext cx="2022300" cy="3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Fonction de service attendue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8"/>
          <p:cNvSpPr txBox="1"/>
          <p:nvPr/>
        </p:nvSpPr>
        <p:spPr>
          <a:xfrm>
            <a:off x="4355700" y="2589113"/>
            <a:ext cx="2022600" cy="3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Fonctions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8"/>
          <p:cNvSpPr txBox="1"/>
          <p:nvPr/>
        </p:nvSpPr>
        <p:spPr>
          <a:xfrm>
            <a:off x="7883125" y="2560538"/>
            <a:ext cx="2022600" cy="3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Solutions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8"/>
          <p:cNvSpPr/>
          <p:nvPr/>
        </p:nvSpPr>
        <p:spPr>
          <a:xfrm>
            <a:off x="4512875" y="3162200"/>
            <a:ext cx="2487600" cy="10773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Redresser et stabiliser la variation du courant électrique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8"/>
          <p:cNvSpPr/>
          <p:nvPr/>
        </p:nvSpPr>
        <p:spPr>
          <a:xfrm>
            <a:off x="7426852" y="3476475"/>
            <a:ext cx="2379600" cy="4890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Régulateur de tension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8"/>
          <p:cNvSpPr/>
          <p:nvPr/>
        </p:nvSpPr>
        <p:spPr>
          <a:xfrm>
            <a:off x="1202925" y="1095275"/>
            <a:ext cx="2379672" cy="1465236"/>
          </a:xfrm>
          <a:prstGeom prst="irregularSeal1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quoi sert l’objet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8"/>
          <p:cNvSpPr/>
          <p:nvPr/>
        </p:nvSpPr>
        <p:spPr>
          <a:xfrm>
            <a:off x="4200125" y="1027013"/>
            <a:ext cx="2336796" cy="1430352"/>
          </a:xfrm>
          <a:prstGeom prst="irregularSeal1">
            <a:avLst/>
          </a:prstGeom>
          <a:solidFill>
            <a:srgbClr val="92D050"/>
          </a:solidFill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 faut il pour que l’objet fonctionne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8"/>
          <p:cNvSpPr/>
          <p:nvPr/>
        </p:nvSpPr>
        <p:spPr>
          <a:xfrm>
            <a:off x="7506888" y="788888"/>
            <a:ext cx="2786076" cy="1557360"/>
          </a:xfrm>
          <a:prstGeom prst="irregularSeal1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Quelles solutions existent ou sont à inventer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18"/>
          <p:cNvSpPr/>
          <p:nvPr/>
        </p:nvSpPr>
        <p:spPr>
          <a:xfrm>
            <a:off x="4512875" y="4705150"/>
            <a:ext cx="2529900" cy="7812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Ne pas décharger les batteries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7618088" y="4851238"/>
            <a:ext cx="1997100" cy="4890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Diode scottky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6" name="Google Shape;196;p18"/>
          <p:cNvCxnSpPr>
            <a:stCxn id="185" idx="3"/>
          </p:cNvCxnSpPr>
          <p:nvPr/>
        </p:nvCxnSpPr>
        <p:spPr>
          <a:xfrm rot="10800000" flipH="1">
            <a:off x="3635100" y="3673998"/>
            <a:ext cx="877800" cy="8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7" name="Google Shape;197;p18"/>
          <p:cNvCxnSpPr>
            <a:stCxn id="189" idx="3"/>
            <a:endCxn id="190" idx="1"/>
          </p:cNvCxnSpPr>
          <p:nvPr/>
        </p:nvCxnSpPr>
        <p:spPr>
          <a:xfrm>
            <a:off x="7000475" y="3700850"/>
            <a:ext cx="426300" cy="20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8" name="Google Shape;198;p18"/>
          <p:cNvCxnSpPr>
            <a:stCxn id="194" idx="3"/>
            <a:endCxn id="195" idx="1"/>
          </p:cNvCxnSpPr>
          <p:nvPr/>
        </p:nvCxnSpPr>
        <p:spPr>
          <a:xfrm>
            <a:off x="7042775" y="5095750"/>
            <a:ext cx="575400" cy="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pic>
        <p:nvPicPr>
          <p:cNvPr id="199" name="Google Shape;19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14350" y="3162200"/>
            <a:ext cx="1077300" cy="1077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0" name="Google Shape;200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615200" y="4344175"/>
            <a:ext cx="1522900" cy="11421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1" name="Google Shape;201;p18"/>
          <p:cNvCxnSpPr>
            <a:stCxn id="185" idx="3"/>
            <a:endCxn id="194" idx="1"/>
          </p:cNvCxnSpPr>
          <p:nvPr/>
        </p:nvCxnSpPr>
        <p:spPr>
          <a:xfrm>
            <a:off x="3635100" y="3754098"/>
            <a:ext cx="877800" cy="13416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" name="Google Shape;206;p19"/>
          <p:cNvGrpSpPr/>
          <p:nvPr/>
        </p:nvGrpSpPr>
        <p:grpSpPr>
          <a:xfrm>
            <a:off x="1833566" y="2528895"/>
            <a:ext cx="2760662" cy="887413"/>
            <a:chOff x="105741850" y="108498863"/>
            <a:chExt cx="2761022" cy="886474"/>
          </a:xfrm>
        </p:grpSpPr>
        <p:sp>
          <p:nvSpPr>
            <p:cNvPr id="207" name="Google Shape;207;p19"/>
            <p:cNvSpPr/>
            <p:nvPr/>
          </p:nvSpPr>
          <p:spPr>
            <a:xfrm>
              <a:off x="105741850" y="108866963"/>
              <a:ext cx="2761022" cy="518374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000"/>
                <a:buFont typeface="Calibri"/>
                <a:buNone/>
              </a:pPr>
              <a:r>
                <a:rPr lang="fr-FR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rPr>
                <a:t>Fc8 : doit fonctionner en toute sécurité pour les utilisateurs </a:t>
              </a:r>
              <a:endParaRPr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8" name="Google Shape;208;p19"/>
            <p:cNvSpPr txBox="1"/>
            <p:nvPr/>
          </p:nvSpPr>
          <p:spPr>
            <a:xfrm>
              <a:off x="106202550" y="108498863"/>
              <a:ext cx="2021983" cy="30909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6575" tIns="36575" rIns="36575" bIns="36575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1000"/>
                <a:buFont typeface="Calibri"/>
                <a:buNone/>
              </a:pPr>
              <a:r>
                <a:rPr lang="fr-FR" sz="1000" b="1" i="0" u="none" strike="noStrike" cap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Fonction de service attendue</a:t>
              </a: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09" name="Google Shape;209;p19"/>
          <p:cNvSpPr txBox="1"/>
          <p:nvPr/>
        </p:nvSpPr>
        <p:spPr>
          <a:xfrm>
            <a:off x="5211763" y="2366962"/>
            <a:ext cx="2022475" cy="309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Fonctions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9"/>
          <p:cNvSpPr txBox="1"/>
          <p:nvPr/>
        </p:nvSpPr>
        <p:spPr>
          <a:xfrm>
            <a:off x="8739188" y="2338387"/>
            <a:ext cx="2022475" cy="309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000"/>
              <a:buFont typeface="Calibri"/>
              <a:buNone/>
            </a:pPr>
            <a:r>
              <a:rPr lang="fr-FR" sz="1000" b="1" i="0" u="none" strike="noStrike" cap="non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rPr>
              <a:t>Solutions techniques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9"/>
          <p:cNvSpPr/>
          <p:nvPr/>
        </p:nvSpPr>
        <p:spPr>
          <a:xfrm>
            <a:off x="5368925" y="2940050"/>
            <a:ext cx="1924200" cy="7434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protection contre les surtensions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9"/>
          <p:cNvSpPr/>
          <p:nvPr/>
        </p:nvSpPr>
        <p:spPr>
          <a:xfrm>
            <a:off x="8842375" y="2887639"/>
            <a:ext cx="2060100" cy="925500"/>
          </a:xfrm>
          <a:prstGeom prst="roundRect">
            <a:avLst>
              <a:gd name="adj" fmla="val 16667"/>
            </a:avLst>
          </a:prstGeom>
          <a:noFill/>
          <a:ln w="25400" cap="flat" cmpd="sng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fr-FR" sz="1800">
                <a:solidFill>
                  <a:schemeClr val="dk1"/>
                </a:solidFill>
              </a:rPr>
              <a:t>système de protection court circuit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9"/>
          <p:cNvSpPr/>
          <p:nvPr/>
        </p:nvSpPr>
        <p:spPr>
          <a:xfrm>
            <a:off x="2019300" y="566737"/>
            <a:ext cx="2379663" cy="1465263"/>
          </a:xfrm>
          <a:prstGeom prst="irregularSeal1">
            <a:avLst/>
          </a:prstGeom>
          <a:solidFill>
            <a:srgbClr val="FF0000"/>
          </a:solidFill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quoi sert l’objet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9"/>
          <p:cNvSpPr/>
          <p:nvPr/>
        </p:nvSpPr>
        <p:spPr>
          <a:xfrm>
            <a:off x="5068888" y="566737"/>
            <a:ext cx="2336800" cy="1430338"/>
          </a:xfrm>
          <a:prstGeom prst="irregularSeal1">
            <a:avLst/>
          </a:prstGeom>
          <a:solidFill>
            <a:srgbClr val="92D050"/>
          </a:solidFill>
          <a:ln w="25400" cap="flat" cmpd="sng">
            <a:solidFill>
              <a:srgbClr val="92D05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 faut il pour que l’objet fonctionne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9"/>
          <p:cNvSpPr/>
          <p:nvPr/>
        </p:nvSpPr>
        <p:spPr>
          <a:xfrm>
            <a:off x="8362950" y="512762"/>
            <a:ext cx="2786063" cy="1557338"/>
          </a:xfrm>
          <a:prstGeom prst="irregularSeal1">
            <a:avLst/>
          </a:prstGeom>
          <a:solidFill>
            <a:srgbClr val="00B0F0"/>
          </a:solidFill>
          <a:ln w="25400" cap="flat" cmpd="sng">
            <a:solidFill>
              <a:srgbClr val="00B0F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36575" tIns="36575" rIns="36575" bIns="365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Calibri"/>
              <a:buNone/>
            </a:pPr>
            <a:r>
              <a:rPr lang="fr-FR" sz="10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Quelles solutions existent ou sont à inventer ?</a:t>
            </a: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6" name="Google Shape;216;p19"/>
          <p:cNvCxnSpPr>
            <a:stCxn id="207" idx="3"/>
            <a:endCxn id="211" idx="1"/>
          </p:cNvCxnSpPr>
          <p:nvPr/>
        </p:nvCxnSpPr>
        <p:spPr>
          <a:xfrm>
            <a:off x="4594228" y="3156846"/>
            <a:ext cx="774600" cy="1548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7" name="Google Shape;217;p19"/>
          <p:cNvCxnSpPr>
            <a:stCxn id="211" idx="3"/>
          </p:cNvCxnSpPr>
          <p:nvPr/>
        </p:nvCxnSpPr>
        <p:spPr>
          <a:xfrm rot="10800000" flipH="1">
            <a:off x="7293125" y="3288650"/>
            <a:ext cx="1608000" cy="23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450</Words>
  <Application>Microsoft Office PowerPoint</Application>
  <PresentationFormat>Grand écran</PresentationFormat>
  <Paragraphs>84</Paragraphs>
  <Slides>7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Noto Sans Symbols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choura sayed</dc:creator>
  <cp:lastModifiedBy>choura sayed</cp:lastModifiedBy>
  <cp:revision>1</cp:revision>
  <dcterms:modified xsi:type="dcterms:W3CDTF">2019-02-02T18:33:05Z</dcterms:modified>
</cp:coreProperties>
</file>