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3871FB-515A-4A08-9EF2-E23796B3197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82F90F1-A317-4211-8BB5-BB32736A01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CB1EBC8-A780-4E43-B6F9-5DA03BEFD09B}"/>
              </a:ext>
            </a:extLst>
          </p:cNvPr>
          <p:cNvSpPr>
            <a:spLocks noGrp="1"/>
          </p:cNvSpPr>
          <p:nvPr>
            <p:ph type="dt" sz="half" idx="10"/>
          </p:nvPr>
        </p:nvSpPr>
        <p:spPr/>
        <p:txBody>
          <a:bodyPr/>
          <a:lstStyle/>
          <a:p>
            <a:fld id="{5E07BD6F-7D6F-4144-A767-CE7BBA7CF091}" type="datetimeFigureOut">
              <a:rPr lang="nl-NL" smtClean="0"/>
              <a:t>22-6-2021</a:t>
            </a:fld>
            <a:endParaRPr lang="nl-NL"/>
          </a:p>
        </p:txBody>
      </p:sp>
      <p:sp>
        <p:nvSpPr>
          <p:cNvPr id="5" name="Tijdelijke aanduiding voor voettekst 4">
            <a:extLst>
              <a:ext uri="{FF2B5EF4-FFF2-40B4-BE49-F238E27FC236}">
                <a16:creationId xmlns:a16="http://schemas.microsoft.com/office/drawing/2014/main" id="{1880DE96-C8C4-4BCC-B01E-2453F447A37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2AA660A-0F14-4F8B-B8D1-24E241603537}"/>
              </a:ext>
            </a:extLst>
          </p:cNvPr>
          <p:cNvSpPr>
            <a:spLocks noGrp="1"/>
          </p:cNvSpPr>
          <p:nvPr>
            <p:ph type="sldNum" sz="quarter" idx="12"/>
          </p:nvPr>
        </p:nvSpPr>
        <p:spPr/>
        <p:txBody>
          <a:bodyPr/>
          <a:lstStyle/>
          <a:p>
            <a:fld id="{07AD311C-4C4A-4ADC-8EC7-B7D1FE2108E0}" type="slidenum">
              <a:rPr lang="nl-NL" smtClean="0"/>
              <a:t>‹nr.›</a:t>
            </a:fld>
            <a:endParaRPr lang="nl-NL"/>
          </a:p>
        </p:txBody>
      </p:sp>
    </p:spTree>
    <p:extLst>
      <p:ext uri="{BB962C8B-B14F-4D97-AF65-F5344CB8AC3E}">
        <p14:creationId xmlns:p14="http://schemas.microsoft.com/office/powerpoint/2010/main" val="702251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92D-94D5-4460-BBD1-353D06E494D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EE2B172-0DD1-46EC-9719-28EFA6D1714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598C75F-4F58-4FEB-B7A2-35466F9BC0CF}"/>
              </a:ext>
            </a:extLst>
          </p:cNvPr>
          <p:cNvSpPr>
            <a:spLocks noGrp="1"/>
          </p:cNvSpPr>
          <p:nvPr>
            <p:ph type="dt" sz="half" idx="10"/>
          </p:nvPr>
        </p:nvSpPr>
        <p:spPr/>
        <p:txBody>
          <a:bodyPr/>
          <a:lstStyle/>
          <a:p>
            <a:fld id="{5E07BD6F-7D6F-4144-A767-CE7BBA7CF091}" type="datetimeFigureOut">
              <a:rPr lang="nl-NL" smtClean="0"/>
              <a:t>22-6-2021</a:t>
            </a:fld>
            <a:endParaRPr lang="nl-NL"/>
          </a:p>
        </p:txBody>
      </p:sp>
      <p:sp>
        <p:nvSpPr>
          <p:cNvPr id="5" name="Tijdelijke aanduiding voor voettekst 4">
            <a:extLst>
              <a:ext uri="{FF2B5EF4-FFF2-40B4-BE49-F238E27FC236}">
                <a16:creationId xmlns:a16="http://schemas.microsoft.com/office/drawing/2014/main" id="{A4B03916-EE3C-4A5C-B5B1-602BA0E92F8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633EF16-3B67-41FE-8510-EFFC1D69F2C3}"/>
              </a:ext>
            </a:extLst>
          </p:cNvPr>
          <p:cNvSpPr>
            <a:spLocks noGrp="1"/>
          </p:cNvSpPr>
          <p:nvPr>
            <p:ph type="sldNum" sz="quarter" idx="12"/>
          </p:nvPr>
        </p:nvSpPr>
        <p:spPr/>
        <p:txBody>
          <a:bodyPr/>
          <a:lstStyle/>
          <a:p>
            <a:fld id="{07AD311C-4C4A-4ADC-8EC7-B7D1FE2108E0}" type="slidenum">
              <a:rPr lang="nl-NL" smtClean="0"/>
              <a:t>‹nr.›</a:t>
            </a:fld>
            <a:endParaRPr lang="nl-NL"/>
          </a:p>
        </p:txBody>
      </p:sp>
    </p:spTree>
    <p:extLst>
      <p:ext uri="{BB962C8B-B14F-4D97-AF65-F5344CB8AC3E}">
        <p14:creationId xmlns:p14="http://schemas.microsoft.com/office/powerpoint/2010/main" val="2585392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6AFDBD6-6C5F-4349-B97B-F438508E061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B59C65CB-5AB1-4A30-B654-DC23A888BE4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2C7EAC5-9D1A-43B6-88BD-B7BA5F77FC09}"/>
              </a:ext>
            </a:extLst>
          </p:cNvPr>
          <p:cNvSpPr>
            <a:spLocks noGrp="1"/>
          </p:cNvSpPr>
          <p:nvPr>
            <p:ph type="dt" sz="half" idx="10"/>
          </p:nvPr>
        </p:nvSpPr>
        <p:spPr/>
        <p:txBody>
          <a:bodyPr/>
          <a:lstStyle/>
          <a:p>
            <a:fld id="{5E07BD6F-7D6F-4144-A767-CE7BBA7CF091}" type="datetimeFigureOut">
              <a:rPr lang="nl-NL" smtClean="0"/>
              <a:t>22-6-2021</a:t>
            </a:fld>
            <a:endParaRPr lang="nl-NL"/>
          </a:p>
        </p:txBody>
      </p:sp>
      <p:sp>
        <p:nvSpPr>
          <p:cNvPr id="5" name="Tijdelijke aanduiding voor voettekst 4">
            <a:extLst>
              <a:ext uri="{FF2B5EF4-FFF2-40B4-BE49-F238E27FC236}">
                <a16:creationId xmlns:a16="http://schemas.microsoft.com/office/drawing/2014/main" id="{7B52EECC-0EF0-46CB-BBC0-23F16E0AFF8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8C52D49-9515-4A39-A752-3DD8C2504FC0}"/>
              </a:ext>
            </a:extLst>
          </p:cNvPr>
          <p:cNvSpPr>
            <a:spLocks noGrp="1"/>
          </p:cNvSpPr>
          <p:nvPr>
            <p:ph type="sldNum" sz="quarter" idx="12"/>
          </p:nvPr>
        </p:nvSpPr>
        <p:spPr/>
        <p:txBody>
          <a:bodyPr/>
          <a:lstStyle/>
          <a:p>
            <a:fld id="{07AD311C-4C4A-4ADC-8EC7-B7D1FE2108E0}" type="slidenum">
              <a:rPr lang="nl-NL" smtClean="0"/>
              <a:t>‹nr.›</a:t>
            </a:fld>
            <a:endParaRPr lang="nl-NL"/>
          </a:p>
        </p:txBody>
      </p:sp>
    </p:spTree>
    <p:extLst>
      <p:ext uri="{BB962C8B-B14F-4D97-AF65-F5344CB8AC3E}">
        <p14:creationId xmlns:p14="http://schemas.microsoft.com/office/powerpoint/2010/main" val="3540861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CED63D-5771-4888-877B-983E9774DE5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BACCC5F-17EE-4CE6-85B0-31E419C2854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F007CFA-6EB5-4ECD-8AF3-406C8C3B8070}"/>
              </a:ext>
            </a:extLst>
          </p:cNvPr>
          <p:cNvSpPr>
            <a:spLocks noGrp="1"/>
          </p:cNvSpPr>
          <p:nvPr>
            <p:ph type="dt" sz="half" idx="10"/>
          </p:nvPr>
        </p:nvSpPr>
        <p:spPr/>
        <p:txBody>
          <a:bodyPr/>
          <a:lstStyle/>
          <a:p>
            <a:fld id="{5E07BD6F-7D6F-4144-A767-CE7BBA7CF091}" type="datetimeFigureOut">
              <a:rPr lang="nl-NL" smtClean="0"/>
              <a:t>22-6-2021</a:t>
            </a:fld>
            <a:endParaRPr lang="nl-NL"/>
          </a:p>
        </p:txBody>
      </p:sp>
      <p:sp>
        <p:nvSpPr>
          <p:cNvPr id="5" name="Tijdelijke aanduiding voor voettekst 4">
            <a:extLst>
              <a:ext uri="{FF2B5EF4-FFF2-40B4-BE49-F238E27FC236}">
                <a16:creationId xmlns:a16="http://schemas.microsoft.com/office/drawing/2014/main" id="{DA2C0E6C-E1A4-4F2D-B26E-838B51A91CC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F67D7C9-80FF-44C8-8A24-07B348329F1F}"/>
              </a:ext>
            </a:extLst>
          </p:cNvPr>
          <p:cNvSpPr>
            <a:spLocks noGrp="1"/>
          </p:cNvSpPr>
          <p:nvPr>
            <p:ph type="sldNum" sz="quarter" idx="12"/>
          </p:nvPr>
        </p:nvSpPr>
        <p:spPr/>
        <p:txBody>
          <a:bodyPr/>
          <a:lstStyle/>
          <a:p>
            <a:fld id="{07AD311C-4C4A-4ADC-8EC7-B7D1FE2108E0}" type="slidenum">
              <a:rPr lang="nl-NL" smtClean="0"/>
              <a:t>‹nr.›</a:t>
            </a:fld>
            <a:endParaRPr lang="nl-NL"/>
          </a:p>
        </p:txBody>
      </p:sp>
    </p:spTree>
    <p:extLst>
      <p:ext uri="{BB962C8B-B14F-4D97-AF65-F5344CB8AC3E}">
        <p14:creationId xmlns:p14="http://schemas.microsoft.com/office/powerpoint/2010/main" val="1546149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BBACD-AD66-4DEA-AB62-D68F9F9C3F3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2F44D8B-2E4A-4CD7-B544-5724687B91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E9461F8-E3A4-4116-83A0-49DD8255474C}"/>
              </a:ext>
            </a:extLst>
          </p:cNvPr>
          <p:cNvSpPr>
            <a:spLocks noGrp="1"/>
          </p:cNvSpPr>
          <p:nvPr>
            <p:ph type="dt" sz="half" idx="10"/>
          </p:nvPr>
        </p:nvSpPr>
        <p:spPr/>
        <p:txBody>
          <a:bodyPr/>
          <a:lstStyle/>
          <a:p>
            <a:fld id="{5E07BD6F-7D6F-4144-A767-CE7BBA7CF091}" type="datetimeFigureOut">
              <a:rPr lang="nl-NL" smtClean="0"/>
              <a:t>22-6-2021</a:t>
            </a:fld>
            <a:endParaRPr lang="nl-NL"/>
          </a:p>
        </p:txBody>
      </p:sp>
      <p:sp>
        <p:nvSpPr>
          <p:cNvPr id="5" name="Tijdelijke aanduiding voor voettekst 4">
            <a:extLst>
              <a:ext uri="{FF2B5EF4-FFF2-40B4-BE49-F238E27FC236}">
                <a16:creationId xmlns:a16="http://schemas.microsoft.com/office/drawing/2014/main" id="{36B11C2B-0768-4AF5-A1AD-A340964A878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991A345-093E-43D2-A08D-F0538D520669}"/>
              </a:ext>
            </a:extLst>
          </p:cNvPr>
          <p:cNvSpPr>
            <a:spLocks noGrp="1"/>
          </p:cNvSpPr>
          <p:nvPr>
            <p:ph type="sldNum" sz="quarter" idx="12"/>
          </p:nvPr>
        </p:nvSpPr>
        <p:spPr/>
        <p:txBody>
          <a:bodyPr/>
          <a:lstStyle/>
          <a:p>
            <a:fld id="{07AD311C-4C4A-4ADC-8EC7-B7D1FE2108E0}" type="slidenum">
              <a:rPr lang="nl-NL" smtClean="0"/>
              <a:t>‹nr.›</a:t>
            </a:fld>
            <a:endParaRPr lang="nl-NL"/>
          </a:p>
        </p:txBody>
      </p:sp>
    </p:spTree>
    <p:extLst>
      <p:ext uri="{BB962C8B-B14F-4D97-AF65-F5344CB8AC3E}">
        <p14:creationId xmlns:p14="http://schemas.microsoft.com/office/powerpoint/2010/main" val="14705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61926-6613-4047-B39F-C43F3FAA86B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4722508-D0F4-4CD5-BC61-3AF1C5E4468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0BF9AE0-96BC-4C78-AE1C-CB98A6F0A2E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B97158AC-A6C0-41F0-8DBE-7E1DDF360AEE}"/>
              </a:ext>
            </a:extLst>
          </p:cNvPr>
          <p:cNvSpPr>
            <a:spLocks noGrp="1"/>
          </p:cNvSpPr>
          <p:nvPr>
            <p:ph type="dt" sz="half" idx="10"/>
          </p:nvPr>
        </p:nvSpPr>
        <p:spPr/>
        <p:txBody>
          <a:bodyPr/>
          <a:lstStyle/>
          <a:p>
            <a:fld id="{5E07BD6F-7D6F-4144-A767-CE7BBA7CF091}" type="datetimeFigureOut">
              <a:rPr lang="nl-NL" smtClean="0"/>
              <a:t>22-6-2021</a:t>
            </a:fld>
            <a:endParaRPr lang="nl-NL"/>
          </a:p>
        </p:txBody>
      </p:sp>
      <p:sp>
        <p:nvSpPr>
          <p:cNvPr id="6" name="Tijdelijke aanduiding voor voettekst 5">
            <a:extLst>
              <a:ext uri="{FF2B5EF4-FFF2-40B4-BE49-F238E27FC236}">
                <a16:creationId xmlns:a16="http://schemas.microsoft.com/office/drawing/2014/main" id="{B0431CF5-4C98-459F-AD1D-E237E995A75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A9E11E5-1100-44EE-B759-5A8AE25FCBE3}"/>
              </a:ext>
            </a:extLst>
          </p:cNvPr>
          <p:cNvSpPr>
            <a:spLocks noGrp="1"/>
          </p:cNvSpPr>
          <p:nvPr>
            <p:ph type="sldNum" sz="quarter" idx="12"/>
          </p:nvPr>
        </p:nvSpPr>
        <p:spPr/>
        <p:txBody>
          <a:bodyPr/>
          <a:lstStyle/>
          <a:p>
            <a:fld id="{07AD311C-4C4A-4ADC-8EC7-B7D1FE2108E0}" type="slidenum">
              <a:rPr lang="nl-NL" smtClean="0"/>
              <a:t>‹nr.›</a:t>
            </a:fld>
            <a:endParaRPr lang="nl-NL"/>
          </a:p>
        </p:txBody>
      </p:sp>
    </p:spTree>
    <p:extLst>
      <p:ext uri="{BB962C8B-B14F-4D97-AF65-F5344CB8AC3E}">
        <p14:creationId xmlns:p14="http://schemas.microsoft.com/office/powerpoint/2010/main" val="3420685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D4A89D-730F-4FF9-A936-5EE05A6E56E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1D84EFDD-2A10-407E-9276-87258174E6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A8E3199F-4370-483B-A023-56F9EA1D32F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948F3CF-E75D-411B-8039-258FAB8828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CC72F6F9-BF64-4C00-8258-B8640AD5E77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E42A6107-7738-448A-993F-8BF15EDF696B}"/>
              </a:ext>
            </a:extLst>
          </p:cNvPr>
          <p:cNvSpPr>
            <a:spLocks noGrp="1"/>
          </p:cNvSpPr>
          <p:nvPr>
            <p:ph type="dt" sz="half" idx="10"/>
          </p:nvPr>
        </p:nvSpPr>
        <p:spPr/>
        <p:txBody>
          <a:bodyPr/>
          <a:lstStyle/>
          <a:p>
            <a:fld id="{5E07BD6F-7D6F-4144-A767-CE7BBA7CF091}" type="datetimeFigureOut">
              <a:rPr lang="nl-NL" smtClean="0"/>
              <a:t>22-6-2021</a:t>
            </a:fld>
            <a:endParaRPr lang="nl-NL"/>
          </a:p>
        </p:txBody>
      </p:sp>
      <p:sp>
        <p:nvSpPr>
          <p:cNvPr id="8" name="Tijdelijke aanduiding voor voettekst 7">
            <a:extLst>
              <a:ext uri="{FF2B5EF4-FFF2-40B4-BE49-F238E27FC236}">
                <a16:creationId xmlns:a16="http://schemas.microsoft.com/office/drawing/2014/main" id="{F458E08D-3B7C-4DA4-9966-26D29C318C42}"/>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60E00711-096B-4B5E-8594-D92287022FC3}"/>
              </a:ext>
            </a:extLst>
          </p:cNvPr>
          <p:cNvSpPr>
            <a:spLocks noGrp="1"/>
          </p:cNvSpPr>
          <p:nvPr>
            <p:ph type="sldNum" sz="quarter" idx="12"/>
          </p:nvPr>
        </p:nvSpPr>
        <p:spPr/>
        <p:txBody>
          <a:bodyPr/>
          <a:lstStyle/>
          <a:p>
            <a:fld id="{07AD311C-4C4A-4ADC-8EC7-B7D1FE2108E0}" type="slidenum">
              <a:rPr lang="nl-NL" smtClean="0"/>
              <a:t>‹nr.›</a:t>
            </a:fld>
            <a:endParaRPr lang="nl-NL"/>
          </a:p>
        </p:txBody>
      </p:sp>
    </p:spTree>
    <p:extLst>
      <p:ext uri="{BB962C8B-B14F-4D97-AF65-F5344CB8AC3E}">
        <p14:creationId xmlns:p14="http://schemas.microsoft.com/office/powerpoint/2010/main" val="4281399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7A9590-B62E-4E51-B5E7-C8E39CC33E1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5D6E071-37FD-4B32-92A6-2678C269F82E}"/>
              </a:ext>
            </a:extLst>
          </p:cNvPr>
          <p:cNvSpPr>
            <a:spLocks noGrp="1"/>
          </p:cNvSpPr>
          <p:nvPr>
            <p:ph type="dt" sz="half" idx="10"/>
          </p:nvPr>
        </p:nvSpPr>
        <p:spPr/>
        <p:txBody>
          <a:bodyPr/>
          <a:lstStyle/>
          <a:p>
            <a:fld id="{5E07BD6F-7D6F-4144-A767-CE7BBA7CF091}" type="datetimeFigureOut">
              <a:rPr lang="nl-NL" smtClean="0"/>
              <a:t>22-6-2021</a:t>
            </a:fld>
            <a:endParaRPr lang="nl-NL"/>
          </a:p>
        </p:txBody>
      </p:sp>
      <p:sp>
        <p:nvSpPr>
          <p:cNvPr id="4" name="Tijdelijke aanduiding voor voettekst 3">
            <a:extLst>
              <a:ext uri="{FF2B5EF4-FFF2-40B4-BE49-F238E27FC236}">
                <a16:creationId xmlns:a16="http://schemas.microsoft.com/office/drawing/2014/main" id="{4D006466-CFEE-4E67-AB02-178B0C1DEFB8}"/>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AAD8824-007E-430B-A3B9-DD2E25F0E3A4}"/>
              </a:ext>
            </a:extLst>
          </p:cNvPr>
          <p:cNvSpPr>
            <a:spLocks noGrp="1"/>
          </p:cNvSpPr>
          <p:nvPr>
            <p:ph type="sldNum" sz="quarter" idx="12"/>
          </p:nvPr>
        </p:nvSpPr>
        <p:spPr/>
        <p:txBody>
          <a:bodyPr/>
          <a:lstStyle/>
          <a:p>
            <a:fld id="{07AD311C-4C4A-4ADC-8EC7-B7D1FE2108E0}" type="slidenum">
              <a:rPr lang="nl-NL" smtClean="0"/>
              <a:t>‹nr.›</a:t>
            </a:fld>
            <a:endParaRPr lang="nl-NL"/>
          </a:p>
        </p:txBody>
      </p:sp>
    </p:spTree>
    <p:extLst>
      <p:ext uri="{BB962C8B-B14F-4D97-AF65-F5344CB8AC3E}">
        <p14:creationId xmlns:p14="http://schemas.microsoft.com/office/powerpoint/2010/main" val="37394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8BD5410-F7FE-4F47-83E4-3C4CDCA886EC}"/>
              </a:ext>
            </a:extLst>
          </p:cNvPr>
          <p:cNvSpPr>
            <a:spLocks noGrp="1"/>
          </p:cNvSpPr>
          <p:nvPr>
            <p:ph type="dt" sz="half" idx="10"/>
          </p:nvPr>
        </p:nvSpPr>
        <p:spPr/>
        <p:txBody>
          <a:bodyPr/>
          <a:lstStyle/>
          <a:p>
            <a:fld id="{5E07BD6F-7D6F-4144-A767-CE7BBA7CF091}" type="datetimeFigureOut">
              <a:rPr lang="nl-NL" smtClean="0"/>
              <a:t>22-6-2021</a:t>
            </a:fld>
            <a:endParaRPr lang="nl-NL"/>
          </a:p>
        </p:txBody>
      </p:sp>
      <p:sp>
        <p:nvSpPr>
          <p:cNvPr id="3" name="Tijdelijke aanduiding voor voettekst 2">
            <a:extLst>
              <a:ext uri="{FF2B5EF4-FFF2-40B4-BE49-F238E27FC236}">
                <a16:creationId xmlns:a16="http://schemas.microsoft.com/office/drawing/2014/main" id="{56E991D3-17CB-44AB-8A47-5600DC73E96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964710A-3064-42FC-8176-34085EC2026A}"/>
              </a:ext>
            </a:extLst>
          </p:cNvPr>
          <p:cNvSpPr>
            <a:spLocks noGrp="1"/>
          </p:cNvSpPr>
          <p:nvPr>
            <p:ph type="sldNum" sz="quarter" idx="12"/>
          </p:nvPr>
        </p:nvSpPr>
        <p:spPr/>
        <p:txBody>
          <a:bodyPr/>
          <a:lstStyle/>
          <a:p>
            <a:fld id="{07AD311C-4C4A-4ADC-8EC7-B7D1FE2108E0}" type="slidenum">
              <a:rPr lang="nl-NL" smtClean="0"/>
              <a:t>‹nr.›</a:t>
            </a:fld>
            <a:endParaRPr lang="nl-NL"/>
          </a:p>
        </p:txBody>
      </p:sp>
    </p:spTree>
    <p:extLst>
      <p:ext uri="{BB962C8B-B14F-4D97-AF65-F5344CB8AC3E}">
        <p14:creationId xmlns:p14="http://schemas.microsoft.com/office/powerpoint/2010/main" val="2259695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18EF5A-652E-496C-AD15-E6B06B794CC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07278EF-8C71-4A27-A1DF-5E9B5CFCEC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2203125A-2506-495F-9A3A-11F051CBFD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69E2E67-4EE1-4DB1-99A2-E2CB51DD2001}"/>
              </a:ext>
            </a:extLst>
          </p:cNvPr>
          <p:cNvSpPr>
            <a:spLocks noGrp="1"/>
          </p:cNvSpPr>
          <p:nvPr>
            <p:ph type="dt" sz="half" idx="10"/>
          </p:nvPr>
        </p:nvSpPr>
        <p:spPr/>
        <p:txBody>
          <a:bodyPr/>
          <a:lstStyle/>
          <a:p>
            <a:fld id="{5E07BD6F-7D6F-4144-A767-CE7BBA7CF091}" type="datetimeFigureOut">
              <a:rPr lang="nl-NL" smtClean="0"/>
              <a:t>22-6-2021</a:t>
            </a:fld>
            <a:endParaRPr lang="nl-NL"/>
          </a:p>
        </p:txBody>
      </p:sp>
      <p:sp>
        <p:nvSpPr>
          <p:cNvPr id="6" name="Tijdelijke aanduiding voor voettekst 5">
            <a:extLst>
              <a:ext uri="{FF2B5EF4-FFF2-40B4-BE49-F238E27FC236}">
                <a16:creationId xmlns:a16="http://schemas.microsoft.com/office/drawing/2014/main" id="{3006FA6D-A125-4274-8E9D-3CC5DE6A068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C8BA621-7113-45B9-A662-CE5B1980A346}"/>
              </a:ext>
            </a:extLst>
          </p:cNvPr>
          <p:cNvSpPr>
            <a:spLocks noGrp="1"/>
          </p:cNvSpPr>
          <p:nvPr>
            <p:ph type="sldNum" sz="quarter" idx="12"/>
          </p:nvPr>
        </p:nvSpPr>
        <p:spPr/>
        <p:txBody>
          <a:bodyPr/>
          <a:lstStyle/>
          <a:p>
            <a:fld id="{07AD311C-4C4A-4ADC-8EC7-B7D1FE2108E0}" type="slidenum">
              <a:rPr lang="nl-NL" smtClean="0"/>
              <a:t>‹nr.›</a:t>
            </a:fld>
            <a:endParaRPr lang="nl-NL"/>
          </a:p>
        </p:txBody>
      </p:sp>
    </p:spTree>
    <p:extLst>
      <p:ext uri="{BB962C8B-B14F-4D97-AF65-F5344CB8AC3E}">
        <p14:creationId xmlns:p14="http://schemas.microsoft.com/office/powerpoint/2010/main" val="1941662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44AB55-B741-4A34-8676-C932476EB98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E30EF72-5635-4EDF-AEFE-93691F009D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406BA19-7735-47A1-82FC-B547625E1E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CBCCBF9-8F49-4BB2-B289-4C3F98200EFC}"/>
              </a:ext>
            </a:extLst>
          </p:cNvPr>
          <p:cNvSpPr>
            <a:spLocks noGrp="1"/>
          </p:cNvSpPr>
          <p:nvPr>
            <p:ph type="dt" sz="half" idx="10"/>
          </p:nvPr>
        </p:nvSpPr>
        <p:spPr/>
        <p:txBody>
          <a:bodyPr/>
          <a:lstStyle/>
          <a:p>
            <a:fld id="{5E07BD6F-7D6F-4144-A767-CE7BBA7CF091}" type="datetimeFigureOut">
              <a:rPr lang="nl-NL" smtClean="0"/>
              <a:t>22-6-2021</a:t>
            </a:fld>
            <a:endParaRPr lang="nl-NL"/>
          </a:p>
        </p:txBody>
      </p:sp>
      <p:sp>
        <p:nvSpPr>
          <p:cNvPr id="6" name="Tijdelijke aanduiding voor voettekst 5">
            <a:extLst>
              <a:ext uri="{FF2B5EF4-FFF2-40B4-BE49-F238E27FC236}">
                <a16:creationId xmlns:a16="http://schemas.microsoft.com/office/drawing/2014/main" id="{4B9B1862-5930-4B16-B507-BB60D4312A3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F098581-DF5F-4541-A097-325BD2A86719}"/>
              </a:ext>
            </a:extLst>
          </p:cNvPr>
          <p:cNvSpPr>
            <a:spLocks noGrp="1"/>
          </p:cNvSpPr>
          <p:nvPr>
            <p:ph type="sldNum" sz="quarter" idx="12"/>
          </p:nvPr>
        </p:nvSpPr>
        <p:spPr/>
        <p:txBody>
          <a:bodyPr/>
          <a:lstStyle/>
          <a:p>
            <a:fld id="{07AD311C-4C4A-4ADC-8EC7-B7D1FE2108E0}" type="slidenum">
              <a:rPr lang="nl-NL" smtClean="0"/>
              <a:t>‹nr.›</a:t>
            </a:fld>
            <a:endParaRPr lang="nl-NL"/>
          </a:p>
        </p:txBody>
      </p:sp>
    </p:spTree>
    <p:extLst>
      <p:ext uri="{BB962C8B-B14F-4D97-AF65-F5344CB8AC3E}">
        <p14:creationId xmlns:p14="http://schemas.microsoft.com/office/powerpoint/2010/main" val="1907839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CA01A0D-098C-4FA4-AB39-4F1800DDF9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AA30FA9-7FBE-4F7B-B97F-25D571654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EC07325-6387-419E-B3AB-50F039A200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07BD6F-7D6F-4144-A767-CE7BBA7CF091}" type="datetimeFigureOut">
              <a:rPr lang="nl-NL" smtClean="0"/>
              <a:t>22-6-2021</a:t>
            </a:fld>
            <a:endParaRPr lang="nl-NL"/>
          </a:p>
        </p:txBody>
      </p:sp>
      <p:sp>
        <p:nvSpPr>
          <p:cNvPr id="5" name="Tijdelijke aanduiding voor voettekst 4">
            <a:extLst>
              <a:ext uri="{FF2B5EF4-FFF2-40B4-BE49-F238E27FC236}">
                <a16:creationId xmlns:a16="http://schemas.microsoft.com/office/drawing/2014/main" id="{463BF763-5B30-44BC-A5D6-C8C52036E2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2C2B9EE-3925-4772-8DBC-9AD5B0C673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D311C-4C4A-4ADC-8EC7-B7D1FE2108E0}" type="slidenum">
              <a:rPr lang="nl-NL" smtClean="0"/>
              <a:t>‹nr.›</a:t>
            </a:fld>
            <a:endParaRPr lang="nl-NL"/>
          </a:p>
        </p:txBody>
      </p:sp>
    </p:spTree>
    <p:extLst>
      <p:ext uri="{BB962C8B-B14F-4D97-AF65-F5344CB8AC3E}">
        <p14:creationId xmlns:p14="http://schemas.microsoft.com/office/powerpoint/2010/main" val="854538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arnoldzwicky.org/2010/01/23/libfix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1C5AA02C-6F69-45C0-95E0-964C152515E7}"/>
              </a:ext>
            </a:extLst>
          </p:cNvPr>
          <p:cNvSpPr>
            <a:spLocks noGrp="1"/>
          </p:cNvSpPr>
          <p:nvPr>
            <p:ph type="subTitle" idx="1"/>
          </p:nvPr>
        </p:nvSpPr>
        <p:spPr/>
        <p:txBody>
          <a:bodyPr/>
          <a:lstStyle/>
          <a:p>
            <a:r>
              <a:rPr lang="nl-NL" dirty="0"/>
              <a:t>Camiel Hamans</a:t>
            </a:r>
          </a:p>
          <a:p>
            <a:r>
              <a:rPr lang="nl-NL" dirty="0"/>
              <a:t>Amsterdam University</a:t>
            </a:r>
          </a:p>
          <a:p>
            <a:r>
              <a:rPr lang="nl-NL" dirty="0"/>
              <a:t>Adam </a:t>
            </a:r>
            <a:r>
              <a:rPr lang="nl-NL" dirty="0" err="1"/>
              <a:t>Mickiewicz</a:t>
            </a:r>
            <a:r>
              <a:rPr lang="nl-NL" dirty="0"/>
              <a:t> University, Poznań</a:t>
            </a:r>
          </a:p>
        </p:txBody>
      </p:sp>
      <p:sp>
        <p:nvSpPr>
          <p:cNvPr id="5" name="Rectangle 1">
            <a:extLst>
              <a:ext uri="{FF2B5EF4-FFF2-40B4-BE49-F238E27FC236}">
                <a16:creationId xmlns:a16="http://schemas.microsoft.com/office/drawing/2014/main" id="{C3D35AA5-F078-4C6C-8660-BAB7A727B0E6}"/>
              </a:ext>
            </a:extLst>
          </p:cNvPr>
          <p:cNvSpPr>
            <a:spLocks noGrp="1" noChangeArrowheads="1"/>
          </p:cNvSpPr>
          <p:nvPr>
            <p:ph type="ctrTitle"/>
          </p:nvPr>
        </p:nvSpPr>
        <p:spPr bwMode="auto">
          <a:xfrm>
            <a:off x="1524000" y="2023776"/>
            <a:ext cx="88919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zh-CN" sz="2800" b="0" i="0" u="none" strike="noStrike" cap="none" normalizeH="0" baseline="0" dirty="0">
                <a:ln>
                  <a:noFill/>
                </a:ln>
                <a:solidFill>
                  <a:schemeClr val="tx1"/>
                </a:solidFill>
                <a:effectLst/>
                <a:latin typeface="+mn-lt"/>
                <a:ea typeface="AR PL SungtiL GB"/>
                <a:cs typeface="Lohit Devanagari"/>
              </a:rPr>
              <a:t>		</a:t>
            </a:r>
            <a:r>
              <a:rPr kumimoji="0" lang="en-US" altLang="zh-CN" sz="3200" b="1" i="0" u="none" strike="noStrike" cap="none" normalizeH="0" baseline="0" dirty="0">
                <a:ln>
                  <a:noFill/>
                </a:ln>
                <a:solidFill>
                  <a:schemeClr val="tx1"/>
                </a:solidFill>
                <a:effectLst/>
                <a:latin typeface="+mn-lt"/>
                <a:ea typeface="AR PL SungtiL GB"/>
                <a:cs typeface="Lohit Devanagari"/>
              </a:rPr>
              <a:t>Paradigms in non-morphemic word formation</a:t>
            </a:r>
            <a:endParaRPr kumimoji="0" lang="en-US" altLang="zh-CN" sz="3200" b="1"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4131141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D82CD0-CCB2-414E-81A4-142367522203}"/>
              </a:ext>
            </a:extLst>
          </p:cNvPr>
          <p:cNvSpPr>
            <a:spLocks noGrp="1"/>
          </p:cNvSpPr>
          <p:nvPr>
            <p:ph type="title"/>
          </p:nvPr>
        </p:nvSpPr>
        <p:spPr/>
        <p:txBody>
          <a:bodyPr/>
          <a:lstStyle/>
          <a:p>
            <a:r>
              <a:rPr lang="nl-NL" dirty="0"/>
              <a:t>	</a:t>
            </a:r>
            <a:r>
              <a:rPr lang="nl-NL" dirty="0" err="1"/>
              <a:t>Embellished</a:t>
            </a:r>
            <a:r>
              <a:rPr lang="nl-NL" dirty="0"/>
              <a:t> </a:t>
            </a:r>
            <a:r>
              <a:rPr lang="nl-NL" dirty="0" err="1"/>
              <a:t>clippings</a:t>
            </a:r>
            <a:r>
              <a:rPr lang="nl-NL" dirty="0"/>
              <a:t> 2</a:t>
            </a:r>
          </a:p>
        </p:txBody>
      </p:sp>
      <p:sp>
        <p:nvSpPr>
          <p:cNvPr id="3" name="Tijdelijke aanduiding voor inhoud 2">
            <a:extLst>
              <a:ext uri="{FF2B5EF4-FFF2-40B4-BE49-F238E27FC236}">
                <a16:creationId xmlns:a16="http://schemas.microsoft.com/office/drawing/2014/main" id="{2AEBD1C9-D299-436B-BB64-C9182C1E49BC}"/>
              </a:ext>
            </a:extLst>
          </p:cNvPr>
          <p:cNvSpPr>
            <a:spLocks noGrp="1"/>
          </p:cNvSpPr>
          <p:nvPr>
            <p:ph idx="1"/>
          </p:nvPr>
        </p:nvSpPr>
        <p:spPr/>
        <p:txBody>
          <a:bodyPr/>
          <a:lstStyle/>
          <a:p>
            <a:r>
              <a:rPr lang="nl-NL" dirty="0" err="1"/>
              <a:t>Embellished</a:t>
            </a:r>
            <a:r>
              <a:rPr lang="nl-NL" dirty="0"/>
              <a:t> clipping </a:t>
            </a:r>
            <a:r>
              <a:rPr lang="nl-NL" dirty="0" err="1"/>
              <a:t>with</a:t>
            </a:r>
            <a:r>
              <a:rPr lang="nl-NL" dirty="0"/>
              <a:t> </a:t>
            </a:r>
            <a:r>
              <a:rPr lang="nl-NL" dirty="0" err="1"/>
              <a:t>final</a:t>
            </a:r>
            <a:r>
              <a:rPr lang="nl-NL" dirty="0"/>
              <a:t> </a:t>
            </a:r>
            <a:r>
              <a:rPr lang="nl-NL" i="1" dirty="0"/>
              <a:t>–o</a:t>
            </a:r>
            <a:r>
              <a:rPr lang="nl-NL" dirty="0"/>
              <a:t> </a:t>
            </a:r>
          </a:p>
          <a:p>
            <a:pPr marL="342900" lvl="0" indent="-342900">
              <a:buFont typeface="Arial" panose="020B0604020202020204" pitchFamily="34" charset="0"/>
              <a:buChar char=""/>
              <a:tabLst>
                <a:tab pos="228600" algn="l"/>
                <a:tab pos="228600" algn="l"/>
              </a:tabLst>
            </a:pPr>
            <a:r>
              <a:rPr lang="en-US" sz="2400" kern="100" dirty="0">
                <a:effectLst/>
                <a:ea typeface="AR PL SungtiL GB"/>
                <a:cs typeface="Mangal" panose="02040503050203030202" pitchFamily="18" charset="0"/>
              </a:rPr>
              <a:t>(5a) English				(5b) Dutch</a:t>
            </a:r>
            <a:endParaRPr lang="nl-NL" sz="2400"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kern="100" dirty="0">
                <a:effectLst/>
                <a:ea typeface="AR PL SungtiL GB"/>
                <a:cs typeface="Mangal" panose="02040503050203030202" pitchFamily="18" charset="0"/>
              </a:rPr>
              <a:t>Embellished clippings		Embellished clippings</a:t>
            </a:r>
            <a:endParaRPr lang="nl-NL" sz="2400"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kern="100" dirty="0">
                <a:solidFill>
                  <a:srgbClr val="FF0000"/>
                </a:solidFill>
                <a:effectLst/>
                <a:ea typeface="AR PL SungtiL GB"/>
                <a:cs typeface="Mangal" panose="02040503050203030202" pitchFamily="18" charset="0"/>
              </a:rPr>
              <a:t>afro		&lt; African		alto	&lt; </a:t>
            </a:r>
            <a:r>
              <a:rPr lang="en-US" sz="2400" kern="100" dirty="0" err="1">
                <a:solidFill>
                  <a:srgbClr val="FF0000"/>
                </a:solidFill>
                <a:effectLst/>
                <a:ea typeface="AR PL SungtiL GB"/>
                <a:cs typeface="Mangal" panose="02040503050203030202" pitchFamily="18" charset="0"/>
              </a:rPr>
              <a:t>alternatief</a:t>
            </a:r>
            <a:r>
              <a:rPr lang="en-US" sz="2400" kern="100" dirty="0">
                <a:solidFill>
                  <a:srgbClr val="FF0000"/>
                </a:solidFill>
                <a:effectLst/>
                <a:ea typeface="AR PL SungtiL GB"/>
                <a:cs typeface="Mangal" panose="02040503050203030202" pitchFamily="18" charset="0"/>
              </a:rPr>
              <a:t>	‘alternative person’	</a:t>
            </a:r>
            <a:endParaRPr lang="nl-NL" sz="2400" kern="100" dirty="0">
              <a:solidFill>
                <a:srgbClr val="FF0000"/>
              </a:solidFill>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kern="100" dirty="0">
                <a:solidFill>
                  <a:srgbClr val="FF0000"/>
                </a:solidFill>
                <a:effectLst/>
                <a:ea typeface="AR PL SungtiL GB"/>
                <a:cs typeface="Mangal" panose="02040503050203030202" pitchFamily="18" charset="0"/>
              </a:rPr>
              <a:t>lesbo	&lt; lesbian		</a:t>
            </a:r>
            <a:r>
              <a:rPr lang="en-US" sz="2400" kern="100" dirty="0" err="1">
                <a:solidFill>
                  <a:srgbClr val="FF0000"/>
                </a:solidFill>
                <a:effectLst/>
                <a:ea typeface="AR PL SungtiL GB"/>
                <a:cs typeface="Mangal" panose="02040503050203030202" pitchFamily="18" charset="0"/>
              </a:rPr>
              <a:t>depro</a:t>
            </a:r>
            <a:r>
              <a:rPr lang="en-US" sz="2400" kern="100" dirty="0">
                <a:solidFill>
                  <a:srgbClr val="FF0000"/>
                </a:solidFill>
                <a:effectLst/>
                <a:ea typeface="AR PL SungtiL GB"/>
                <a:cs typeface="Mangal" panose="02040503050203030202" pitchFamily="18" charset="0"/>
              </a:rPr>
              <a:t>	&lt; </a:t>
            </a:r>
            <a:r>
              <a:rPr lang="en-US" sz="2400" kern="100" dirty="0" err="1">
                <a:solidFill>
                  <a:srgbClr val="FF0000"/>
                </a:solidFill>
                <a:effectLst/>
                <a:ea typeface="AR PL SungtiL GB"/>
                <a:cs typeface="Mangal" panose="02040503050203030202" pitchFamily="18" charset="0"/>
              </a:rPr>
              <a:t>depressief</a:t>
            </a:r>
            <a:r>
              <a:rPr lang="en-US" sz="2400" kern="100" dirty="0">
                <a:solidFill>
                  <a:srgbClr val="FF0000"/>
                </a:solidFill>
                <a:effectLst/>
                <a:ea typeface="AR PL SungtiL GB"/>
                <a:cs typeface="Mangal" panose="02040503050203030202" pitchFamily="18" charset="0"/>
              </a:rPr>
              <a:t>	‘depressed person’</a:t>
            </a:r>
            <a:endParaRPr lang="nl-NL" sz="2400" kern="100" dirty="0">
              <a:solidFill>
                <a:srgbClr val="FF0000"/>
              </a:solidFill>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kern="100" dirty="0" err="1">
                <a:solidFill>
                  <a:srgbClr val="FF0000"/>
                </a:solidFill>
                <a:effectLst/>
                <a:ea typeface="AR PL SungtiL GB"/>
                <a:cs typeface="Mangal" panose="02040503050203030202" pitchFamily="18" charset="0"/>
              </a:rPr>
              <a:t>relo</a:t>
            </a:r>
            <a:r>
              <a:rPr lang="en-US" sz="2400" kern="100" dirty="0">
                <a:solidFill>
                  <a:srgbClr val="FF0000"/>
                </a:solidFill>
                <a:effectLst/>
                <a:ea typeface="AR PL SungtiL GB"/>
                <a:cs typeface="Mangal" panose="02040503050203030202" pitchFamily="18" charset="0"/>
              </a:rPr>
              <a:t>		&lt; relative (N)		sago	&lt; </a:t>
            </a:r>
            <a:r>
              <a:rPr lang="en-US" sz="2400" kern="100" dirty="0" err="1">
                <a:solidFill>
                  <a:srgbClr val="FF0000"/>
                </a:solidFill>
                <a:effectLst/>
                <a:ea typeface="AR PL SungtiL GB"/>
                <a:cs typeface="Mangal" panose="02040503050203030202" pitchFamily="18" charset="0"/>
              </a:rPr>
              <a:t>chagrijnig</a:t>
            </a:r>
            <a:r>
              <a:rPr lang="en-US" sz="2400" kern="100" dirty="0">
                <a:solidFill>
                  <a:srgbClr val="FF0000"/>
                </a:solidFill>
                <a:effectLst/>
                <a:ea typeface="AR PL SungtiL GB"/>
                <a:cs typeface="Mangal" panose="02040503050203030202" pitchFamily="18" charset="0"/>
              </a:rPr>
              <a:t>	‘cantankerous person’</a:t>
            </a:r>
          </a:p>
          <a:p>
            <a:pPr marL="342900" lvl="0" indent="-342900">
              <a:buFont typeface="Arial" panose="020B0604020202020204" pitchFamily="34" charset="0"/>
              <a:buChar char=""/>
              <a:tabLst>
                <a:tab pos="228600" algn="l"/>
                <a:tab pos="228600" algn="l"/>
              </a:tabLst>
            </a:pPr>
            <a:endParaRPr lang="en-US" sz="2400" kern="100" dirty="0">
              <a:solidFill>
                <a:srgbClr val="FF0000"/>
              </a:solidFill>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b="1" kern="100" dirty="0">
                <a:solidFill>
                  <a:schemeClr val="accent5"/>
                </a:solidFill>
                <a:effectLst/>
                <a:ea typeface="AR PL SungtiL GB"/>
                <a:cs typeface="Mangal" panose="02040503050203030202" pitchFamily="18" charset="0"/>
              </a:rPr>
              <a:t>Here, truncation followed by </a:t>
            </a:r>
            <a:r>
              <a:rPr lang="en-US" sz="2400" b="1" kern="100" dirty="0">
                <a:solidFill>
                  <a:schemeClr val="accent5"/>
                </a:solidFill>
                <a:ea typeface="AR PL SungtiL GB"/>
                <a:cs typeface="Mangal" panose="02040503050203030202" pitchFamily="18" charset="0"/>
              </a:rPr>
              <a:t>compulsory ‘</a:t>
            </a:r>
            <a:r>
              <a:rPr lang="en-US" sz="2400" b="1" kern="100" dirty="0">
                <a:solidFill>
                  <a:schemeClr val="accent5"/>
                </a:solidFill>
                <a:effectLst/>
                <a:ea typeface="AR PL SungtiL GB"/>
                <a:cs typeface="Mangal" panose="02040503050203030202" pitchFamily="18" charset="0"/>
              </a:rPr>
              <a:t>suffixation’ operated.</a:t>
            </a:r>
            <a:endParaRPr lang="nl-NL" sz="2400" b="1" kern="100" dirty="0">
              <a:solidFill>
                <a:schemeClr val="accent5"/>
              </a:solidFill>
              <a:effectLst/>
              <a:ea typeface="AR PL SungtiL GB"/>
              <a:cs typeface="Mangal" panose="02040503050203030202" pitchFamily="18" charset="0"/>
            </a:endParaRPr>
          </a:p>
          <a:p>
            <a:pPr marL="0" lvl="0" indent="0">
              <a:buNone/>
              <a:tabLst>
                <a:tab pos="228600" algn="l"/>
                <a:tab pos="228600" algn="l"/>
              </a:tabLst>
            </a:pPr>
            <a:r>
              <a:rPr lang="en-US" sz="2400" kern="100" dirty="0">
                <a:effectLst/>
                <a:ea typeface="AR PL SungtiL GB"/>
                <a:cs typeface="Mangal" panose="02040503050203030202" pitchFamily="18" charset="0"/>
              </a:rPr>
              <a:t> </a:t>
            </a:r>
            <a:endParaRPr lang="nl-NL" sz="2400" kern="100" dirty="0">
              <a:effectLst/>
              <a:ea typeface="AR PL SungtiL GB"/>
              <a:cs typeface="Mangal" panose="02040503050203030202" pitchFamily="18" charset="0"/>
            </a:endParaRPr>
          </a:p>
          <a:p>
            <a:endParaRPr lang="nl-NL" dirty="0"/>
          </a:p>
        </p:txBody>
      </p:sp>
    </p:spTree>
    <p:extLst>
      <p:ext uri="{BB962C8B-B14F-4D97-AF65-F5344CB8AC3E}">
        <p14:creationId xmlns:p14="http://schemas.microsoft.com/office/powerpoint/2010/main" val="2635773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0DDA7-8653-4570-8C2F-34397C3AC482}"/>
              </a:ext>
            </a:extLst>
          </p:cNvPr>
          <p:cNvSpPr>
            <a:spLocks noGrp="1"/>
          </p:cNvSpPr>
          <p:nvPr>
            <p:ph type="title"/>
          </p:nvPr>
        </p:nvSpPr>
        <p:spPr/>
        <p:txBody>
          <a:bodyPr/>
          <a:lstStyle/>
          <a:p>
            <a:r>
              <a:rPr lang="nl-NL" dirty="0"/>
              <a:t>	Pseudo- </a:t>
            </a:r>
            <a:r>
              <a:rPr lang="nl-NL" dirty="0" err="1"/>
              <a:t>embellished</a:t>
            </a:r>
            <a:r>
              <a:rPr lang="nl-NL" dirty="0"/>
              <a:t> </a:t>
            </a:r>
            <a:r>
              <a:rPr lang="nl-NL" dirty="0" err="1"/>
              <a:t>clippings</a:t>
            </a:r>
            <a:r>
              <a:rPr lang="nl-NL" dirty="0"/>
              <a:t> 2</a:t>
            </a:r>
          </a:p>
        </p:txBody>
      </p:sp>
      <p:sp>
        <p:nvSpPr>
          <p:cNvPr id="3" name="Tijdelijke aanduiding voor inhoud 2">
            <a:extLst>
              <a:ext uri="{FF2B5EF4-FFF2-40B4-BE49-F238E27FC236}">
                <a16:creationId xmlns:a16="http://schemas.microsoft.com/office/drawing/2014/main" id="{FAFB82AF-B31C-4831-A240-60A0933871E2}"/>
              </a:ext>
            </a:extLst>
          </p:cNvPr>
          <p:cNvSpPr>
            <a:spLocks noGrp="1"/>
          </p:cNvSpPr>
          <p:nvPr>
            <p:ph idx="1"/>
          </p:nvPr>
        </p:nvSpPr>
        <p:spPr/>
        <p:txBody>
          <a:bodyPr/>
          <a:lstStyle/>
          <a:p>
            <a:pPr marL="342900" lvl="0" indent="-342900">
              <a:buFont typeface="Arial" panose="020B0604020202020204" pitchFamily="34" charset="0"/>
              <a:buChar char=""/>
              <a:tabLst>
                <a:tab pos="228600" algn="l"/>
                <a:tab pos="228600" algn="l"/>
              </a:tabLst>
            </a:pPr>
            <a:r>
              <a:rPr lang="en-US" sz="2400" kern="100" dirty="0">
                <a:effectLst/>
                <a:ea typeface="AR PL SungtiL GB"/>
                <a:cs typeface="Mangal" panose="02040503050203030202" pitchFamily="18" charset="0"/>
              </a:rPr>
              <a:t>Pseudo-embellished clipping with final </a:t>
            </a:r>
            <a:r>
              <a:rPr lang="en-US" sz="2400" i="1" kern="100" dirty="0">
                <a:effectLst/>
                <a:ea typeface="AR PL SungtiL GB"/>
                <a:cs typeface="Mangal" panose="02040503050203030202" pitchFamily="18" charset="0"/>
              </a:rPr>
              <a:t>–o </a:t>
            </a:r>
          </a:p>
          <a:p>
            <a:pPr marL="342900" lvl="0" indent="-342900">
              <a:buFont typeface="Arial" panose="020B0604020202020204" pitchFamily="34" charset="0"/>
              <a:buChar char=""/>
              <a:tabLst>
                <a:tab pos="228600" algn="l"/>
                <a:tab pos="228600" algn="l"/>
              </a:tabLst>
            </a:pPr>
            <a:endParaRPr lang="en-US" sz="2400" i="1"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kern="100" dirty="0">
                <a:effectLst/>
                <a:ea typeface="AR PL SungtiL GB"/>
                <a:cs typeface="Mangal" panose="02040503050203030202" pitchFamily="18" charset="0"/>
              </a:rPr>
              <a:t>(6a) English				(6b) Dutch</a:t>
            </a:r>
            <a:endParaRPr lang="nl-NL" sz="2400"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kern="100" dirty="0">
                <a:effectLst/>
                <a:ea typeface="AR PL SungtiL GB"/>
                <a:cs typeface="Mangal" panose="02040503050203030202" pitchFamily="18" charset="0"/>
              </a:rPr>
              <a:t>Pseudo-embellished clippings	Pseudo-embellished clippings</a:t>
            </a:r>
            <a:endParaRPr lang="nl-NL" sz="2400"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kern="100" dirty="0">
                <a:solidFill>
                  <a:srgbClr val="FF0000"/>
                </a:solidFill>
                <a:effectLst/>
                <a:ea typeface="AR PL SungtiL GB"/>
                <a:cs typeface="Mangal" panose="02040503050203030202" pitchFamily="18" charset="0"/>
              </a:rPr>
              <a:t>sicko		&lt; sick		</a:t>
            </a:r>
            <a:r>
              <a:rPr lang="en-US" sz="2400" kern="100" dirty="0" err="1">
                <a:solidFill>
                  <a:srgbClr val="FF0000"/>
                </a:solidFill>
                <a:effectLst/>
                <a:ea typeface="AR PL SungtiL GB"/>
                <a:cs typeface="Mangal" panose="02040503050203030202" pitchFamily="18" charset="0"/>
              </a:rPr>
              <a:t>lullo</a:t>
            </a:r>
            <a:r>
              <a:rPr lang="en-US" sz="2400" kern="100" dirty="0">
                <a:solidFill>
                  <a:srgbClr val="FF0000"/>
                </a:solidFill>
                <a:effectLst/>
                <a:ea typeface="AR PL SungtiL GB"/>
                <a:cs typeface="Mangal" panose="02040503050203030202" pitchFamily="18" charset="0"/>
              </a:rPr>
              <a:t>	&lt; </a:t>
            </a:r>
            <a:r>
              <a:rPr lang="en-US" sz="2400" kern="100" dirty="0" err="1">
                <a:solidFill>
                  <a:srgbClr val="FF0000"/>
                </a:solidFill>
                <a:effectLst/>
                <a:ea typeface="AR PL SungtiL GB"/>
                <a:cs typeface="Mangal" panose="02040503050203030202" pitchFamily="18" charset="0"/>
              </a:rPr>
              <a:t>lul</a:t>
            </a:r>
            <a:r>
              <a:rPr lang="en-US" sz="2400" kern="100" dirty="0">
                <a:solidFill>
                  <a:srgbClr val="FF0000"/>
                </a:solidFill>
                <a:effectLst/>
                <a:ea typeface="AR PL SungtiL GB"/>
                <a:cs typeface="Mangal" panose="02040503050203030202" pitchFamily="18" charset="0"/>
              </a:rPr>
              <a:t> (‘prick’)	‘dumb person’</a:t>
            </a:r>
            <a:endParaRPr lang="nl-NL" sz="2400" kern="100" dirty="0">
              <a:solidFill>
                <a:srgbClr val="FF0000"/>
              </a:solidFill>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kern="100" dirty="0">
                <a:solidFill>
                  <a:srgbClr val="FF0000"/>
                </a:solidFill>
                <a:effectLst/>
                <a:ea typeface="AR PL SungtiL GB"/>
                <a:cs typeface="Mangal" panose="02040503050203030202" pitchFamily="18" charset="0"/>
              </a:rPr>
              <a:t>kiddo		&lt; kid		</a:t>
            </a:r>
            <a:r>
              <a:rPr lang="en-US" sz="2400" kern="100" dirty="0" err="1">
                <a:solidFill>
                  <a:srgbClr val="FF0000"/>
                </a:solidFill>
                <a:effectLst/>
                <a:ea typeface="AR PL SungtiL GB"/>
                <a:cs typeface="Mangal" panose="02040503050203030202" pitchFamily="18" charset="0"/>
              </a:rPr>
              <a:t>duffo</a:t>
            </a:r>
            <a:r>
              <a:rPr lang="en-US" sz="2400" kern="100" dirty="0">
                <a:solidFill>
                  <a:srgbClr val="FF0000"/>
                </a:solidFill>
                <a:effectLst/>
                <a:ea typeface="AR PL SungtiL GB"/>
                <a:cs typeface="Mangal" panose="02040503050203030202" pitchFamily="18" charset="0"/>
              </a:rPr>
              <a:t>	&lt; </a:t>
            </a:r>
            <a:r>
              <a:rPr lang="en-US" sz="2400" kern="100" dirty="0" err="1">
                <a:solidFill>
                  <a:srgbClr val="FF0000"/>
                </a:solidFill>
                <a:effectLst/>
                <a:ea typeface="AR PL SungtiL GB"/>
                <a:cs typeface="Mangal" panose="02040503050203030202" pitchFamily="18" charset="0"/>
              </a:rPr>
              <a:t>duf</a:t>
            </a:r>
            <a:r>
              <a:rPr lang="en-US" sz="2400" kern="100" dirty="0">
                <a:solidFill>
                  <a:srgbClr val="FF0000"/>
                </a:solidFill>
                <a:effectLst/>
                <a:ea typeface="AR PL SungtiL GB"/>
                <a:cs typeface="Mangal" panose="02040503050203030202" pitchFamily="18" charset="0"/>
              </a:rPr>
              <a:t> (‘dull’)	‘dull person’</a:t>
            </a:r>
            <a:endParaRPr lang="nl-NL" sz="2400" kern="100" dirty="0">
              <a:solidFill>
                <a:srgbClr val="FF0000"/>
              </a:solidFill>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nl-NL" sz="2400" kern="100" dirty="0" err="1">
                <a:solidFill>
                  <a:srgbClr val="FF0000"/>
                </a:solidFill>
                <a:effectLst/>
                <a:ea typeface="AR PL SungtiL GB"/>
                <a:cs typeface="Mangal" panose="02040503050203030202" pitchFamily="18" charset="0"/>
              </a:rPr>
              <a:t>creepo</a:t>
            </a:r>
            <a:r>
              <a:rPr lang="nl-NL" sz="2400" kern="100" dirty="0">
                <a:solidFill>
                  <a:srgbClr val="FF0000"/>
                </a:solidFill>
                <a:effectLst/>
                <a:ea typeface="AR PL SungtiL GB"/>
                <a:cs typeface="Mangal" panose="02040503050203030202" pitchFamily="18" charset="0"/>
              </a:rPr>
              <a:t>		&lt; creep	</a:t>
            </a:r>
            <a:r>
              <a:rPr lang="nl-NL" sz="2400" kern="100" dirty="0" err="1">
                <a:solidFill>
                  <a:srgbClr val="FF0000"/>
                </a:solidFill>
                <a:effectLst/>
                <a:ea typeface="AR PL SungtiL GB"/>
                <a:cs typeface="Mangal" panose="02040503050203030202" pitchFamily="18" charset="0"/>
              </a:rPr>
              <a:t>jazzo</a:t>
            </a:r>
            <a:r>
              <a:rPr lang="nl-NL" sz="2400" kern="100" dirty="0">
                <a:solidFill>
                  <a:srgbClr val="FF0000"/>
                </a:solidFill>
                <a:effectLst/>
                <a:ea typeface="AR PL SungtiL GB"/>
                <a:cs typeface="Mangal" panose="02040503050203030202" pitchFamily="18" charset="0"/>
              </a:rPr>
              <a:t>	&lt; jazz (‘jazz’)	‘fan of </a:t>
            </a:r>
            <a:r>
              <a:rPr lang="en-GB" sz="2400" kern="100" dirty="0">
                <a:solidFill>
                  <a:srgbClr val="FF0000"/>
                </a:solidFill>
                <a:effectLst/>
                <a:ea typeface="AR PL SungtiL GB"/>
                <a:cs typeface="Mangal" panose="02040503050203030202" pitchFamily="18" charset="0"/>
              </a:rPr>
              <a:t>old-style </a:t>
            </a:r>
            <a:r>
              <a:rPr lang="nl-NL" sz="2400" kern="100" dirty="0">
                <a:solidFill>
                  <a:srgbClr val="FF0000"/>
                </a:solidFill>
                <a:effectLst/>
                <a:ea typeface="AR PL SungtiL GB"/>
                <a:cs typeface="Mangal" panose="02040503050203030202" pitchFamily="18" charset="0"/>
              </a:rPr>
              <a:t>jazz’</a:t>
            </a:r>
          </a:p>
          <a:p>
            <a:pPr marL="342900" lvl="0" indent="-342900">
              <a:buFont typeface="Arial" panose="020B0604020202020204" pitchFamily="34" charset="0"/>
              <a:buChar char=""/>
              <a:tabLst>
                <a:tab pos="228600" algn="l"/>
                <a:tab pos="228600" algn="l"/>
              </a:tabLst>
            </a:pPr>
            <a:endParaRPr lang="nl-NL" sz="2400" kern="100" dirty="0">
              <a:solidFill>
                <a:srgbClr val="FF0000"/>
              </a:solidFill>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nl-NL" sz="2400" b="1" kern="100" dirty="0">
                <a:solidFill>
                  <a:srgbClr val="FF0000"/>
                </a:solidFill>
                <a:effectLst/>
                <a:ea typeface="AR PL SungtiL GB"/>
                <a:cs typeface="Mangal" panose="02040503050203030202" pitchFamily="18" charset="0"/>
              </a:rPr>
              <a:t>Here </a:t>
            </a:r>
            <a:r>
              <a:rPr lang="nl-NL" sz="2400" b="1" kern="100" dirty="0" err="1">
                <a:solidFill>
                  <a:srgbClr val="FF0000"/>
                </a:solidFill>
                <a:effectLst/>
                <a:ea typeface="AR PL SungtiL GB"/>
                <a:cs typeface="Mangal" panose="02040503050203030202" pitchFamily="18" charset="0"/>
              </a:rPr>
              <a:t>again</a:t>
            </a:r>
            <a:r>
              <a:rPr lang="nl-NL" sz="2400" b="1" kern="100" dirty="0">
                <a:solidFill>
                  <a:srgbClr val="FF0000"/>
                </a:solidFill>
                <a:effectLst/>
                <a:ea typeface="AR PL SungtiL GB"/>
                <a:cs typeface="Mangal" panose="02040503050203030202" pitchFamily="18" charset="0"/>
              </a:rPr>
              <a:t>, no </a:t>
            </a:r>
            <a:r>
              <a:rPr lang="nl-NL" sz="2400" b="1" kern="100" dirty="0" err="1">
                <a:solidFill>
                  <a:srgbClr val="FF0000"/>
                </a:solidFill>
                <a:effectLst/>
                <a:ea typeface="AR PL SungtiL GB"/>
                <a:cs typeface="Mangal" panose="02040503050203030202" pitchFamily="18" charset="0"/>
              </a:rPr>
              <a:t>truncation</a:t>
            </a:r>
            <a:r>
              <a:rPr lang="nl-NL" sz="2400" b="1" kern="100" dirty="0">
                <a:solidFill>
                  <a:srgbClr val="FF0000"/>
                </a:solidFill>
                <a:effectLst/>
                <a:ea typeface="AR PL SungtiL GB"/>
                <a:cs typeface="Mangal" panose="02040503050203030202" pitchFamily="18" charset="0"/>
              </a:rPr>
              <a:t> </a:t>
            </a:r>
            <a:r>
              <a:rPr lang="nl-NL" sz="2400" b="1" kern="100" dirty="0" err="1">
                <a:solidFill>
                  <a:srgbClr val="FF0000"/>
                </a:solidFill>
                <a:effectLst/>
                <a:ea typeface="AR PL SungtiL GB"/>
                <a:cs typeface="Mangal" panose="02040503050203030202" pitchFamily="18" charset="0"/>
              </a:rPr>
              <a:t>took</a:t>
            </a:r>
            <a:r>
              <a:rPr lang="nl-NL" sz="2400" b="1" kern="100" dirty="0">
                <a:solidFill>
                  <a:srgbClr val="FF0000"/>
                </a:solidFill>
                <a:effectLst/>
                <a:ea typeface="AR PL SungtiL GB"/>
                <a:cs typeface="Mangal" panose="02040503050203030202" pitchFamily="18" charset="0"/>
              </a:rPr>
              <a:t> </a:t>
            </a:r>
            <a:r>
              <a:rPr lang="nl-NL" sz="2400" b="1" kern="100" dirty="0" err="1">
                <a:solidFill>
                  <a:srgbClr val="FF0000"/>
                </a:solidFill>
                <a:effectLst/>
                <a:ea typeface="AR PL SungtiL GB"/>
                <a:cs typeface="Mangal" panose="02040503050203030202" pitchFamily="18" charset="0"/>
              </a:rPr>
              <a:t>place</a:t>
            </a:r>
            <a:r>
              <a:rPr lang="nl-NL" sz="2400" b="1" kern="100" dirty="0">
                <a:solidFill>
                  <a:srgbClr val="FF0000"/>
                </a:solidFill>
                <a:effectLst/>
                <a:ea typeface="AR PL SungtiL GB"/>
                <a:cs typeface="Mangal" panose="02040503050203030202" pitchFamily="18" charset="0"/>
              </a:rPr>
              <a:t>. </a:t>
            </a:r>
            <a:r>
              <a:rPr lang="nl-NL" sz="2400" b="1" kern="100" dirty="0" err="1">
                <a:solidFill>
                  <a:srgbClr val="FF0000"/>
                </a:solidFill>
                <a:effectLst/>
                <a:ea typeface="AR PL SungtiL GB"/>
                <a:cs typeface="Mangal" panose="02040503050203030202" pitchFamily="18" charset="0"/>
              </a:rPr>
              <a:t>Only</a:t>
            </a:r>
            <a:r>
              <a:rPr lang="nl-NL" sz="2400" b="1" kern="100" dirty="0">
                <a:solidFill>
                  <a:srgbClr val="FF0000"/>
                </a:solidFill>
                <a:effectLst/>
                <a:ea typeface="AR PL SungtiL GB"/>
                <a:cs typeface="Mangal" panose="02040503050203030202" pitchFamily="18" charset="0"/>
              </a:rPr>
              <a:t> ‘</a:t>
            </a:r>
            <a:r>
              <a:rPr lang="nl-NL" sz="2400" b="1" kern="100" dirty="0" err="1">
                <a:solidFill>
                  <a:srgbClr val="FF0000"/>
                </a:solidFill>
                <a:effectLst/>
                <a:ea typeface="AR PL SungtiL GB"/>
                <a:cs typeface="Mangal" panose="02040503050203030202" pitchFamily="18" charset="0"/>
              </a:rPr>
              <a:t>suffixation</a:t>
            </a:r>
            <a:r>
              <a:rPr lang="nl-NL" sz="2400" b="1" kern="100" dirty="0">
                <a:solidFill>
                  <a:srgbClr val="FF0000"/>
                </a:solidFill>
                <a:effectLst/>
                <a:ea typeface="AR PL SungtiL GB"/>
                <a:cs typeface="Mangal" panose="02040503050203030202" pitchFamily="18" charset="0"/>
              </a:rPr>
              <a:t>’</a:t>
            </a:r>
          </a:p>
          <a:p>
            <a:endParaRPr lang="nl-NL" dirty="0"/>
          </a:p>
        </p:txBody>
      </p:sp>
    </p:spTree>
    <p:extLst>
      <p:ext uri="{BB962C8B-B14F-4D97-AF65-F5344CB8AC3E}">
        <p14:creationId xmlns:p14="http://schemas.microsoft.com/office/powerpoint/2010/main" val="3357311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1E4C64-6822-4CC0-BCF4-0207C386F576}"/>
              </a:ext>
            </a:extLst>
          </p:cNvPr>
          <p:cNvSpPr>
            <a:spLocks noGrp="1"/>
          </p:cNvSpPr>
          <p:nvPr>
            <p:ph type="title"/>
          </p:nvPr>
        </p:nvSpPr>
        <p:spPr/>
        <p:txBody>
          <a:bodyPr/>
          <a:lstStyle/>
          <a:p>
            <a:r>
              <a:rPr lang="nl-NL" dirty="0"/>
              <a:t>			</a:t>
            </a:r>
            <a:r>
              <a:rPr lang="nl-NL" dirty="0" err="1"/>
              <a:t>Origin</a:t>
            </a:r>
            <a:r>
              <a:rPr lang="nl-NL" dirty="0"/>
              <a:t> of </a:t>
            </a:r>
            <a:r>
              <a:rPr lang="nl-NL" i="1" dirty="0"/>
              <a:t>–o</a:t>
            </a:r>
            <a:r>
              <a:rPr lang="nl-NL" dirty="0"/>
              <a:t> </a:t>
            </a:r>
          </a:p>
        </p:txBody>
      </p:sp>
      <p:sp>
        <p:nvSpPr>
          <p:cNvPr id="3" name="Tijdelijke aanduiding voor inhoud 2">
            <a:extLst>
              <a:ext uri="{FF2B5EF4-FFF2-40B4-BE49-F238E27FC236}">
                <a16:creationId xmlns:a16="http://schemas.microsoft.com/office/drawing/2014/main" id="{57F009B0-A13C-4376-8632-6AF71DC352E0}"/>
              </a:ext>
            </a:extLst>
          </p:cNvPr>
          <p:cNvSpPr>
            <a:spLocks noGrp="1"/>
          </p:cNvSpPr>
          <p:nvPr>
            <p:ph idx="1"/>
          </p:nvPr>
        </p:nvSpPr>
        <p:spPr/>
        <p:txBody>
          <a:bodyPr>
            <a:normAutofit fontScale="92500" lnSpcReduction="10000"/>
          </a:bodyPr>
          <a:lstStyle/>
          <a:p>
            <a:r>
              <a:rPr lang="en-GB" dirty="0"/>
              <a:t>Unlike in the case of </a:t>
            </a:r>
            <a:r>
              <a:rPr lang="en-GB" i="1" dirty="0"/>
              <a:t>–</a:t>
            </a:r>
            <a:r>
              <a:rPr lang="en-GB" i="1" dirty="0" err="1"/>
              <a:t>ie</a:t>
            </a:r>
            <a:r>
              <a:rPr lang="en-GB" dirty="0"/>
              <a:t>, no diminutive suffix or another suffix could be found to promote </a:t>
            </a:r>
            <a:r>
              <a:rPr lang="en-GB" i="1" dirty="0"/>
              <a:t>–o. </a:t>
            </a:r>
            <a:r>
              <a:rPr lang="en-GB" dirty="0"/>
              <a:t>This new ‘suffix’ originates in the final ending of series of disyllabic, trochaic, neoclassical clipped forms, in other words in a paradigm: </a:t>
            </a:r>
          </a:p>
          <a:p>
            <a:pPr marL="342900" lvl="0" indent="-342900">
              <a:buFont typeface="Arial" panose="020B0604020202020204" pitchFamily="34" charset="0"/>
              <a:buChar char=""/>
              <a:tabLst>
                <a:tab pos="228600" algn="l"/>
                <a:tab pos="228600" algn="l"/>
              </a:tabLst>
            </a:pPr>
            <a:r>
              <a:rPr lang="en-US" kern="100" dirty="0">
                <a:effectLst/>
                <a:ea typeface="AR PL SungtiL GB"/>
                <a:cs typeface="Mangal" panose="02040503050203030202" pitchFamily="18" charset="0"/>
              </a:rPr>
              <a:t>(7)a English			(7b) Dutch</a:t>
            </a:r>
            <a:endParaRPr lang="nl-NL"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kern="100" dirty="0">
                <a:effectLst/>
                <a:ea typeface="AR PL SungtiL GB"/>
                <a:cs typeface="Mangal" panose="02040503050203030202" pitchFamily="18" charset="0"/>
              </a:rPr>
              <a:t>psych</a:t>
            </a:r>
            <a:r>
              <a:rPr lang="en-US" kern="100" dirty="0">
                <a:solidFill>
                  <a:srgbClr val="FF0000"/>
                </a:solidFill>
                <a:effectLst/>
                <a:ea typeface="AR PL SungtiL GB"/>
                <a:cs typeface="Mangal" panose="02040503050203030202" pitchFamily="18" charset="0"/>
              </a:rPr>
              <a:t>o</a:t>
            </a:r>
            <a:r>
              <a:rPr lang="en-US" kern="100" dirty="0">
                <a:effectLst/>
                <a:ea typeface="AR PL SungtiL GB"/>
                <a:cs typeface="Mangal" panose="02040503050203030202" pitchFamily="18" charset="0"/>
              </a:rPr>
              <a:t>	&lt; psych</a:t>
            </a:r>
            <a:r>
              <a:rPr lang="en-US" kern="100" dirty="0">
                <a:solidFill>
                  <a:srgbClr val="FF0000"/>
                </a:solidFill>
                <a:effectLst/>
                <a:ea typeface="AR PL SungtiL GB"/>
                <a:cs typeface="Mangal" panose="02040503050203030202" pitchFamily="18" charset="0"/>
              </a:rPr>
              <a:t>o</a:t>
            </a:r>
            <a:r>
              <a:rPr lang="en-US" kern="100" dirty="0">
                <a:effectLst/>
                <a:ea typeface="AR PL SungtiL GB"/>
                <a:cs typeface="Mangal" panose="02040503050203030202" pitchFamily="18" charset="0"/>
              </a:rPr>
              <a:t>path		</a:t>
            </a:r>
            <a:r>
              <a:rPr lang="en-US" kern="100" dirty="0" err="1">
                <a:effectLst/>
                <a:ea typeface="AR PL SungtiL GB"/>
                <a:cs typeface="Mangal" panose="02040503050203030202" pitchFamily="18" charset="0"/>
              </a:rPr>
              <a:t>as</a:t>
            </a:r>
            <a:r>
              <a:rPr lang="en-US" kern="100" dirty="0" err="1">
                <a:solidFill>
                  <a:srgbClr val="FF0000"/>
                </a:solidFill>
                <a:effectLst/>
                <a:ea typeface="AR PL SungtiL GB"/>
                <a:cs typeface="Mangal" panose="02040503050203030202" pitchFamily="18" charset="0"/>
              </a:rPr>
              <a:t>o</a:t>
            </a:r>
            <a:r>
              <a:rPr lang="en-US" kern="100" dirty="0">
                <a:effectLst/>
                <a:ea typeface="AR PL SungtiL GB"/>
                <a:cs typeface="Mangal" panose="02040503050203030202" pitchFamily="18" charset="0"/>
              </a:rPr>
              <a:t>	&lt; as</a:t>
            </a:r>
            <a:r>
              <a:rPr lang="en-US" kern="100" dirty="0">
                <a:solidFill>
                  <a:srgbClr val="FF0000"/>
                </a:solidFill>
                <a:effectLst/>
                <a:ea typeface="AR PL SungtiL GB"/>
                <a:cs typeface="Mangal" panose="02040503050203030202" pitchFamily="18" charset="0"/>
              </a:rPr>
              <a:t>o</a:t>
            </a:r>
            <a:r>
              <a:rPr lang="en-US" kern="100" dirty="0">
                <a:effectLst/>
                <a:ea typeface="AR PL SungtiL GB"/>
                <a:cs typeface="Mangal" panose="02040503050203030202" pitchFamily="18" charset="0"/>
              </a:rPr>
              <a:t>cial	‘antisocial person’</a:t>
            </a:r>
            <a:endParaRPr lang="nl-NL"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fr-FR" kern="100" dirty="0">
                <a:effectLst/>
                <a:ea typeface="AR PL SungtiL GB"/>
                <a:cs typeface="Mangal" panose="02040503050203030202" pitchFamily="18" charset="0"/>
              </a:rPr>
              <a:t>hom</a:t>
            </a:r>
            <a:r>
              <a:rPr lang="fr-FR" kern="100" dirty="0">
                <a:solidFill>
                  <a:srgbClr val="FF0000"/>
                </a:solidFill>
                <a:effectLst/>
                <a:ea typeface="AR PL SungtiL GB"/>
                <a:cs typeface="Mangal" panose="02040503050203030202" pitchFamily="18" charset="0"/>
              </a:rPr>
              <a:t>o</a:t>
            </a:r>
            <a:r>
              <a:rPr lang="fr-FR" kern="100" dirty="0">
                <a:effectLst/>
                <a:ea typeface="AR PL SungtiL GB"/>
                <a:cs typeface="Mangal" panose="02040503050203030202" pitchFamily="18" charset="0"/>
              </a:rPr>
              <a:t>	&lt; hom</a:t>
            </a:r>
            <a:r>
              <a:rPr lang="fr-FR" kern="100" dirty="0">
                <a:solidFill>
                  <a:srgbClr val="FF0000"/>
                </a:solidFill>
                <a:effectLst/>
                <a:ea typeface="AR PL SungtiL GB"/>
                <a:cs typeface="Mangal" panose="02040503050203030202" pitchFamily="18" charset="0"/>
              </a:rPr>
              <a:t>o</a:t>
            </a:r>
            <a:r>
              <a:rPr lang="fr-FR" kern="100" dirty="0">
                <a:effectLst/>
                <a:ea typeface="AR PL SungtiL GB"/>
                <a:cs typeface="Mangal" panose="02040503050203030202" pitchFamily="18" charset="0"/>
              </a:rPr>
              <a:t>sexual	imp</a:t>
            </a:r>
            <a:r>
              <a:rPr lang="fr-FR" kern="100" dirty="0">
                <a:solidFill>
                  <a:srgbClr val="FF0000"/>
                </a:solidFill>
                <a:effectLst/>
                <a:ea typeface="AR PL SungtiL GB"/>
                <a:cs typeface="Mangal" panose="02040503050203030202" pitchFamily="18" charset="0"/>
              </a:rPr>
              <a:t>o</a:t>
            </a:r>
            <a:r>
              <a:rPr lang="fr-FR" kern="100" dirty="0">
                <a:effectLst/>
                <a:ea typeface="AR PL SungtiL GB"/>
                <a:cs typeface="Mangal" panose="02040503050203030202" pitchFamily="18" charset="0"/>
              </a:rPr>
              <a:t>	&lt; imp</a:t>
            </a:r>
            <a:r>
              <a:rPr lang="fr-FR" kern="100" dirty="0">
                <a:solidFill>
                  <a:srgbClr val="FF0000"/>
                </a:solidFill>
                <a:effectLst/>
                <a:ea typeface="AR PL SungtiL GB"/>
                <a:cs typeface="Mangal" panose="02040503050203030202" pitchFamily="18" charset="0"/>
              </a:rPr>
              <a:t>o</a:t>
            </a:r>
            <a:r>
              <a:rPr lang="fr-FR" kern="100" dirty="0">
                <a:effectLst/>
                <a:ea typeface="AR PL SungtiL GB"/>
                <a:cs typeface="Mangal" panose="02040503050203030202" pitchFamily="18" charset="0"/>
              </a:rPr>
              <a:t>tent	‘impotent man’</a:t>
            </a:r>
            <a:endParaRPr lang="nl-NL"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kern="100" dirty="0">
                <a:effectLst/>
                <a:ea typeface="AR PL SungtiL GB"/>
                <a:cs typeface="Mangal" panose="02040503050203030202" pitchFamily="18" charset="0"/>
              </a:rPr>
              <a:t>dips</a:t>
            </a:r>
            <a:r>
              <a:rPr lang="en-US" kern="100" dirty="0">
                <a:solidFill>
                  <a:srgbClr val="FF0000"/>
                </a:solidFill>
                <a:effectLst/>
                <a:ea typeface="AR PL SungtiL GB"/>
                <a:cs typeface="Mangal" panose="02040503050203030202" pitchFamily="18" charset="0"/>
              </a:rPr>
              <a:t>o</a:t>
            </a:r>
            <a:r>
              <a:rPr lang="en-US" kern="100" dirty="0">
                <a:effectLst/>
                <a:ea typeface="AR PL SungtiL GB"/>
                <a:cs typeface="Mangal" panose="02040503050203030202" pitchFamily="18" charset="0"/>
              </a:rPr>
              <a:t>	&lt; dips</a:t>
            </a:r>
            <a:r>
              <a:rPr lang="en-US" kern="100" dirty="0">
                <a:solidFill>
                  <a:srgbClr val="FF0000"/>
                </a:solidFill>
                <a:effectLst/>
                <a:ea typeface="AR PL SungtiL GB"/>
                <a:cs typeface="Mangal" panose="02040503050203030202" pitchFamily="18" charset="0"/>
              </a:rPr>
              <a:t>o</a:t>
            </a:r>
            <a:r>
              <a:rPr lang="en-US" kern="100" dirty="0">
                <a:effectLst/>
                <a:ea typeface="AR PL SungtiL GB"/>
                <a:cs typeface="Mangal" panose="02040503050203030202" pitchFamily="18" charset="0"/>
              </a:rPr>
              <a:t>maniac	</a:t>
            </a:r>
            <a:r>
              <a:rPr lang="en-US" kern="100" dirty="0" err="1">
                <a:effectLst/>
                <a:ea typeface="AR PL SungtiL GB"/>
                <a:cs typeface="Mangal" panose="02040503050203030202" pitchFamily="18" charset="0"/>
              </a:rPr>
              <a:t>ped</a:t>
            </a:r>
            <a:r>
              <a:rPr lang="en-US" kern="100" dirty="0" err="1">
                <a:solidFill>
                  <a:srgbClr val="FF0000"/>
                </a:solidFill>
                <a:effectLst/>
                <a:ea typeface="AR PL SungtiL GB"/>
                <a:cs typeface="Mangal" panose="02040503050203030202" pitchFamily="18" charset="0"/>
              </a:rPr>
              <a:t>o</a:t>
            </a:r>
            <a:r>
              <a:rPr lang="en-US" kern="100" dirty="0">
                <a:effectLst/>
                <a:ea typeface="AR PL SungtiL GB"/>
                <a:cs typeface="Mangal" panose="02040503050203030202" pitchFamily="18" charset="0"/>
              </a:rPr>
              <a:t>	&lt; </a:t>
            </a:r>
            <a:r>
              <a:rPr lang="en-US" kern="100" dirty="0" err="1">
                <a:effectLst/>
                <a:ea typeface="AR PL SungtiL GB"/>
                <a:cs typeface="Mangal" panose="02040503050203030202" pitchFamily="18" charset="0"/>
              </a:rPr>
              <a:t>ped</a:t>
            </a:r>
            <a:r>
              <a:rPr lang="en-US" kern="100" dirty="0" err="1">
                <a:solidFill>
                  <a:srgbClr val="FF0000"/>
                </a:solidFill>
                <a:effectLst/>
                <a:ea typeface="AR PL SungtiL GB"/>
                <a:cs typeface="Mangal" panose="02040503050203030202" pitchFamily="18" charset="0"/>
              </a:rPr>
              <a:t>o</a:t>
            </a:r>
            <a:r>
              <a:rPr lang="en-US" kern="100" dirty="0" err="1">
                <a:effectLst/>
                <a:ea typeface="AR PL SungtiL GB"/>
                <a:cs typeface="Mangal" panose="02040503050203030202" pitchFamily="18" charset="0"/>
              </a:rPr>
              <a:t>fiel</a:t>
            </a:r>
            <a:r>
              <a:rPr lang="en-US" kern="100" dirty="0">
                <a:effectLst/>
                <a:ea typeface="AR PL SungtiL GB"/>
                <a:cs typeface="Mangal" panose="02040503050203030202" pitchFamily="18" charset="0"/>
              </a:rPr>
              <a:t>	‘pedophile’</a:t>
            </a:r>
          </a:p>
          <a:p>
            <a:pPr marL="342900" lvl="0" indent="-342900">
              <a:buFont typeface="Arial" panose="020B0604020202020204" pitchFamily="34" charset="0"/>
              <a:buChar char=""/>
              <a:tabLst>
                <a:tab pos="228600" algn="l"/>
                <a:tab pos="228600" algn="l"/>
              </a:tabLst>
            </a:pPr>
            <a:r>
              <a:rPr lang="en-US" kern="100" dirty="0">
                <a:ea typeface="AR PL SungtiL GB"/>
                <a:cs typeface="Mangal" panose="02040503050203030202" pitchFamily="18" charset="0"/>
              </a:rPr>
              <a:t>These forms also share a pejorative meaning and an informal register which </a:t>
            </a:r>
            <a:r>
              <a:rPr lang="en-US" dirty="0"/>
              <a:t>leads the naive language user to recognize the common final element as the carrier of these features and thus as a potential suffix. </a:t>
            </a:r>
            <a:endParaRPr lang="nl-NL" kern="100" dirty="0">
              <a:effectLst/>
              <a:ea typeface="AR PL SungtiL GB"/>
              <a:cs typeface="Mangal" panose="02040503050203030202" pitchFamily="18" charset="0"/>
            </a:endParaRPr>
          </a:p>
          <a:p>
            <a:endParaRPr lang="en-GB" dirty="0"/>
          </a:p>
        </p:txBody>
      </p:sp>
    </p:spTree>
    <p:extLst>
      <p:ext uri="{BB962C8B-B14F-4D97-AF65-F5344CB8AC3E}">
        <p14:creationId xmlns:p14="http://schemas.microsoft.com/office/powerpoint/2010/main" val="383084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26149A-088C-45BD-A0D0-1EBAC1F157FE}"/>
              </a:ext>
            </a:extLst>
          </p:cNvPr>
          <p:cNvSpPr>
            <a:spLocks noGrp="1"/>
          </p:cNvSpPr>
          <p:nvPr>
            <p:ph type="title"/>
          </p:nvPr>
        </p:nvSpPr>
        <p:spPr/>
        <p:txBody>
          <a:bodyPr/>
          <a:lstStyle/>
          <a:p>
            <a:r>
              <a:rPr lang="nl-NL" dirty="0"/>
              <a:t>				</a:t>
            </a:r>
            <a:r>
              <a:rPr lang="nl-NL" dirty="0" err="1"/>
              <a:t>Libfixing</a:t>
            </a:r>
            <a:endParaRPr lang="nl-NL" dirty="0"/>
          </a:p>
        </p:txBody>
      </p:sp>
      <p:sp>
        <p:nvSpPr>
          <p:cNvPr id="3" name="Tijdelijke aanduiding voor inhoud 2">
            <a:extLst>
              <a:ext uri="{FF2B5EF4-FFF2-40B4-BE49-F238E27FC236}">
                <a16:creationId xmlns:a16="http://schemas.microsoft.com/office/drawing/2014/main" id="{B3E05D89-54A4-4A58-9B3B-B48D8DD81E93}"/>
              </a:ext>
            </a:extLst>
          </p:cNvPr>
          <p:cNvSpPr>
            <a:spLocks noGrp="1"/>
          </p:cNvSpPr>
          <p:nvPr>
            <p:ph idx="1"/>
          </p:nvPr>
        </p:nvSpPr>
        <p:spPr/>
        <p:txBody>
          <a:bodyPr>
            <a:normAutofit fontScale="92500" lnSpcReduction="10000"/>
          </a:bodyPr>
          <a:lstStyle/>
          <a:p>
            <a:r>
              <a:rPr lang="en-GB" sz="2400" dirty="0"/>
              <a:t>The term ‘</a:t>
            </a:r>
            <a:r>
              <a:rPr lang="en-GB" sz="2400" b="1" dirty="0" err="1">
                <a:solidFill>
                  <a:srgbClr val="FF0000"/>
                </a:solidFill>
              </a:rPr>
              <a:t>libfix</a:t>
            </a:r>
            <a:r>
              <a:rPr lang="en-GB" sz="2400" dirty="0"/>
              <a:t>’ is coined by Zwicky (2010)</a:t>
            </a:r>
          </a:p>
          <a:p>
            <a:r>
              <a:rPr lang="en-GB" sz="2400" dirty="0" err="1">
                <a:effectLst/>
                <a:ea typeface="AR PL SungtiL GB"/>
                <a:cs typeface="Lohit Devanagari"/>
              </a:rPr>
              <a:t>Libfixes</a:t>
            </a:r>
            <a:r>
              <a:rPr lang="en-GB" sz="2400" dirty="0">
                <a:effectLst/>
                <a:ea typeface="AR PL SungtiL GB"/>
                <a:cs typeface="Lohit Devanagari"/>
              </a:rPr>
              <a:t> are parts of words that operate as if they were affixes. </a:t>
            </a:r>
          </a:p>
          <a:p>
            <a:r>
              <a:rPr lang="en-GB" sz="2400" dirty="0">
                <a:effectLst/>
                <a:ea typeface="AR PL SungtiL GB"/>
                <a:cs typeface="Lohit Devanagari"/>
              </a:rPr>
              <a:t>They are highly productive and very frequent in current English (</a:t>
            </a:r>
            <a:r>
              <a:rPr lang="en-GB" sz="2400" dirty="0" err="1">
                <a:effectLst/>
                <a:ea typeface="AR PL SungtiL GB"/>
                <a:cs typeface="Lohit Devanagari"/>
              </a:rPr>
              <a:t>Norde</a:t>
            </a:r>
            <a:r>
              <a:rPr lang="en-GB" sz="2400" dirty="0">
                <a:effectLst/>
                <a:ea typeface="AR PL SungtiL GB"/>
                <a:cs typeface="Lohit Devanagari"/>
              </a:rPr>
              <a:t> and </a:t>
            </a:r>
            <a:r>
              <a:rPr lang="en-GB" sz="2400" dirty="0" err="1">
                <a:effectLst/>
                <a:ea typeface="AR PL SungtiL GB"/>
                <a:cs typeface="Lohit Devanagari"/>
              </a:rPr>
              <a:t>Sippach</a:t>
            </a:r>
            <a:r>
              <a:rPr lang="en-GB" sz="2400" dirty="0">
                <a:effectLst/>
                <a:ea typeface="AR PL SungtiL GB"/>
                <a:cs typeface="Lohit Devanagari"/>
              </a:rPr>
              <a:t> 2019) </a:t>
            </a:r>
          </a:p>
          <a:p>
            <a:endParaRPr lang="en-GB" sz="2400" dirty="0">
              <a:effectLst/>
              <a:ea typeface="AR PL SungtiL GB"/>
              <a:cs typeface="Lohit Devanagari"/>
            </a:endParaRPr>
          </a:p>
          <a:p>
            <a:r>
              <a:rPr lang="en-GB" sz="2400" dirty="0">
                <a:effectLst/>
                <a:ea typeface="AR PL SungtiL GB"/>
                <a:cs typeface="Lohit Devanagari"/>
              </a:rPr>
              <a:t>(8) </a:t>
            </a:r>
            <a:r>
              <a:rPr lang="en-GB" sz="2400" b="1" dirty="0">
                <a:solidFill>
                  <a:srgbClr val="FF0000"/>
                </a:solidFill>
              </a:rPr>
              <a:t> </a:t>
            </a:r>
            <a:r>
              <a:rPr lang="en-GB" sz="2400" b="1" i="1" dirty="0">
                <a:solidFill>
                  <a:srgbClr val="FF0000"/>
                </a:solidFill>
              </a:rPr>
              <a:t>̶ </a:t>
            </a:r>
            <a:r>
              <a:rPr lang="en-GB" sz="2400" b="1" i="1" dirty="0" err="1">
                <a:solidFill>
                  <a:srgbClr val="FF0000"/>
                </a:solidFill>
              </a:rPr>
              <a:t>preneur</a:t>
            </a:r>
            <a:r>
              <a:rPr lang="en-GB" sz="2400" b="1" i="1" dirty="0">
                <a:solidFill>
                  <a:srgbClr val="FF0000"/>
                </a:solidFill>
              </a:rPr>
              <a:t>  </a:t>
            </a:r>
            <a:endParaRPr lang="en-US" sz="2400" i="1" dirty="0"/>
          </a:p>
          <a:p>
            <a:r>
              <a:rPr lang="en-US" sz="2400" i="1" kern="100" dirty="0">
                <a:solidFill>
                  <a:srgbClr val="FF0000"/>
                </a:solidFill>
                <a:effectLst/>
                <a:ea typeface="AR PL SungtiL GB"/>
                <a:cs typeface="Mangal" panose="02040503050203030202" pitchFamily="18" charset="0"/>
              </a:rPr>
              <a:t>        </a:t>
            </a:r>
            <a:r>
              <a:rPr lang="en-US" sz="2400" kern="100" dirty="0">
                <a:solidFill>
                  <a:srgbClr val="FF0000"/>
                </a:solidFill>
                <a:effectLst/>
                <a:ea typeface="AR PL SungtiL GB"/>
                <a:cs typeface="Mangal" panose="02040503050203030202" pitchFamily="18" charset="0"/>
              </a:rPr>
              <a:t>entrepreneur</a:t>
            </a:r>
            <a:endParaRPr lang="nl-NL" sz="2400" kern="100" dirty="0">
              <a:solidFill>
                <a:srgbClr val="FF0000"/>
              </a:solidFill>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kern="100" dirty="0">
                <a:solidFill>
                  <a:srgbClr val="FF0000"/>
                </a:solidFill>
                <a:effectLst/>
                <a:ea typeface="AR PL SungtiL GB"/>
                <a:cs typeface="Mangal" panose="02040503050203030202" pitchFamily="18" charset="0"/>
              </a:rPr>
              <a:t>      ecopreneur</a:t>
            </a:r>
            <a:endParaRPr lang="nl-NL" sz="2400" kern="100" dirty="0">
              <a:solidFill>
                <a:srgbClr val="FF0000"/>
              </a:solidFill>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kern="100" dirty="0">
                <a:solidFill>
                  <a:srgbClr val="FF0000"/>
                </a:solidFill>
                <a:effectLst/>
                <a:ea typeface="AR PL SungtiL GB"/>
                <a:cs typeface="Mangal" panose="02040503050203030202" pitchFamily="18" charset="0"/>
              </a:rPr>
              <a:t>      </a:t>
            </a:r>
            <a:r>
              <a:rPr lang="en-US" sz="2400" kern="100" dirty="0" err="1">
                <a:solidFill>
                  <a:srgbClr val="FF0000"/>
                </a:solidFill>
                <a:effectLst/>
                <a:ea typeface="AR PL SungtiL GB"/>
                <a:cs typeface="Mangal" panose="02040503050203030202" pitchFamily="18" charset="0"/>
              </a:rPr>
              <a:t>biopreneur</a:t>
            </a:r>
            <a:endParaRPr lang="nl-NL" sz="2400" kern="100" dirty="0">
              <a:solidFill>
                <a:srgbClr val="FF0000"/>
              </a:solidFill>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kern="100" dirty="0">
                <a:solidFill>
                  <a:srgbClr val="FF0000"/>
                </a:solidFill>
                <a:effectLst/>
                <a:ea typeface="AR PL SungtiL GB"/>
                <a:cs typeface="Mangal" panose="02040503050203030202" pitchFamily="18" charset="0"/>
              </a:rPr>
              <a:t>      </a:t>
            </a:r>
            <a:r>
              <a:rPr lang="en-US" sz="2400" kern="100" dirty="0" err="1">
                <a:solidFill>
                  <a:srgbClr val="FF0000"/>
                </a:solidFill>
                <a:effectLst/>
                <a:ea typeface="AR PL SungtiL GB"/>
                <a:cs typeface="Mangal" panose="02040503050203030202" pitchFamily="18" charset="0"/>
              </a:rPr>
              <a:t>soloopreneur</a:t>
            </a:r>
            <a:r>
              <a:rPr lang="en-US" sz="2400" kern="100" dirty="0">
                <a:solidFill>
                  <a:srgbClr val="FF0000"/>
                </a:solidFill>
                <a:effectLst/>
                <a:ea typeface="AR PL SungtiL GB"/>
                <a:cs typeface="Mangal" panose="02040503050203030202" pitchFamily="18" charset="0"/>
              </a:rPr>
              <a:t> </a:t>
            </a:r>
            <a:endParaRPr lang="nl-NL" sz="2400" kern="100" dirty="0">
              <a:solidFill>
                <a:srgbClr val="FF0000"/>
              </a:solidFill>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kern="100" dirty="0">
                <a:solidFill>
                  <a:srgbClr val="FF0000"/>
                </a:solidFill>
                <a:effectLst/>
                <a:ea typeface="AR PL SungtiL GB"/>
                <a:cs typeface="Mangal" panose="02040503050203030202" pitchFamily="18" charset="0"/>
              </a:rPr>
              <a:t>      etc.</a:t>
            </a:r>
            <a:endParaRPr lang="nl-NL" sz="2400" kern="100" dirty="0">
              <a:solidFill>
                <a:srgbClr val="FF0000"/>
              </a:solidFill>
              <a:effectLst/>
              <a:ea typeface="AR PL SungtiL GB"/>
              <a:cs typeface="Mangal" panose="02040503050203030202" pitchFamily="18" charset="0"/>
            </a:endParaRPr>
          </a:p>
          <a:p>
            <a:endParaRPr lang="nl-NL" i="1" dirty="0"/>
          </a:p>
        </p:txBody>
      </p:sp>
    </p:spTree>
    <p:extLst>
      <p:ext uri="{BB962C8B-B14F-4D97-AF65-F5344CB8AC3E}">
        <p14:creationId xmlns:p14="http://schemas.microsoft.com/office/powerpoint/2010/main" val="1863195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FC44E4-467B-40F3-ADB1-06B8DAA1DEC8}"/>
              </a:ext>
            </a:extLst>
          </p:cNvPr>
          <p:cNvSpPr>
            <a:spLocks noGrp="1"/>
          </p:cNvSpPr>
          <p:nvPr>
            <p:ph type="title"/>
          </p:nvPr>
        </p:nvSpPr>
        <p:spPr/>
        <p:txBody>
          <a:bodyPr/>
          <a:lstStyle/>
          <a:p>
            <a:r>
              <a:rPr lang="nl-NL" dirty="0"/>
              <a:t>			‘</a:t>
            </a:r>
            <a:r>
              <a:rPr lang="nl-NL" dirty="0" err="1"/>
              <a:t>Liberation</a:t>
            </a:r>
            <a:r>
              <a:rPr lang="nl-NL" dirty="0"/>
              <a:t>’ of –</a:t>
            </a:r>
            <a:r>
              <a:rPr lang="nl-NL" i="1" dirty="0" err="1"/>
              <a:t>preneur</a:t>
            </a:r>
            <a:r>
              <a:rPr lang="nl-NL" dirty="0"/>
              <a:t> </a:t>
            </a:r>
          </a:p>
        </p:txBody>
      </p:sp>
      <p:sp>
        <p:nvSpPr>
          <p:cNvPr id="3" name="Tijdelijke aanduiding voor inhoud 2">
            <a:extLst>
              <a:ext uri="{FF2B5EF4-FFF2-40B4-BE49-F238E27FC236}">
                <a16:creationId xmlns:a16="http://schemas.microsoft.com/office/drawing/2014/main" id="{0D67FD76-D8AD-4D6B-B4CE-938A3A9578A2}"/>
              </a:ext>
            </a:extLst>
          </p:cNvPr>
          <p:cNvSpPr>
            <a:spLocks noGrp="1"/>
          </p:cNvSpPr>
          <p:nvPr>
            <p:ph idx="1"/>
          </p:nvPr>
        </p:nvSpPr>
        <p:spPr/>
        <p:txBody>
          <a:bodyPr/>
          <a:lstStyle/>
          <a:p>
            <a:r>
              <a:rPr lang="nl-NL" dirty="0" err="1"/>
              <a:t>Paradigm</a:t>
            </a:r>
            <a:r>
              <a:rPr lang="nl-NL" dirty="0"/>
              <a:t> of </a:t>
            </a:r>
            <a:r>
              <a:rPr lang="nl-NL" i="1" dirty="0" err="1"/>
              <a:t>entre</a:t>
            </a:r>
            <a:r>
              <a:rPr lang="nl-NL" i="1" dirty="0"/>
              <a:t>-</a:t>
            </a:r>
            <a:r>
              <a:rPr lang="nl-NL" dirty="0"/>
              <a:t> (English </a:t>
            </a:r>
            <a:r>
              <a:rPr lang="nl-NL" dirty="0" err="1"/>
              <a:t>loanwords</a:t>
            </a:r>
            <a:r>
              <a:rPr lang="nl-NL" dirty="0"/>
              <a:t> </a:t>
            </a:r>
            <a:r>
              <a:rPr lang="nl-NL" dirty="0" err="1"/>
              <a:t>from</a:t>
            </a:r>
            <a:r>
              <a:rPr lang="nl-NL" dirty="0"/>
              <a:t> French)</a:t>
            </a:r>
          </a:p>
          <a:p>
            <a:pPr marL="342900" lvl="0" indent="-342900">
              <a:buFont typeface="Arial" panose="020B0604020202020204" pitchFamily="34" charset="0"/>
              <a:buChar char=""/>
              <a:tabLst>
                <a:tab pos="228600" algn="l"/>
                <a:tab pos="228600" algn="l"/>
              </a:tabLst>
            </a:pPr>
            <a:r>
              <a:rPr lang="en-US" kern="100" dirty="0">
                <a:effectLst/>
                <a:ea typeface="AR PL SungtiL GB"/>
                <a:cs typeface="Mangal" panose="02040503050203030202" pitchFamily="18" charset="0"/>
              </a:rPr>
              <a:t>(9) entrepot</a:t>
            </a:r>
            <a:endParaRPr lang="nl-NL"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kern="100" dirty="0">
                <a:effectLst/>
                <a:ea typeface="AR PL SungtiL GB"/>
                <a:cs typeface="Mangal" panose="02040503050203030202" pitchFamily="18" charset="0"/>
              </a:rPr>
              <a:t>      entremets</a:t>
            </a:r>
            <a:endParaRPr lang="nl-NL"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kern="100" dirty="0">
                <a:effectLst/>
                <a:ea typeface="AR PL SungtiL GB"/>
                <a:cs typeface="Mangal" panose="02040503050203030202" pitchFamily="18" charset="0"/>
              </a:rPr>
              <a:t>      entresol </a:t>
            </a:r>
            <a:endParaRPr lang="nl-NL"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kern="100" dirty="0">
                <a:effectLst/>
                <a:ea typeface="AR PL SungtiL GB"/>
                <a:cs typeface="Mangal" panose="02040503050203030202" pitchFamily="18" charset="0"/>
              </a:rPr>
              <a:t>      entrecote</a:t>
            </a:r>
          </a:p>
          <a:p>
            <a:pPr marL="342900" lvl="0" indent="-342900">
              <a:buFont typeface="Arial" panose="020B0604020202020204" pitchFamily="34" charset="0"/>
              <a:buChar char=""/>
              <a:tabLst>
                <a:tab pos="228600" algn="l"/>
                <a:tab pos="228600" algn="l"/>
              </a:tabLst>
            </a:pPr>
            <a:r>
              <a:rPr lang="en-US" kern="100" dirty="0">
                <a:ea typeface="AR PL SungtiL GB"/>
                <a:cs typeface="Mangal" panose="02040503050203030202" pitchFamily="18" charset="0"/>
              </a:rPr>
              <a:t>      entrepreneur 	→   	entre + </a:t>
            </a:r>
            <a:r>
              <a:rPr lang="en-US" b="1" kern="100" dirty="0" err="1">
                <a:solidFill>
                  <a:srgbClr val="FF0000"/>
                </a:solidFill>
                <a:ea typeface="AR PL SungtiL GB"/>
                <a:cs typeface="Mangal" panose="02040503050203030202" pitchFamily="18" charset="0"/>
              </a:rPr>
              <a:t>preneur</a:t>
            </a:r>
            <a:endParaRPr lang="en-US" b="1" kern="100" dirty="0">
              <a:solidFill>
                <a:srgbClr val="FF0000"/>
              </a:solidFill>
              <a:effectLst/>
              <a:ea typeface="AR PL SungtiL GB"/>
              <a:cs typeface="Mangal" panose="02040503050203030202" pitchFamily="18" charset="0"/>
            </a:endParaRPr>
          </a:p>
          <a:p>
            <a:endParaRPr lang="nl-NL" dirty="0"/>
          </a:p>
        </p:txBody>
      </p:sp>
    </p:spTree>
    <p:extLst>
      <p:ext uri="{BB962C8B-B14F-4D97-AF65-F5344CB8AC3E}">
        <p14:creationId xmlns:p14="http://schemas.microsoft.com/office/powerpoint/2010/main" val="1355292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688B49-48EA-42B0-A225-FD4C79E9CC10}"/>
              </a:ext>
            </a:extLst>
          </p:cNvPr>
          <p:cNvSpPr>
            <a:spLocks noGrp="1"/>
          </p:cNvSpPr>
          <p:nvPr>
            <p:ph type="title"/>
          </p:nvPr>
        </p:nvSpPr>
        <p:spPr/>
        <p:txBody>
          <a:bodyPr>
            <a:normAutofit/>
          </a:bodyPr>
          <a:lstStyle/>
          <a:p>
            <a:r>
              <a:rPr lang="nl-NL" sz="3600" dirty="0" err="1"/>
              <a:t>Libfixing</a:t>
            </a:r>
            <a:r>
              <a:rPr lang="nl-NL" sz="3600" dirty="0"/>
              <a:t> </a:t>
            </a:r>
            <a:r>
              <a:rPr lang="nl-NL" sz="3600" dirty="0" err="1"/>
              <a:t>resulting</a:t>
            </a:r>
            <a:r>
              <a:rPr lang="nl-NL" sz="3600" dirty="0"/>
              <a:t> </a:t>
            </a:r>
            <a:r>
              <a:rPr lang="nl-NL" sz="3600" dirty="0" err="1"/>
              <a:t>from</a:t>
            </a:r>
            <a:r>
              <a:rPr lang="nl-NL" sz="3600" dirty="0"/>
              <a:t> </a:t>
            </a:r>
            <a:r>
              <a:rPr lang="nl-NL" sz="3600" dirty="0" err="1"/>
              <a:t>reanalysis</a:t>
            </a:r>
            <a:r>
              <a:rPr lang="nl-NL" sz="3600" dirty="0"/>
              <a:t> of </a:t>
            </a:r>
            <a:r>
              <a:rPr lang="nl-NL" sz="3600" dirty="0" err="1"/>
              <a:t>an</a:t>
            </a:r>
            <a:r>
              <a:rPr lang="nl-NL" sz="3600" dirty="0"/>
              <a:t> </a:t>
            </a:r>
            <a:r>
              <a:rPr lang="nl-NL" sz="3600" dirty="0" err="1"/>
              <a:t>opaque</a:t>
            </a:r>
            <a:r>
              <a:rPr lang="nl-NL" sz="3600" dirty="0"/>
              <a:t> form</a:t>
            </a:r>
          </a:p>
        </p:txBody>
      </p:sp>
      <p:sp>
        <p:nvSpPr>
          <p:cNvPr id="3" name="Tijdelijke aanduiding voor inhoud 2">
            <a:extLst>
              <a:ext uri="{FF2B5EF4-FFF2-40B4-BE49-F238E27FC236}">
                <a16:creationId xmlns:a16="http://schemas.microsoft.com/office/drawing/2014/main" id="{C5033ACE-72CA-451B-A697-C69125FAA3CE}"/>
              </a:ext>
            </a:extLst>
          </p:cNvPr>
          <p:cNvSpPr>
            <a:spLocks noGrp="1"/>
          </p:cNvSpPr>
          <p:nvPr>
            <p:ph idx="1"/>
          </p:nvPr>
        </p:nvSpPr>
        <p:spPr/>
        <p:txBody>
          <a:bodyPr>
            <a:normAutofit fontScale="92500"/>
          </a:bodyPr>
          <a:lstStyle/>
          <a:p>
            <a:pPr marL="0" lvl="0" indent="0">
              <a:buNone/>
              <a:tabLst>
                <a:tab pos="228600" algn="l"/>
                <a:tab pos="228600" algn="l"/>
              </a:tabLst>
            </a:pPr>
            <a:r>
              <a:rPr lang="en-US" sz="2400" kern="100" dirty="0">
                <a:effectLst/>
                <a:ea typeface="AR PL SungtiL GB"/>
                <a:cs typeface="Mangal" panose="02040503050203030202" pitchFamily="18" charset="0"/>
              </a:rPr>
              <a:t>(10) Ar</a:t>
            </a:r>
            <a:r>
              <a:rPr lang="en-US" sz="2400" kern="100" dirty="0">
                <a:solidFill>
                  <a:srgbClr val="FF0000"/>
                </a:solidFill>
                <a:effectLst/>
                <a:ea typeface="AR PL SungtiL GB"/>
                <a:cs typeface="Mangal" panose="02040503050203030202" pitchFamily="18" charset="0"/>
              </a:rPr>
              <a:t>mageddon</a:t>
            </a:r>
            <a:endParaRPr lang="nl-NL" sz="2400" kern="100" dirty="0">
              <a:solidFill>
                <a:srgbClr val="FF0000"/>
              </a:solidFill>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kern="100" dirty="0">
                <a:effectLst/>
                <a:ea typeface="AR PL SungtiL GB"/>
                <a:cs typeface="Mangal" panose="02040503050203030202" pitchFamily="18" charset="0"/>
              </a:rPr>
              <a:t>   </a:t>
            </a:r>
            <a:r>
              <a:rPr lang="en-US" sz="2400" kern="100" dirty="0" err="1">
                <a:effectLst/>
                <a:ea typeface="AR PL SungtiL GB"/>
                <a:cs typeface="Mangal" panose="02040503050203030202" pitchFamily="18" charset="0"/>
              </a:rPr>
              <a:t>snowmageddon</a:t>
            </a:r>
            <a:endParaRPr lang="nl-NL" sz="2400"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kern="100" dirty="0">
                <a:effectLst/>
                <a:ea typeface="AR PL SungtiL GB"/>
                <a:cs typeface="Mangal" panose="02040503050203030202" pitchFamily="18" charset="0"/>
              </a:rPr>
              <a:t>   </a:t>
            </a:r>
            <a:r>
              <a:rPr lang="en-US" sz="2400" kern="100" dirty="0" err="1">
                <a:effectLst/>
                <a:ea typeface="AR PL SungtiL GB"/>
                <a:cs typeface="Mangal" panose="02040503050203030202" pitchFamily="18" charset="0"/>
              </a:rPr>
              <a:t>carmageddon</a:t>
            </a:r>
            <a:endParaRPr lang="nl-NL" sz="2400"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kern="100" dirty="0">
                <a:effectLst/>
                <a:ea typeface="AR PL SungtiL GB"/>
                <a:cs typeface="Mangal" panose="02040503050203030202" pitchFamily="18" charset="0"/>
              </a:rPr>
              <a:t>   </a:t>
            </a:r>
            <a:r>
              <a:rPr lang="en-US" sz="2400" kern="100" dirty="0" err="1">
                <a:effectLst/>
                <a:ea typeface="AR PL SungtiL GB"/>
                <a:cs typeface="Mangal" panose="02040503050203030202" pitchFamily="18" charset="0"/>
              </a:rPr>
              <a:t>heatmageddon</a:t>
            </a:r>
            <a:endParaRPr lang="nl-NL" sz="2400"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kern="100" dirty="0">
                <a:effectLst/>
                <a:ea typeface="AR PL SungtiL GB"/>
                <a:cs typeface="Mangal" panose="02040503050203030202" pitchFamily="18" charset="0"/>
              </a:rPr>
              <a:t>   </a:t>
            </a:r>
            <a:r>
              <a:rPr lang="en-US" sz="2400" kern="100" dirty="0" err="1">
                <a:effectLst/>
                <a:ea typeface="AR PL SungtiL GB"/>
                <a:cs typeface="Mangal" panose="02040503050203030202" pitchFamily="18" charset="0"/>
              </a:rPr>
              <a:t>Trumpmageddon</a:t>
            </a:r>
            <a:endParaRPr lang="en-US" sz="2400"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endParaRPr lang="en-US" sz="2400" kern="100" dirty="0">
              <a:ea typeface="AR PL SungtiL GB"/>
              <a:cs typeface="Mangal" panose="02040503050203030202" pitchFamily="18" charset="0"/>
            </a:endParaRPr>
          </a:p>
          <a:p>
            <a:pPr marL="342900" indent="-342900">
              <a:buFont typeface="Arial" panose="020B0604020202020204" pitchFamily="34" charset="0"/>
              <a:buChar char=""/>
              <a:tabLst>
                <a:tab pos="228600" algn="l"/>
                <a:tab pos="228600" algn="l"/>
              </a:tabLst>
            </a:pPr>
            <a:r>
              <a:rPr lang="en-US" kern="100" dirty="0">
                <a:effectLst/>
                <a:ea typeface="AR PL SungtiL GB"/>
                <a:cs typeface="Mangal" panose="02040503050203030202" pitchFamily="18" charset="0"/>
              </a:rPr>
              <a:t>Evidently, a </a:t>
            </a:r>
            <a:r>
              <a:rPr lang="en-US" kern="100" dirty="0" err="1">
                <a:effectLst/>
                <a:ea typeface="AR PL SungtiL GB"/>
                <a:cs typeface="Mangal" panose="02040503050203030202" pitchFamily="18" charset="0"/>
              </a:rPr>
              <a:t>libfix</a:t>
            </a:r>
            <a:r>
              <a:rPr lang="en-US" kern="100" dirty="0">
                <a:effectLst/>
                <a:ea typeface="AR PL SungtiL GB"/>
                <a:cs typeface="Mangal" panose="02040503050203030202" pitchFamily="18" charset="0"/>
              </a:rPr>
              <a:t> like -</a:t>
            </a:r>
            <a:r>
              <a:rPr lang="en-US" i="1" kern="100" dirty="0" err="1">
                <a:effectLst/>
                <a:ea typeface="AR PL SungtiL GB"/>
                <a:cs typeface="Mangal" panose="02040503050203030202" pitchFamily="18" charset="0"/>
              </a:rPr>
              <a:t>mageddon</a:t>
            </a:r>
            <a:r>
              <a:rPr lang="en-US" kern="100" dirty="0">
                <a:effectLst/>
                <a:ea typeface="AR PL SungtiL GB"/>
                <a:cs typeface="Mangal" panose="02040503050203030202" pitchFamily="18" charset="0"/>
              </a:rPr>
              <a:t> only can become </a:t>
            </a:r>
            <a:r>
              <a:rPr lang="en-US" b="1" kern="100" dirty="0">
                <a:solidFill>
                  <a:srgbClr val="FF0000"/>
                </a:solidFill>
                <a:effectLst/>
                <a:ea typeface="AR PL SungtiL GB"/>
                <a:cs typeface="Mangal" panose="02040503050203030202" pitchFamily="18" charset="0"/>
              </a:rPr>
              <a:t>productive</a:t>
            </a:r>
            <a:r>
              <a:rPr lang="en-US" kern="100" dirty="0">
                <a:effectLst/>
                <a:ea typeface="AR PL SungtiL GB"/>
                <a:cs typeface="Mangal" panose="02040503050203030202" pitchFamily="18" charset="0"/>
              </a:rPr>
              <a:t> when it is used in a series of related forms, thus in what is called here a paradigm.</a:t>
            </a:r>
          </a:p>
          <a:p>
            <a:pPr marL="342900" indent="-342900">
              <a:buFont typeface="Arial" panose="020B0604020202020204" pitchFamily="34" charset="0"/>
              <a:buChar char=""/>
              <a:tabLst>
                <a:tab pos="228600" algn="l"/>
                <a:tab pos="228600" algn="l"/>
              </a:tabLst>
            </a:pPr>
            <a:r>
              <a:rPr lang="en-US" kern="100" dirty="0">
                <a:ea typeface="AR PL SungtiL GB"/>
                <a:cs typeface="Mangal" panose="02040503050203030202" pitchFamily="18" charset="0"/>
              </a:rPr>
              <a:t>Or to put it differently: </a:t>
            </a:r>
            <a:r>
              <a:rPr lang="en-US" b="1" kern="100" dirty="0" err="1">
                <a:solidFill>
                  <a:srgbClr val="0070C0"/>
                </a:solidFill>
                <a:ea typeface="AR PL SungtiL GB"/>
                <a:cs typeface="Mangal" panose="02040503050203030202" pitchFamily="18" charset="0"/>
              </a:rPr>
              <a:t>libfixes</a:t>
            </a:r>
            <a:r>
              <a:rPr lang="en-US" b="1" kern="100" dirty="0">
                <a:solidFill>
                  <a:srgbClr val="0070C0"/>
                </a:solidFill>
                <a:ea typeface="AR PL SungtiL GB"/>
                <a:cs typeface="Mangal" panose="02040503050203030202" pitchFamily="18" charset="0"/>
              </a:rPr>
              <a:t> can form the basis for a non-morphemic paradigmatic word-formation process</a:t>
            </a:r>
            <a:r>
              <a:rPr lang="en-US" kern="100" dirty="0">
                <a:ea typeface="AR PL SungtiL GB"/>
                <a:cs typeface="Mangal" panose="02040503050203030202" pitchFamily="18" charset="0"/>
              </a:rPr>
              <a:t>.</a:t>
            </a:r>
            <a:endParaRPr lang="nl-NL"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endParaRPr lang="nl-NL" sz="2400" kern="100" dirty="0">
              <a:effectLst/>
              <a:ea typeface="AR PL SungtiL GB"/>
              <a:cs typeface="Mangal" panose="02040503050203030202" pitchFamily="18" charset="0"/>
            </a:endParaRPr>
          </a:p>
          <a:p>
            <a:endParaRPr lang="nl-NL" dirty="0"/>
          </a:p>
        </p:txBody>
      </p:sp>
    </p:spTree>
    <p:extLst>
      <p:ext uri="{BB962C8B-B14F-4D97-AF65-F5344CB8AC3E}">
        <p14:creationId xmlns:p14="http://schemas.microsoft.com/office/powerpoint/2010/main" val="1993771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7E01E4-17B0-42CB-B634-234DFD70F95C}"/>
              </a:ext>
            </a:extLst>
          </p:cNvPr>
          <p:cNvSpPr>
            <a:spLocks noGrp="1"/>
          </p:cNvSpPr>
          <p:nvPr>
            <p:ph type="title"/>
          </p:nvPr>
        </p:nvSpPr>
        <p:spPr/>
        <p:txBody>
          <a:bodyPr/>
          <a:lstStyle/>
          <a:p>
            <a:r>
              <a:rPr lang="nl-NL" dirty="0"/>
              <a:t>			</a:t>
            </a:r>
            <a:r>
              <a:rPr lang="nl-NL" dirty="0" err="1"/>
              <a:t>Blending</a:t>
            </a:r>
            <a:endParaRPr lang="nl-NL" dirty="0"/>
          </a:p>
        </p:txBody>
      </p:sp>
      <p:sp>
        <p:nvSpPr>
          <p:cNvPr id="3" name="Tijdelijke aanduiding voor inhoud 2">
            <a:extLst>
              <a:ext uri="{FF2B5EF4-FFF2-40B4-BE49-F238E27FC236}">
                <a16:creationId xmlns:a16="http://schemas.microsoft.com/office/drawing/2014/main" id="{1FF4395A-BDF5-4CEA-AB1D-592422928283}"/>
              </a:ext>
            </a:extLst>
          </p:cNvPr>
          <p:cNvSpPr>
            <a:spLocks noGrp="1"/>
          </p:cNvSpPr>
          <p:nvPr>
            <p:ph idx="1"/>
          </p:nvPr>
        </p:nvSpPr>
        <p:spPr/>
        <p:txBody>
          <a:bodyPr>
            <a:normAutofit fontScale="85000" lnSpcReduction="20000"/>
          </a:bodyPr>
          <a:lstStyle/>
          <a:p>
            <a:r>
              <a:rPr lang="en-GB" dirty="0"/>
              <a:t>The head of a blend (the right-hand part in English and Dutch) can become as productive as the </a:t>
            </a:r>
            <a:r>
              <a:rPr lang="en-GB" dirty="0" err="1"/>
              <a:t>libfixes</a:t>
            </a:r>
            <a:r>
              <a:rPr lang="en-GB" dirty="0"/>
              <a:t> presented in (8) and (10).</a:t>
            </a:r>
          </a:p>
          <a:p>
            <a:endParaRPr lang="nl-NL" dirty="0"/>
          </a:p>
          <a:p>
            <a:pPr marL="342900" lvl="0" indent="-342900">
              <a:buFont typeface="Arial" panose="020B0604020202020204" pitchFamily="34" charset="0"/>
              <a:buChar char=""/>
              <a:tabLst>
                <a:tab pos="228600" algn="l"/>
                <a:tab pos="228600" algn="l"/>
              </a:tabLst>
            </a:pPr>
            <a:r>
              <a:rPr lang="en-US" sz="2600" kern="100" dirty="0">
                <a:effectLst/>
                <a:ea typeface="AR PL SungtiL GB"/>
                <a:cs typeface="Mangal" panose="02040503050203030202" pitchFamily="18" charset="0"/>
              </a:rPr>
              <a:t>(11) stay + vacation </a:t>
            </a:r>
            <a:r>
              <a:rPr lang="en-US" sz="2600" kern="100" dirty="0">
                <a:effectLst/>
                <a:ea typeface="AR PL SungtiL GB"/>
                <a:cs typeface="Cambria" panose="02040503050406030204" pitchFamily="18" charset="0"/>
              </a:rPr>
              <a:t>→</a:t>
            </a:r>
            <a:r>
              <a:rPr lang="en-US" sz="2600" kern="100" dirty="0">
                <a:effectLst/>
                <a:ea typeface="AR PL SungtiL GB"/>
                <a:cs typeface="Mangal" panose="02040503050203030202" pitchFamily="18" charset="0"/>
              </a:rPr>
              <a:t> </a:t>
            </a:r>
            <a:r>
              <a:rPr lang="en-US" sz="2600" kern="100" dirty="0">
                <a:solidFill>
                  <a:srgbClr val="FF0000"/>
                </a:solidFill>
                <a:effectLst/>
                <a:ea typeface="AR PL SungtiL GB"/>
                <a:cs typeface="Mangal" panose="02040503050203030202" pitchFamily="18" charset="0"/>
              </a:rPr>
              <a:t>staycation</a:t>
            </a:r>
            <a:r>
              <a:rPr lang="en-US" sz="2600" kern="100" dirty="0">
                <a:effectLst/>
                <a:ea typeface="AR PL SungtiL GB"/>
                <a:cs typeface="Mangal" panose="02040503050203030202" pitchFamily="18" charset="0"/>
              </a:rPr>
              <a:t>	(12) mock + documentary </a:t>
            </a:r>
            <a:r>
              <a:rPr lang="en-US" sz="2600" kern="100" dirty="0">
                <a:effectLst/>
                <a:ea typeface="AR PL SungtiL GB"/>
                <a:cs typeface="Cambria" panose="02040503050406030204" pitchFamily="18" charset="0"/>
              </a:rPr>
              <a:t>→</a:t>
            </a:r>
            <a:r>
              <a:rPr lang="en-US" sz="2600" kern="100" dirty="0">
                <a:effectLst/>
                <a:ea typeface="AR PL SungtiL GB"/>
                <a:cs typeface="Mangal" panose="02040503050203030202" pitchFamily="18" charset="0"/>
              </a:rPr>
              <a:t> 	</a:t>
            </a:r>
            <a:r>
              <a:rPr lang="en-US" sz="2600" kern="100" dirty="0">
                <a:solidFill>
                  <a:srgbClr val="FF0000"/>
                </a:solidFill>
                <a:effectLst/>
                <a:ea typeface="AR PL SungtiL GB"/>
                <a:cs typeface="Mangal" panose="02040503050203030202" pitchFamily="18" charset="0"/>
              </a:rPr>
              <a:t>mockumentary</a:t>
            </a:r>
            <a:endParaRPr lang="nl-NL" sz="2600" kern="100" dirty="0">
              <a:solidFill>
                <a:srgbClr val="FF0000"/>
              </a:solidFill>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600" kern="100" dirty="0">
                <a:effectLst/>
                <a:ea typeface="AR PL SungtiL GB"/>
                <a:cs typeface="Mangal" panose="02040503050203030202" pitchFamily="18" charset="0"/>
              </a:rPr>
              <a:t>                                         daycation					</a:t>
            </a:r>
            <a:r>
              <a:rPr lang="en-US" sz="2600" kern="100" dirty="0" err="1">
                <a:effectLst/>
                <a:ea typeface="AR PL SungtiL GB"/>
                <a:cs typeface="Mangal" panose="02040503050203030202" pitchFamily="18" charset="0"/>
              </a:rPr>
              <a:t>shockumentarry</a:t>
            </a:r>
            <a:r>
              <a:rPr lang="en-US" sz="2600" kern="100" dirty="0">
                <a:effectLst/>
                <a:ea typeface="AR PL SungtiL GB"/>
                <a:cs typeface="Mangal" panose="02040503050203030202" pitchFamily="18" charset="0"/>
              </a:rPr>
              <a:t> </a:t>
            </a:r>
          </a:p>
          <a:p>
            <a:pPr marL="342900" lvl="0" indent="-342900">
              <a:buFont typeface="Arial" panose="020B0604020202020204" pitchFamily="34" charset="0"/>
              <a:buChar char=""/>
              <a:tabLst>
                <a:tab pos="228600" algn="l"/>
                <a:tab pos="228600" algn="l"/>
              </a:tabLst>
            </a:pPr>
            <a:r>
              <a:rPr lang="en-US" sz="2600" kern="100" dirty="0">
                <a:effectLst/>
                <a:ea typeface="AR PL SungtiL GB"/>
                <a:cs typeface="Mangal" panose="02040503050203030202" pitchFamily="18" charset="0"/>
              </a:rPr>
              <a:t>                                         </a:t>
            </a:r>
            <a:r>
              <a:rPr lang="en-US" sz="2600" kern="100" dirty="0" err="1">
                <a:effectLst/>
                <a:ea typeface="AR PL SungtiL GB"/>
                <a:cs typeface="Mangal" panose="02040503050203030202" pitchFamily="18" charset="0"/>
              </a:rPr>
              <a:t>gaycation</a:t>
            </a:r>
            <a:r>
              <a:rPr lang="en-US" sz="2600" kern="100" dirty="0">
                <a:effectLst/>
                <a:ea typeface="AR PL SungtiL GB"/>
                <a:cs typeface="Mangal" panose="02040503050203030202" pitchFamily="18" charset="0"/>
              </a:rPr>
              <a:t>					</a:t>
            </a:r>
            <a:r>
              <a:rPr lang="en-US" sz="2600" kern="100" dirty="0" err="1">
                <a:effectLst/>
                <a:ea typeface="AR PL SungtiL GB"/>
                <a:cs typeface="Mangal" panose="02040503050203030202" pitchFamily="18" charset="0"/>
              </a:rPr>
              <a:t>socumentary</a:t>
            </a:r>
            <a:endParaRPr lang="en-US" sz="2600"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600" kern="100" dirty="0">
                <a:ea typeface="AR PL SungtiL GB"/>
                <a:cs typeface="Mangal" panose="02040503050203030202" pitchFamily="18" charset="0"/>
              </a:rPr>
              <a:t>                                         </a:t>
            </a:r>
            <a:r>
              <a:rPr lang="en-US" sz="2600" kern="100" dirty="0" err="1">
                <a:ea typeface="AR PL SungtiL GB"/>
                <a:cs typeface="Mangal" panose="02040503050203030202" pitchFamily="18" charset="0"/>
              </a:rPr>
              <a:t>kidcation</a:t>
            </a:r>
            <a:r>
              <a:rPr lang="en-US" sz="2600" kern="100" dirty="0">
                <a:ea typeface="AR PL SungtiL GB"/>
                <a:cs typeface="Mangal" panose="02040503050203030202" pitchFamily="18" charset="0"/>
              </a:rPr>
              <a:t>					dogumentary</a:t>
            </a:r>
          </a:p>
          <a:p>
            <a:pPr marL="342900" lvl="0" indent="-342900">
              <a:buFont typeface="Arial" panose="020B0604020202020204" pitchFamily="34" charset="0"/>
              <a:buChar char=""/>
              <a:tabLst>
                <a:tab pos="228600" algn="l"/>
                <a:tab pos="228600" algn="l"/>
              </a:tabLst>
            </a:pPr>
            <a:r>
              <a:rPr lang="en-US" sz="2600" kern="100" dirty="0">
                <a:ea typeface="AR PL SungtiL GB"/>
                <a:cs typeface="Mangal" panose="02040503050203030202" pitchFamily="18" charset="0"/>
              </a:rPr>
              <a:t>                                         </a:t>
            </a:r>
            <a:r>
              <a:rPr lang="en-US" sz="2600" kern="100" dirty="0" err="1">
                <a:ea typeface="AR PL SungtiL GB"/>
                <a:cs typeface="Mangal" panose="02040503050203030202" pitchFamily="18" charset="0"/>
              </a:rPr>
              <a:t>carcation</a:t>
            </a:r>
            <a:r>
              <a:rPr lang="en-US" sz="2600" kern="100" dirty="0">
                <a:ea typeface="AR PL SungtiL GB"/>
                <a:cs typeface="Mangal" panose="02040503050203030202" pitchFamily="18" charset="0"/>
              </a:rPr>
              <a:t>                                                                   </a:t>
            </a:r>
            <a:r>
              <a:rPr lang="en-US" sz="2600" kern="100" dirty="0" err="1">
                <a:ea typeface="AR PL SungtiL GB"/>
                <a:cs typeface="Mangal" panose="02040503050203030202" pitchFamily="18" charset="0"/>
              </a:rPr>
              <a:t>catumentary</a:t>
            </a:r>
            <a:endParaRPr lang="en-US" sz="2600" kern="100" dirty="0">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600" kern="100" dirty="0">
                <a:ea typeface="AR PL SungtiL GB"/>
                <a:cs typeface="Mangal" panose="02040503050203030202" pitchFamily="18" charset="0"/>
              </a:rPr>
              <a:t>                                         </a:t>
            </a:r>
            <a:r>
              <a:rPr lang="en-US" sz="2600" kern="100" dirty="0" err="1">
                <a:ea typeface="AR PL SungtiL GB"/>
                <a:cs typeface="Mangal" panose="02040503050203030202" pitchFamily="18" charset="0"/>
              </a:rPr>
              <a:t>porncation</a:t>
            </a:r>
            <a:r>
              <a:rPr lang="en-US" sz="2600" kern="100" dirty="0">
                <a:ea typeface="AR PL SungtiL GB"/>
                <a:cs typeface="Mangal" panose="02040503050203030202" pitchFamily="18" charset="0"/>
              </a:rPr>
              <a:t>                                                                </a:t>
            </a:r>
            <a:r>
              <a:rPr lang="en-US" sz="2600" kern="100" dirty="0" err="1">
                <a:ea typeface="AR PL SungtiL GB"/>
                <a:cs typeface="Mangal" panose="02040503050203030202" pitchFamily="18" charset="0"/>
              </a:rPr>
              <a:t>meatumentary</a:t>
            </a:r>
            <a:r>
              <a:rPr lang="en-US" sz="2600" kern="100" dirty="0">
                <a:ea typeface="AR PL SungtiL GB"/>
                <a:cs typeface="Mangal" panose="02040503050203030202" pitchFamily="18" charset="0"/>
              </a:rPr>
              <a:t> </a:t>
            </a:r>
          </a:p>
          <a:p>
            <a:pPr marL="342900" lvl="0" indent="-342900">
              <a:buFont typeface="Arial" panose="020B0604020202020204" pitchFamily="34" charset="0"/>
              <a:buChar char=""/>
              <a:tabLst>
                <a:tab pos="228600" algn="l"/>
                <a:tab pos="228600" algn="l"/>
              </a:tabLst>
            </a:pPr>
            <a:endParaRPr lang="en-US" sz="2400" kern="100" dirty="0">
              <a:solidFill>
                <a:srgbClr val="FF0000"/>
              </a:solidFill>
              <a:ea typeface="AR PL SungtiL GB"/>
              <a:cs typeface="Mangal" panose="02040503050203030202" pitchFamily="18" charset="0"/>
            </a:endParaRPr>
          </a:p>
          <a:p>
            <a:pPr marL="0" lvl="0" indent="0">
              <a:buNone/>
              <a:tabLst>
                <a:tab pos="228600" algn="l"/>
                <a:tab pos="228600" algn="l"/>
              </a:tabLst>
            </a:pPr>
            <a:r>
              <a:rPr lang="en-US" sz="2400" kern="100" dirty="0">
                <a:solidFill>
                  <a:srgbClr val="FF0000"/>
                </a:solidFill>
                <a:ea typeface="AR PL SungtiL GB"/>
                <a:cs typeface="Mangal" panose="02040503050203030202" pitchFamily="18" charset="0"/>
              </a:rPr>
              <a:t> </a:t>
            </a:r>
          </a:p>
          <a:p>
            <a:pPr marL="0" lvl="0" indent="0">
              <a:buNone/>
              <a:tabLst>
                <a:tab pos="228600" algn="l"/>
                <a:tab pos="228600" algn="l"/>
              </a:tabLst>
            </a:pPr>
            <a:r>
              <a:rPr lang="en-US" sz="2400" kern="100" dirty="0">
                <a:solidFill>
                  <a:srgbClr val="FF0000"/>
                </a:solidFill>
                <a:effectLst/>
                <a:ea typeface="AR PL SungtiL GB"/>
                <a:cs typeface="Mangal" panose="02040503050203030202" pitchFamily="18" charset="0"/>
              </a:rPr>
              <a:t>        </a:t>
            </a:r>
            <a:r>
              <a:rPr lang="en-US" sz="2400" kern="100" dirty="0">
                <a:effectLst/>
                <a:ea typeface="AR PL SungtiL GB"/>
                <a:cs typeface="Mangal" panose="02040503050203030202" pitchFamily="18" charset="0"/>
              </a:rPr>
              <a:t>	</a:t>
            </a:r>
            <a:r>
              <a:rPr lang="en-US" sz="1100" kern="100" dirty="0">
                <a:effectLst/>
                <a:latin typeface="Charis SIL"/>
                <a:ea typeface="AR PL SungtiL GB"/>
                <a:cs typeface="Mangal" panose="02040503050203030202" pitchFamily="18" charset="0"/>
              </a:rPr>
              <a:t>										</a:t>
            </a:r>
            <a:endParaRPr lang="nl-NL" dirty="0"/>
          </a:p>
        </p:txBody>
      </p:sp>
    </p:spTree>
    <p:extLst>
      <p:ext uri="{BB962C8B-B14F-4D97-AF65-F5344CB8AC3E}">
        <p14:creationId xmlns:p14="http://schemas.microsoft.com/office/powerpoint/2010/main" val="3123462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FE5AF9-49F1-4382-B7E8-3076DE3DA4F5}"/>
              </a:ext>
            </a:extLst>
          </p:cNvPr>
          <p:cNvSpPr>
            <a:spLocks noGrp="1"/>
          </p:cNvSpPr>
          <p:nvPr>
            <p:ph type="title"/>
          </p:nvPr>
        </p:nvSpPr>
        <p:spPr/>
        <p:txBody>
          <a:bodyPr/>
          <a:lstStyle/>
          <a:p>
            <a:r>
              <a:rPr lang="nl-NL" dirty="0"/>
              <a:t>		Preliminary </a:t>
            </a:r>
            <a:r>
              <a:rPr lang="nl-NL" dirty="0" err="1"/>
              <a:t>conclusion</a:t>
            </a:r>
            <a:endParaRPr lang="nl-NL" dirty="0"/>
          </a:p>
        </p:txBody>
      </p:sp>
      <p:sp>
        <p:nvSpPr>
          <p:cNvPr id="3" name="Tijdelijke aanduiding voor inhoud 2">
            <a:extLst>
              <a:ext uri="{FF2B5EF4-FFF2-40B4-BE49-F238E27FC236}">
                <a16:creationId xmlns:a16="http://schemas.microsoft.com/office/drawing/2014/main" id="{7A1E3C1D-E5B3-459B-926F-C16E75FBEB20}"/>
              </a:ext>
            </a:extLst>
          </p:cNvPr>
          <p:cNvSpPr>
            <a:spLocks noGrp="1"/>
          </p:cNvSpPr>
          <p:nvPr>
            <p:ph idx="1"/>
          </p:nvPr>
        </p:nvSpPr>
        <p:spPr/>
        <p:txBody>
          <a:bodyPr>
            <a:normAutofit/>
          </a:bodyPr>
          <a:lstStyle/>
          <a:p>
            <a:pPr marL="342900" lvl="0" indent="-342900">
              <a:buFont typeface="Arial" panose="020B0604020202020204" pitchFamily="34" charset="0"/>
              <a:buChar char=""/>
              <a:tabLst>
                <a:tab pos="228600" algn="l"/>
                <a:tab pos="228600" algn="l"/>
              </a:tabLst>
            </a:pPr>
            <a:r>
              <a:rPr lang="en-US" sz="2400" kern="100" dirty="0">
                <a:effectLst/>
                <a:ea typeface="AR PL SungtiL GB"/>
                <a:cs typeface="Mangal" panose="02040503050203030202" pitchFamily="18" charset="0"/>
              </a:rPr>
              <a:t>Blends such as </a:t>
            </a:r>
            <a:r>
              <a:rPr lang="en-US" sz="2400" i="1" kern="100" dirty="0">
                <a:effectLst/>
                <a:ea typeface="AR PL SungtiL GB"/>
                <a:cs typeface="Mangal" panose="02040503050203030202" pitchFamily="18" charset="0"/>
              </a:rPr>
              <a:t>staycation</a:t>
            </a:r>
            <a:r>
              <a:rPr lang="en-US" sz="2400" kern="100" dirty="0">
                <a:effectLst/>
                <a:ea typeface="AR PL SungtiL GB"/>
                <a:cs typeface="Mangal" panose="02040503050203030202" pitchFamily="18" charset="0"/>
              </a:rPr>
              <a:t>, </a:t>
            </a:r>
            <a:r>
              <a:rPr lang="en-US" sz="2400" i="1" kern="100" dirty="0">
                <a:effectLst/>
                <a:ea typeface="AR PL SungtiL GB"/>
                <a:cs typeface="Mangal" panose="02040503050203030202" pitchFamily="18" charset="0"/>
              </a:rPr>
              <a:t>daycation </a:t>
            </a:r>
            <a:r>
              <a:rPr lang="en-US" sz="2400" kern="100" dirty="0">
                <a:effectLst/>
                <a:ea typeface="AR PL SungtiL GB"/>
                <a:cs typeface="Mangal" panose="02040503050203030202" pitchFamily="18" charset="0"/>
              </a:rPr>
              <a:t>and </a:t>
            </a:r>
            <a:r>
              <a:rPr lang="en-US" sz="2400" i="1" kern="100" dirty="0">
                <a:effectLst/>
                <a:ea typeface="AR PL SungtiL GB"/>
                <a:cs typeface="Mangal" panose="02040503050203030202" pitchFamily="18" charset="0"/>
              </a:rPr>
              <a:t>mockumentary</a:t>
            </a:r>
            <a:r>
              <a:rPr lang="en-US" sz="2400" kern="100" dirty="0">
                <a:effectLst/>
                <a:ea typeface="AR PL SungtiL GB"/>
                <a:cs typeface="Mangal" panose="02040503050203030202" pitchFamily="18" charset="0"/>
              </a:rPr>
              <a:t> and </a:t>
            </a:r>
            <a:r>
              <a:rPr lang="en-US" sz="2400" i="1" kern="100" dirty="0">
                <a:effectLst/>
                <a:ea typeface="AR PL SungtiL GB"/>
                <a:cs typeface="Mangal" panose="02040503050203030202" pitchFamily="18" charset="0"/>
              </a:rPr>
              <a:t>shockumentary</a:t>
            </a:r>
            <a:r>
              <a:rPr lang="en-US" sz="2400" kern="100" dirty="0">
                <a:effectLst/>
                <a:ea typeface="AR PL SungtiL GB"/>
                <a:cs typeface="Mangal" panose="02040503050203030202" pitchFamily="18" charset="0"/>
              </a:rPr>
              <a:t> must have been reanalyzed with the result that the parts  ̶ </a:t>
            </a:r>
            <a:r>
              <a:rPr lang="en-US" sz="2400" i="1" kern="100" dirty="0">
                <a:effectLst/>
                <a:ea typeface="AR PL SungtiL GB"/>
                <a:cs typeface="Mangal" panose="02040503050203030202" pitchFamily="18" charset="0"/>
              </a:rPr>
              <a:t>cation</a:t>
            </a:r>
            <a:r>
              <a:rPr lang="en-US" sz="2400" kern="100" dirty="0">
                <a:effectLst/>
                <a:ea typeface="AR PL SungtiL GB"/>
                <a:cs typeface="Mangal" panose="02040503050203030202" pitchFamily="18" charset="0"/>
              </a:rPr>
              <a:t> and  ̶ </a:t>
            </a:r>
            <a:r>
              <a:rPr lang="en-US" sz="2400" i="1" kern="100" dirty="0" err="1">
                <a:effectLst/>
                <a:ea typeface="AR PL SungtiL GB"/>
                <a:cs typeface="Mangal" panose="02040503050203030202" pitchFamily="18" charset="0"/>
              </a:rPr>
              <a:t>umentary</a:t>
            </a:r>
            <a:r>
              <a:rPr lang="en-US" sz="2400" kern="100" dirty="0">
                <a:effectLst/>
                <a:ea typeface="AR PL SungtiL GB"/>
                <a:cs typeface="Mangal" panose="02040503050203030202" pitchFamily="18" charset="0"/>
              </a:rPr>
              <a:t> can be used in the same way as the </a:t>
            </a:r>
            <a:r>
              <a:rPr lang="en-US" sz="2400" kern="100" dirty="0" err="1">
                <a:effectLst/>
                <a:ea typeface="AR PL SungtiL GB"/>
                <a:cs typeface="Mangal" panose="02040503050203030202" pitchFamily="18" charset="0"/>
              </a:rPr>
              <a:t>libfixes</a:t>
            </a:r>
            <a:r>
              <a:rPr lang="en-US" sz="2400" kern="100" dirty="0">
                <a:effectLst/>
                <a:ea typeface="AR PL SungtiL GB"/>
                <a:cs typeface="Mangal" panose="02040503050203030202" pitchFamily="18" charset="0"/>
              </a:rPr>
              <a:t>, discussed before. </a:t>
            </a:r>
          </a:p>
          <a:p>
            <a:pPr marL="342900" lvl="0" indent="-342900">
              <a:buFont typeface="Arial" panose="020B0604020202020204" pitchFamily="34" charset="0"/>
              <a:buChar char=""/>
              <a:tabLst>
                <a:tab pos="228600" algn="l"/>
                <a:tab pos="228600" algn="l"/>
              </a:tabLst>
            </a:pPr>
            <a:r>
              <a:rPr lang="en-US" sz="2400" kern="100" dirty="0">
                <a:effectLst/>
                <a:ea typeface="AR PL SungtiL GB"/>
                <a:cs typeface="Mangal" panose="02040503050203030202" pitchFamily="18" charset="0"/>
              </a:rPr>
              <a:t>The difference between these two processes is that in the case of </a:t>
            </a:r>
            <a:r>
              <a:rPr lang="en-US" sz="2400" kern="100" dirty="0" err="1">
                <a:effectLst/>
                <a:ea typeface="AR PL SungtiL GB"/>
                <a:cs typeface="Mangal" panose="02040503050203030202" pitchFamily="18" charset="0"/>
              </a:rPr>
              <a:t>libfixing</a:t>
            </a:r>
            <a:r>
              <a:rPr lang="en-US" sz="2400" kern="100" dirty="0">
                <a:effectLst/>
                <a:ea typeface="AR PL SungtiL GB"/>
                <a:cs typeface="Mangal" panose="02040503050203030202" pitchFamily="18" charset="0"/>
              </a:rPr>
              <a:t> the starting point can be paradigmatic comparison followed by reanalysis (or reanalysis only), whereas in the case of blends first blend formation has to operate before reanalysis may take place.</a:t>
            </a:r>
            <a:endParaRPr lang="nl-NL" sz="2400" kern="100" dirty="0">
              <a:effectLst/>
              <a:ea typeface="AR PL SungtiL GB"/>
              <a:cs typeface="Mangal" panose="02040503050203030202" pitchFamily="18" charset="0"/>
            </a:endParaRPr>
          </a:p>
          <a:p>
            <a:r>
              <a:rPr lang="en-GB" sz="2400" dirty="0">
                <a:effectLst/>
                <a:ea typeface="AR PL SungtiL GB"/>
                <a:cs typeface="Lohit Devanagari"/>
              </a:rPr>
              <a:t> As will be obvious, there must be a certain mass of corresponding or related   forms before the final part of a blend can develop into a productive affix-like  phenomenon. This mass is a </a:t>
            </a:r>
            <a:r>
              <a:rPr lang="en-GB" sz="2400" b="1" dirty="0">
                <a:solidFill>
                  <a:srgbClr val="FF0000"/>
                </a:solidFill>
                <a:effectLst/>
                <a:ea typeface="AR PL SungtiL GB"/>
                <a:cs typeface="Lohit Devanagari"/>
              </a:rPr>
              <a:t>paradigm</a:t>
            </a:r>
            <a:r>
              <a:rPr lang="en-GB" sz="2400" dirty="0">
                <a:effectLst/>
                <a:ea typeface="AR PL SungtiL GB"/>
                <a:cs typeface="Lohit Devanagari"/>
              </a:rPr>
              <a:t> ( e.g. </a:t>
            </a:r>
            <a:r>
              <a:rPr lang="en-GB" sz="2400" i="1" dirty="0">
                <a:effectLst/>
                <a:ea typeface="AR PL SungtiL GB"/>
                <a:cs typeface="Lohit Devanagari"/>
              </a:rPr>
              <a:t>staycation</a:t>
            </a:r>
            <a:r>
              <a:rPr lang="en-GB" sz="2400" dirty="0">
                <a:effectLst/>
                <a:ea typeface="AR PL SungtiL GB"/>
                <a:cs typeface="Lohit Devanagari"/>
              </a:rPr>
              <a:t>, </a:t>
            </a:r>
            <a:r>
              <a:rPr lang="en-GB" sz="2400" i="1" dirty="0">
                <a:effectLst/>
                <a:ea typeface="AR PL SungtiL GB"/>
                <a:cs typeface="Lohit Devanagari"/>
              </a:rPr>
              <a:t>daycation</a:t>
            </a:r>
            <a:r>
              <a:rPr lang="en-GB" sz="2400" dirty="0">
                <a:effectLst/>
                <a:ea typeface="AR PL SungtiL GB"/>
                <a:cs typeface="Lohit Devanagari"/>
              </a:rPr>
              <a:t>, </a:t>
            </a:r>
            <a:r>
              <a:rPr lang="en-GB" sz="2400" i="1" dirty="0" err="1">
                <a:effectLst/>
                <a:ea typeface="AR PL SungtiL GB"/>
                <a:cs typeface="Lohit Devanagari"/>
              </a:rPr>
              <a:t>gaycation</a:t>
            </a:r>
            <a:r>
              <a:rPr lang="en-GB" sz="2400" dirty="0">
                <a:effectLst/>
                <a:ea typeface="AR PL SungtiL GB"/>
                <a:cs typeface="Lohit Devanagari"/>
              </a:rPr>
              <a:t>) and due to this mass, the reanalysed and subsequently ‘liberated’ head can lead to </a:t>
            </a:r>
            <a:r>
              <a:rPr lang="en-GB" sz="2400" dirty="0">
                <a:solidFill>
                  <a:srgbClr val="FF0000"/>
                </a:solidFill>
                <a:effectLst/>
                <a:ea typeface="AR PL SungtiL GB"/>
                <a:cs typeface="Lohit Devanagari"/>
              </a:rPr>
              <a:t>paradigmatic</a:t>
            </a:r>
            <a:r>
              <a:rPr lang="en-GB" sz="2400" dirty="0">
                <a:effectLst/>
                <a:ea typeface="AR PL SungtiL GB"/>
                <a:cs typeface="Lohit Devanagari"/>
              </a:rPr>
              <a:t> </a:t>
            </a:r>
            <a:r>
              <a:rPr lang="en-GB" sz="2400" dirty="0">
                <a:solidFill>
                  <a:srgbClr val="FF0000"/>
                </a:solidFill>
                <a:effectLst/>
                <a:ea typeface="AR PL SungtiL GB"/>
                <a:cs typeface="Lohit Devanagari"/>
              </a:rPr>
              <a:t>productivity</a:t>
            </a:r>
            <a:r>
              <a:rPr lang="en-GB" sz="2400" dirty="0">
                <a:effectLst/>
                <a:ea typeface="AR PL SungtiL GB"/>
                <a:cs typeface="Lohit Devanagari"/>
              </a:rPr>
              <a:t>.</a:t>
            </a:r>
            <a:r>
              <a:rPr lang="en-GB" sz="2400" b="1" dirty="0">
                <a:effectLst/>
                <a:ea typeface="AR PL SungtiL GB"/>
                <a:cs typeface="Lohit Devanagari"/>
              </a:rPr>
              <a:t> </a:t>
            </a:r>
            <a:endParaRPr lang="en-GB" sz="2400" dirty="0"/>
          </a:p>
        </p:txBody>
      </p:sp>
    </p:spTree>
    <p:extLst>
      <p:ext uri="{BB962C8B-B14F-4D97-AF65-F5344CB8AC3E}">
        <p14:creationId xmlns:p14="http://schemas.microsoft.com/office/powerpoint/2010/main" val="287358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C16139-5E02-4C15-9154-D9F44F0F1117}"/>
              </a:ext>
            </a:extLst>
          </p:cNvPr>
          <p:cNvSpPr>
            <a:spLocks noGrp="1"/>
          </p:cNvSpPr>
          <p:nvPr>
            <p:ph type="title"/>
          </p:nvPr>
        </p:nvSpPr>
        <p:spPr/>
        <p:txBody>
          <a:bodyPr/>
          <a:lstStyle/>
          <a:p>
            <a:r>
              <a:rPr lang="nl-NL" dirty="0"/>
              <a:t>			</a:t>
            </a:r>
            <a:r>
              <a:rPr lang="nl-NL" dirty="0" err="1"/>
              <a:t>Conclusion</a:t>
            </a:r>
            <a:endParaRPr lang="nl-NL" dirty="0"/>
          </a:p>
        </p:txBody>
      </p:sp>
      <p:sp>
        <p:nvSpPr>
          <p:cNvPr id="3" name="Tijdelijke aanduiding voor inhoud 2">
            <a:extLst>
              <a:ext uri="{FF2B5EF4-FFF2-40B4-BE49-F238E27FC236}">
                <a16:creationId xmlns:a16="http://schemas.microsoft.com/office/drawing/2014/main" id="{402F7B97-E358-4178-8D44-AFEDAECE8CD8}"/>
              </a:ext>
            </a:extLst>
          </p:cNvPr>
          <p:cNvSpPr>
            <a:spLocks noGrp="1"/>
          </p:cNvSpPr>
          <p:nvPr>
            <p:ph idx="1"/>
          </p:nvPr>
        </p:nvSpPr>
        <p:spPr/>
        <p:txBody>
          <a:bodyPr/>
          <a:lstStyle/>
          <a:p>
            <a:r>
              <a:rPr lang="nl-NL" dirty="0"/>
              <a:t>Non-</a:t>
            </a:r>
            <a:r>
              <a:rPr lang="nl-NL" dirty="0" err="1"/>
              <a:t>morphemic</a:t>
            </a:r>
            <a:r>
              <a:rPr lang="nl-NL" dirty="0"/>
              <a:t> word </a:t>
            </a:r>
            <a:r>
              <a:rPr lang="nl-NL" dirty="0" err="1"/>
              <a:t>formation</a:t>
            </a:r>
            <a:r>
              <a:rPr lang="nl-NL" dirty="0"/>
              <a:t> does </a:t>
            </a:r>
            <a:r>
              <a:rPr lang="nl-NL" dirty="0" err="1"/>
              <a:t>not</a:t>
            </a:r>
            <a:r>
              <a:rPr lang="nl-NL" dirty="0"/>
              <a:t> </a:t>
            </a:r>
            <a:r>
              <a:rPr lang="nl-NL" dirty="0" err="1"/>
              <a:t>operate</a:t>
            </a:r>
            <a:r>
              <a:rPr lang="nl-NL" dirty="0"/>
              <a:t> </a:t>
            </a:r>
            <a:r>
              <a:rPr lang="nl-NL" dirty="0" err="1"/>
              <a:t>automatically</a:t>
            </a:r>
            <a:r>
              <a:rPr lang="nl-NL" dirty="0"/>
              <a:t>.</a:t>
            </a:r>
          </a:p>
          <a:p>
            <a:r>
              <a:rPr lang="nl-NL" dirty="0"/>
              <a:t>It is </a:t>
            </a:r>
            <a:r>
              <a:rPr lang="nl-NL" dirty="0" err="1"/>
              <a:t>the</a:t>
            </a:r>
            <a:r>
              <a:rPr lang="nl-NL" dirty="0"/>
              <a:t> </a:t>
            </a:r>
            <a:r>
              <a:rPr lang="nl-NL" dirty="0" err="1"/>
              <a:t>result</a:t>
            </a:r>
            <a:r>
              <a:rPr lang="nl-NL" dirty="0"/>
              <a:t> of </a:t>
            </a:r>
            <a:r>
              <a:rPr lang="nl-NL" dirty="0" err="1"/>
              <a:t>an</a:t>
            </a:r>
            <a:r>
              <a:rPr lang="nl-NL" dirty="0"/>
              <a:t> </a:t>
            </a:r>
            <a:r>
              <a:rPr lang="nl-NL" dirty="0" err="1"/>
              <a:t>analogical</a:t>
            </a:r>
            <a:r>
              <a:rPr lang="nl-NL" dirty="0"/>
              <a:t> </a:t>
            </a:r>
            <a:r>
              <a:rPr lang="nl-NL" dirty="0" err="1"/>
              <a:t>process</a:t>
            </a:r>
            <a:r>
              <a:rPr lang="nl-NL" dirty="0"/>
              <a:t> </a:t>
            </a:r>
            <a:r>
              <a:rPr lang="nl-NL" dirty="0" err="1"/>
              <a:t>that</a:t>
            </a:r>
            <a:r>
              <a:rPr lang="nl-NL" dirty="0"/>
              <a:t> </a:t>
            </a:r>
            <a:r>
              <a:rPr lang="nl-NL" dirty="0" err="1"/>
              <a:t>follows</a:t>
            </a:r>
            <a:r>
              <a:rPr lang="nl-NL" dirty="0"/>
              <a:t> a model.</a:t>
            </a:r>
          </a:p>
          <a:p>
            <a:r>
              <a:rPr lang="nl-NL" dirty="0"/>
              <a:t>As </a:t>
            </a:r>
            <a:r>
              <a:rPr lang="nl-NL" dirty="0" err="1"/>
              <a:t>soon</a:t>
            </a:r>
            <a:r>
              <a:rPr lang="nl-NL" dirty="0"/>
              <a:t> as </a:t>
            </a:r>
            <a:r>
              <a:rPr lang="nl-NL" dirty="0" err="1"/>
              <a:t>enough</a:t>
            </a:r>
            <a:r>
              <a:rPr lang="nl-NL" dirty="0"/>
              <a:t> items follow </a:t>
            </a:r>
            <a:r>
              <a:rPr lang="nl-NL" dirty="0" err="1"/>
              <a:t>the</a:t>
            </a:r>
            <a:r>
              <a:rPr lang="nl-NL" dirty="0"/>
              <a:t> model, a series </a:t>
            </a:r>
            <a:r>
              <a:rPr lang="nl-NL" dirty="0" err="1"/>
              <a:t>arises</a:t>
            </a:r>
            <a:r>
              <a:rPr lang="nl-NL" dirty="0"/>
              <a:t>.</a:t>
            </a:r>
          </a:p>
          <a:p>
            <a:r>
              <a:rPr lang="nl-NL" dirty="0" err="1"/>
              <a:t>This</a:t>
            </a:r>
            <a:r>
              <a:rPr lang="nl-NL" dirty="0"/>
              <a:t> series </a:t>
            </a:r>
            <a:r>
              <a:rPr lang="nl-NL" dirty="0" err="1"/>
              <a:t>may</a:t>
            </a:r>
            <a:r>
              <a:rPr lang="nl-NL" dirty="0"/>
              <a:t> </a:t>
            </a:r>
            <a:r>
              <a:rPr lang="nl-NL" dirty="0" err="1"/>
              <a:t>be</a:t>
            </a:r>
            <a:r>
              <a:rPr lang="nl-NL" dirty="0"/>
              <a:t> </a:t>
            </a:r>
            <a:r>
              <a:rPr lang="nl-NL" dirty="0" err="1"/>
              <a:t>called</a:t>
            </a:r>
            <a:r>
              <a:rPr lang="nl-NL" dirty="0"/>
              <a:t> a </a:t>
            </a:r>
            <a:r>
              <a:rPr lang="nl-NL" dirty="0" err="1"/>
              <a:t>paradigm</a:t>
            </a:r>
            <a:r>
              <a:rPr lang="nl-NL" dirty="0"/>
              <a:t>.</a:t>
            </a:r>
          </a:p>
          <a:p>
            <a:r>
              <a:rPr lang="nl-NL" dirty="0" err="1"/>
              <a:t>Such</a:t>
            </a:r>
            <a:r>
              <a:rPr lang="nl-NL" dirty="0"/>
              <a:t> a </a:t>
            </a:r>
            <a:r>
              <a:rPr lang="nl-NL" dirty="0" err="1"/>
              <a:t>paradigm</a:t>
            </a:r>
            <a:r>
              <a:rPr lang="nl-NL" dirty="0"/>
              <a:t> </a:t>
            </a:r>
            <a:r>
              <a:rPr lang="nl-NL" dirty="0" err="1"/>
              <a:t>can</a:t>
            </a:r>
            <a:r>
              <a:rPr lang="nl-NL" dirty="0"/>
              <a:t> </a:t>
            </a:r>
            <a:r>
              <a:rPr lang="nl-NL" dirty="0" err="1"/>
              <a:t>be</a:t>
            </a:r>
            <a:r>
              <a:rPr lang="nl-NL" dirty="0"/>
              <a:t> </a:t>
            </a:r>
            <a:r>
              <a:rPr lang="nl-NL" dirty="0" err="1"/>
              <a:t>the</a:t>
            </a:r>
            <a:r>
              <a:rPr lang="nl-NL" dirty="0"/>
              <a:t> </a:t>
            </a:r>
            <a:r>
              <a:rPr lang="nl-NL" dirty="0" err="1"/>
              <a:t>starting</a:t>
            </a:r>
            <a:r>
              <a:rPr lang="nl-NL" dirty="0"/>
              <a:t> point </a:t>
            </a:r>
            <a:r>
              <a:rPr lang="nl-NL" dirty="0" err="1"/>
              <a:t>for</a:t>
            </a:r>
            <a:r>
              <a:rPr lang="nl-NL" dirty="0"/>
              <a:t> a </a:t>
            </a:r>
            <a:r>
              <a:rPr lang="nl-NL" dirty="0" err="1"/>
              <a:t>productive</a:t>
            </a:r>
            <a:r>
              <a:rPr lang="nl-NL" dirty="0"/>
              <a:t> </a:t>
            </a:r>
            <a:r>
              <a:rPr lang="nl-NL" dirty="0" err="1"/>
              <a:t>process</a:t>
            </a:r>
            <a:r>
              <a:rPr lang="nl-NL" dirty="0"/>
              <a:t> of word </a:t>
            </a:r>
            <a:r>
              <a:rPr lang="nl-NL" dirty="0" err="1"/>
              <a:t>formation</a:t>
            </a:r>
            <a:r>
              <a:rPr lang="nl-NL" dirty="0"/>
              <a:t>, </a:t>
            </a:r>
            <a:r>
              <a:rPr lang="nl-NL" dirty="0" err="1"/>
              <a:t>so</a:t>
            </a:r>
            <a:r>
              <a:rPr lang="nl-NL" dirty="0"/>
              <a:t> </a:t>
            </a:r>
            <a:r>
              <a:rPr lang="nl-NL" dirty="0" err="1"/>
              <a:t>called</a:t>
            </a:r>
            <a:r>
              <a:rPr lang="nl-NL" dirty="0"/>
              <a:t> </a:t>
            </a:r>
            <a:r>
              <a:rPr lang="nl-NL" dirty="0" err="1"/>
              <a:t>paradigmatic</a:t>
            </a:r>
            <a:r>
              <a:rPr lang="nl-NL" dirty="0"/>
              <a:t> word </a:t>
            </a:r>
            <a:r>
              <a:rPr lang="nl-NL" dirty="0" err="1"/>
              <a:t>formation</a:t>
            </a:r>
            <a:r>
              <a:rPr lang="nl-NL" dirty="0"/>
              <a:t>.</a:t>
            </a:r>
          </a:p>
        </p:txBody>
      </p:sp>
    </p:spTree>
    <p:extLst>
      <p:ext uri="{BB962C8B-B14F-4D97-AF65-F5344CB8AC3E}">
        <p14:creationId xmlns:p14="http://schemas.microsoft.com/office/powerpoint/2010/main" val="734027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E52914-E5FA-475E-B1D9-4578FB2BD9D4}"/>
              </a:ext>
            </a:extLst>
          </p:cNvPr>
          <p:cNvSpPr>
            <a:spLocks noGrp="1"/>
          </p:cNvSpPr>
          <p:nvPr>
            <p:ph type="title"/>
          </p:nvPr>
        </p:nvSpPr>
        <p:spPr/>
        <p:txBody>
          <a:bodyPr/>
          <a:lstStyle/>
          <a:p>
            <a:r>
              <a:rPr lang="nl-NL" dirty="0"/>
              <a:t>				</a:t>
            </a:r>
            <a:r>
              <a:rPr lang="nl-NL" dirty="0" err="1"/>
              <a:t>References</a:t>
            </a:r>
            <a:endParaRPr lang="nl-NL" dirty="0"/>
          </a:p>
        </p:txBody>
      </p:sp>
      <p:sp>
        <p:nvSpPr>
          <p:cNvPr id="3" name="Tijdelijke aanduiding voor inhoud 2">
            <a:extLst>
              <a:ext uri="{FF2B5EF4-FFF2-40B4-BE49-F238E27FC236}">
                <a16:creationId xmlns:a16="http://schemas.microsoft.com/office/drawing/2014/main" id="{B41339F3-AED7-4C88-B9E4-E9AA0AA35130}"/>
              </a:ext>
            </a:extLst>
          </p:cNvPr>
          <p:cNvSpPr>
            <a:spLocks noGrp="1"/>
          </p:cNvSpPr>
          <p:nvPr>
            <p:ph idx="1"/>
          </p:nvPr>
        </p:nvSpPr>
        <p:spPr/>
        <p:txBody>
          <a:bodyPr>
            <a:normAutofit fontScale="25000" lnSpcReduction="20000"/>
          </a:bodyPr>
          <a:lstStyle/>
          <a:p>
            <a:pPr algn="just">
              <a:lnSpc>
                <a:spcPct val="115000"/>
              </a:lnSpc>
              <a:tabLst>
                <a:tab pos="228600" algn="l"/>
              </a:tabLst>
            </a:pPr>
            <a:r>
              <a:rPr lang="nl-NL" sz="4800" kern="100" dirty="0">
                <a:effectLst/>
                <a:ea typeface="AR PL SungtiL GB"/>
                <a:cs typeface="Lohit Devanagari"/>
              </a:rPr>
              <a:t>Bauer, Laurie </a:t>
            </a:r>
            <a:r>
              <a:rPr lang="nl-NL" sz="4800" kern="100" dirty="0" err="1">
                <a:effectLst/>
                <a:ea typeface="AR PL SungtiL GB"/>
                <a:cs typeface="Lohit Devanagari"/>
              </a:rPr>
              <a:t>and</a:t>
            </a:r>
            <a:r>
              <a:rPr lang="nl-NL" sz="4800" kern="100" dirty="0">
                <a:effectLst/>
                <a:ea typeface="AR PL SungtiL GB"/>
                <a:cs typeface="Lohit Devanagari"/>
              </a:rPr>
              <a:t> Rodney </a:t>
            </a:r>
            <a:r>
              <a:rPr lang="nl-NL" sz="4800" kern="100" dirty="0" err="1">
                <a:effectLst/>
                <a:ea typeface="AR PL SungtiL GB"/>
                <a:cs typeface="Lohit Devanagari"/>
              </a:rPr>
              <a:t>Huddleston</a:t>
            </a:r>
            <a:r>
              <a:rPr lang="nl-NL" sz="4800" kern="100" dirty="0">
                <a:effectLst/>
                <a:ea typeface="AR PL SungtiL GB"/>
                <a:cs typeface="Lohit Devanagari"/>
              </a:rPr>
              <a:t>. (2002). Lexical word-</a:t>
            </a:r>
            <a:r>
              <a:rPr lang="nl-NL" sz="4800" kern="100" dirty="0" err="1">
                <a:effectLst/>
                <a:ea typeface="AR PL SungtiL GB"/>
                <a:cs typeface="Lohit Devanagari"/>
              </a:rPr>
              <a:t>formation</a:t>
            </a:r>
            <a:r>
              <a:rPr lang="nl-NL" sz="4800" kern="100" dirty="0">
                <a:effectLst/>
                <a:ea typeface="AR PL SungtiL GB"/>
                <a:cs typeface="Lohit Devanagari"/>
              </a:rPr>
              <a:t>. Rodney </a:t>
            </a:r>
            <a:r>
              <a:rPr lang="nl-NL" sz="4800" kern="100" dirty="0" err="1">
                <a:effectLst/>
                <a:ea typeface="AR PL SungtiL GB"/>
                <a:cs typeface="Lohit Devanagari"/>
              </a:rPr>
              <a:t>Huddleston</a:t>
            </a:r>
            <a:r>
              <a:rPr lang="nl-NL" sz="4800" kern="100" dirty="0">
                <a:effectLst/>
                <a:ea typeface="AR PL SungtiL GB"/>
                <a:cs typeface="Lohit Devanagari"/>
              </a:rPr>
              <a:t> </a:t>
            </a:r>
            <a:r>
              <a:rPr lang="nl-NL" sz="4800" kern="100" dirty="0" err="1">
                <a:effectLst/>
                <a:ea typeface="AR PL SungtiL GB"/>
                <a:cs typeface="Lohit Devanagari"/>
              </a:rPr>
              <a:t>and</a:t>
            </a:r>
            <a:r>
              <a:rPr lang="nl-NL" sz="4800" kern="100" dirty="0">
                <a:ea typeface="AR PL SungtiL GB"/>
                <a:cs typeface="Lohit Devanagari"/>
              </a:rPr>
              <a:t> </a:t>
            </a:r>
            <a:r>
              <a:rPr lang="nl-NL" sz="4800" kern="100" dirty="0">
                <a:effectLst/>
                <a:ea typeface="AR PL SungtiL GB"/>
                <a:cs typeface="Lohit Devanagari"/>
              </a:rPr>
              <a:t>Geoffrey K. </a:t>
            </a:r>
            <a:r>
              <a:rPr lang="nl-NL" sz="4800" kern="100" dirty="0" err="1">
                <a:effectLst/>
                <a:ea typeface="AR PL SungtiL GB"/>
                <a:cs typeface="Lohit Devanagari"/>
              </a:rPr>
              <a:t>Pullum</a:t>
            </a:r>
            <a:r>
              <a:rPr lang="nl-NL" sz="4800" kern="100" dirty="0">
                <a:effectLst/>
                <a:ea typeface="AR PL SungtiL GB"/>
                <a:cs typeface="Lohit Devanagari"/>
              </a:rPr>
              <a:t> (</a:t>
            </a:r>
            <a:r>
              <a:rPr lang="nl-NL" sz="4800" kern="100" dirty="0" err="1">
                <a:effectLst/>
                <a:ea typeface="AR PL SungtiL GB"/>
                <a:cs typeface="Lohit Devanagari"/>
              </a:rPr>
              <a:t>eds</a:t>
            </a:r>
            <a:r>
              <a:rPr lang="nl-NL" sz="4800" kern="100" dirty="0">
                <a:effectLst/>
                <a:ea typeface="AR PL SungtiL GB"/>
                <a:cs typeface="Lohit Devanagari"/>
              </a:rPr>
              <a:t>.). </a:t>
            </a:r>
            <a:r>
              <a:rPr lang="nl-NL" sz="4800" i="1" kern="100" dirty="0">
                <a:effectLst/>
                <a:ea typeface="AR PL SungtiL GB"/>
                <a:cs typeface="Lohit Devanagari"/>
              </a:rPr>
              <a:t>The Cambridge </a:t>
            </a:r>
            <a:r>
              <a:rPr lang="nl-NL" sz="4800" i="1" kern="100" dirty="0" err="1">
                <a:effectLst/>
                <a:ea typeface="AR PL SungtiL GB"/>
                <a:cs typeface="Lohit Devanagari"/>
              </a:rPr>
              <a:t>Grammar</a:t>
            </a:r>
            <a:r>
              <a:rPr lang="nl-NL" sz="4800" i="1" kern="100" dirty="0">
                <a:effectLst/>
                <a:ea typeface="AR PL SungtiL GB"/>
                <a:cs typeface="Lohit Devanagari"/>
              </a:rPr>
              <a:t> of </a:t>
            </a:r>
            <a:r>
              <a:rPr lang="nl-NL" sz="4800" i="1" kern="100" dirty="0" err="1">
                <a:effectLst/>
                <a:ea typeface="AR PL SungtiL GB"/>
                <a:cs typeface="Lohit Devanagari"/>
              </a:rPr>
              <a:t>the</a:t>
            </a:r>
            <a:r>
              <a:rPr lang="nl-NL" sz="4800" i="1" kern="100" dirty="0">
                <a:effectLst/>
                <a:ea typeface="AR PL SungtiL GB"/>
                <a:cs typeface="Lohit Devanagari"/>
              </a:rPr>
              <a:t> English Language. </a:t>
            </a:r>
            <a:r>
              <a:rPr lang="nl-NL" sz="4800" kern="100" dirty="0">
                <a:effectLst/>
                <a:ea typeface="AR PL SungtiL GB"/>
                <a:cs typeface="Lohit Devanagari"/>
              </a:rPr>
              <a:t>Cambridge: CUP: 1621-1722. </a:t>
            </a:r>
          </a:p>
          <a:p>
            <a:pPr algn="just">
              <a:lnSpc>
                <a:spcPct val="115000"/>
              </a:lnSpc>
              <a:tabLst>
                <a:tab pos="228600" algn="l"/>
              </a:tabLst>
            </a:pPr>
            <a:r>
              <a:rPr lang="nl-NL" sz="4800" kern="100" dirty="0">
                <a:effectLst/>
                <a:ea typeface="AR PL SungtiL GB"/>
                <a:cs typeface="Lohit Devanagari"/>
              </a:rPr>
              <a:t>Bauer, Laurie, Rochelle </a:t>
            </a:r>
            <a:r>
              <a:rPr lang="nl-NL" sz="4800" kern="100" dirty="0" err="1">
                <a:effectLst/>
                <a:ea typeface="AR PL SungtiL GB"/>
                <a:cs typeface="Lohit Devanagari"/>
              </a:rPr>
              <a:t>Lieber</a:t>
            </a:r>
            <a:r>
              <a:rPr lang="nl-NL" sz="4800" kern="100" dirty="0">
                <a:effectLst/>
                <a:ea typeface="AR PL SungtiL GB"/>
                <a:cs typeface="Lohit Devanagari"/>
              </a:rPr>
              <a:t> </a:t>
            </a:r>
            <a:r>
              <a:rPr lang="nl-NL" sz="4800" kern="100" dirty="0" err="1">
                <a:effectLst/>
                <a:ea typeface="AR PL SungtiL GB"/>
                <a:cs typeface="Lohit Devanagari"/>
              </a:rPr>
              <a:t>and</a:t>
            </a:r>
            <a:r>
              <a:rPr lang="nl-NL" sz="4800" kern="100" dirty="0">
                <a:effectLst/>
                <a:ea typeface="AR PL SungtiL GB"/>
                <a:cs typeface="Lohit Devanagari"/>
              </a:rPr>
              <a:t> </a:t>
            </a:r>
            <a:r>
              <a:rPr lang="nl-NL" sz="4800" kern="100" dirty="0" err="1">
                <a:effectLst/>
                <a:ea typeface="AR PL SungtiL GB"/>
                <a:cs typeface="Lohit Devanagari"/>
              </a:rPr>
              <a:t>Ingo</a:t>
            </a:r>
            <a:r>
              <a:rPr lang="nl-NL" sz="4800" kern="100" dirty="0">
                <a:effectLst/>
                <a:ea typeface="AR PL SungtiL GB"/>
                <a:cs typeface="Lohit Devanagari"/>
              </a:rPr>
              <a:t> Plag (2013). </a:t>
            </a:r>
            <a:r>
              <a:rPr lang="nl-NL" sz="4800" i="1" kern="100" dirty="0">
                <a:effectLst/>
                <a:ea typeface="AR PL SungtiL GB"/>
                <a:cs typeface="Lohit Devanagari"/>
              </a:rPr>
              <a:t>The Oxford </a:t>
            </a:r>
            <a:r>
              <a:rPr lang="nl-NL" sz="4800" i="1" kern="100" dirty="0" err="1">
                <a:effectLst/>
                <a:ea typeface="AR PL SungtiL GB"/>
                <a:cs typeface="Lohit Devanagari"/>
              </a:rPr>
              <a:t>Refence</a:t>
            </a:r>
            <a:r>
              <a:rPr lang="nl-NL" sz="4800" i="1" kern="100" dirty="0">
                <a:effectLst/>
                <a:ea typeface="AR PL SungtiL GB"/>
                <a:cs typeface="Lohit Devanagari"/>
              </a:rPr>
              <a:t> Guide </a:t>
            </a:r>
            <a:r>
              <a:rPr lang="nl-NL" sz="4800" i="1" kern="100" dirty="0" err="1">
                <a:effectLst/>
                <a:ea typeface="AR PL SungtiL GB"/>
                <a:cs typeface="Lohit Devanagari"/>
              </a:rPr>
              <a:t>to</a:t>
            </a:r>
            <a:r>
              <a:rPr lang="nl-NL" sz="4800" i="1" kern="100" dirty="0">
                <a:effectLst/>
                <a:ea typeface="AR PL SungtiL GB"/>
                <a:cs typeface="Lohit Devanagari"/>
              </a:rPr>
              <a:t> English</a:t>
            </a:r>
            <a:r>
              <a:rPr lang="nl-NL" sz="4800" kern="100" dirty="0">
                <a:ea typeface="AR PL SungtiL GB"/>
                <a:cs typeface="Lohit Devanagari"/>
              </a:rPr>
              <a:t> </a:t>
            </a:r>
            <a:r>
              <a:rPr lang="nl-NL" sz="4800" i="1" kern="100" dirty="0" err="1">
                <a:effectLst/>
                <a:ea typeface="AR PL SungtiL GB"/>
                <a:cs typeface="Lohit Devanagari"/>
              </a:rPr>
              <a:t>Morphology</a:t>
            </a:r>
            <a:r>
              <a:rPr lang="nl-NL" sz="4800" i="1" kern="100" dirty="0">
                <a:effectLst/>
                <a:ea typeface="AR PL SungtiL GB"/>
                <a:cs typeface="Lohit Devanagari"/>
              </a:rPr>
              <a:t>. </a:t>
            </a:r>
            <a:r>
              <a:rPr lang="nl-NL" sz="4800" kern="100" dirty="0">
                <a:effectLst/>
                <a:ea typeface="AR PL SungtiL GB"/>
                <a:cs typeface="Lohit Devanagari"/>
              </a:rPr>
              <a:t>Oxford: OUP.</a:t>
            </a:r>
          </a:p>
          <a:p>
            <a:pPr algn="just">
              <a:lnSpc>
                <a:spcPct val="115000"/>
              </a:lnSpc>
              <a:tabLst>
                <a:tab pos="228600" algn="l"/>
              </a:tabLst>
            </a:pPr>
            <a:r>
              <a:rPr lang="nl-NL" sz="4800" kern="100" dirty="0" err="1">
                <a:effectLst/>
                <a:ea typeface="AR PL SungtiL GB"/>
                <a:cs typeface="Lohit Devanagari"/>
              </a:rPr>
              <a:t>Fernández-Domínguez</a:t>
            </a:r>
            <a:r>
              <a:rPr lang="nl-NL" sz="4800" kern="100" dirty="0">
                <a:effectLst/>
                <a:ea typeface="AR PL SungtiL GB"/>
                <a:cs typeface="Lohit Devanagari"/>
              </a:rPr>
              <a:t>, </a:t>
            </a:r>
            <a:r>
              <a:rPr lang="nl-NL" sz="4800" kern="100" dirty="0" err="1">
                <a:effectLst/>
                <a:ea typeface="AR PL SungtiL GB"/>
                <a:cs typeface="Lohit Devanagari"/>
              </a:rPr>
              <a:t>Jesús</a:t>
            </a:r>
            <a:r>
              <a:rPr lang="nl-NL" sz="4800" kern="100" dirty="0">
                <a:effectLst/>
                <a:ea typeface="AR PL SungtiL GB"/>
                <a:cs typeface="Lohit Devanagari"/>
              </a:rPr>
              <a:t>, Alexandra </a:t>
            </a:r>
            <a:r>
              <a:rPr lang="nl-NL" sz="4800" kern="100" dirty="0" err="1">
                <a:effectLst/>
                <a:ea typeface="AR PL SungtiL GB"/>
                <a:cs typeface="Lohit Devanagari"/>
              </a:rPr>
              <a:t>Bagasheva</a:t>
            </a:r>
            <a:r>
              <a:rPr lang="nl-NL" sz="4800" kern="100" dirty="0">
                <a:effectLst/>
                <a:ea typeface="AR PL SungtiL GB"/>
                <a:cs typeface="Lohit Devanagari"/>
              </a:rPr>
              <a:t> </a:t>
            </a:r>
            <a:r>
              <a:rPr lang="nl-NL" sz="4800" kern="100" dirty="0" err="1">
                <a:effectLst/>
                <a:ea typeface="AR PL SungtiL GB"/>
                <a:cs typeface="Lohit Devanagari"/>
              </a:rPr>
              <a:t>and</a:t>
            </a:r>
            <a:r>
              <a:rPr lang="nl-NL" sz="4800" kern="100" dirty="0">
                <a:effectLst/>
                <a:ea typeface="AR PL SungtiL GB"/>
                <a:cs typeface="Lohit Devanagari"/>
              </a:rPr>
              <a:t> Christina Lara-</a:t>
            </a:r>
            <a:r>
              <a:rPr lang="nl-NL" sz="4800" kern="100" dirty="0" err="1">
                <a:effectLst/>
                <a:ea typeface="AR PL SungtiL GB"/>
                <a:cs typeface="Lohit Devanagari"/>
              </a:rPr>
              <a:t>Clares</a:t>
            </a:r>
            <a:r>
              <a:rPr lang="nl-NL" sz="4800" kern="100" dirty="0">
                <a:effectLst/>
                <a:ea typeface="AR PL SungtiL GB"/>
                <a:cs typeface="Lohit Devanagari"/>
              </a:rPr>
              <a:t> (2020). </a:t>
            </a:r>
            <a:r>
              <a:rPr lang="nl-NL" sz="4800" kern="100" dirty="0" err="1">
                <a:effectLst/>
                <a:ea typeface="AR PL SungtiL GB"/>
                <a:cs typeface="Lohit Devanagari"/>
              </a:rPr>
              <a:t>What</a:t>
            </a:r>
            <a:r>
              <a:rPr lang="nl-NL" sz="4800" kern="100" dirty="0">
                <a:ea typeface="AR PL SungtiL GB"/>
                <a:cs typeface="Lohit Devanagari"/>
              </a:rPr>
              <a:t> </a:t>
            </a:r>
            <a:r>
              <a:rPr lang="nl-NL" sz="4800" kern="100" dirty="0" err="1">
                <a:effectLst/>
                <a:ea typeface="AR PL SungtiL GB"/>
                <a:cs typeface="Lohit Devanagari"/>
              </a:rPr>
              <a:t>Paradigms</a:t>
            </a:r>
            <a:r>
              <a:rPr lang="nl-NL" sz="4800" kern="100" dirty="0">
                <a:effectLst/>
                <a:ea typeface="AR PL SungtiL GB"/>
                <a:cs typeface="Lohit Devanagari"/>
              </a:rPr>
              <a:t> </a:t>
            </a:r>
            <a:r>
              <a:rPr lang="nl-NL" sz="4800" kern="100" dirty="0" err="1">
                <a:effectLst/>
                <a:ea typeface="AR PL SungtiL GB"/>
                <a:cs typeface="Lohit Devanagari"/>
              </a:rPr>
              <a:t>and</a:t>
            </a:r>
            <a:r>
              <a:rPr lang="nl-NL" sz="4800" kern="100" dirty="0">
                <a:effectLst/>
                <a:ea typeface="AR PL SungtiL GB"/>
                <a:cs typeface="Lohit Devanagari"/>
              </a:rPr>
              <a:t> </a:t>
            </a:r>
            <a:r>
              <a:rPr lang="nl-NL" sz="4800" kern="100" dirty="0" err="1">
                <a:effectLst/>
                <a:ea typeface="AR PL SungtiL GB"/>
                <a:cs typeface="Lohit Devanagari"/>
              </a:rPr>
              <a:t>What</a:t>
            </a:r>
            <a:r>
              <a:rPr lang="nl-NL" sz="4800" kern="100" dirty="0">
                <a:effectLst/>
                <a:ea typeface="AR PL SungtiL GB"/>
                <a:cs typeface="Lohit Devanagari"/>
              </a:rPr>
              <a:t> For? </a:t>
            </a:r>
            <a:r>
              <a:rPr lang="fr-FR" sz="4800" kern="100" dirty="0">
                <a:effectLst/>
                <a:ea typeface="AR PL SungtiL GB"/>
                <a:cs typeface="Lohit Devanagari"/>
              </a:rPr>
              <a:t>Jesús Fernández-Domínguez, Alexandra Bagasheva and Christina</a:t>
            </a:r>
            <a:r>
              <a:rPr lang="nl-NL" sz="4800" kern="100" dirty="0">
                <a:ea typeface="AR PL SungtiL GB"/>
                <a:cs typeface="Lohit Devanagari"/>
              </a:rPr>
              <a:t> </a:t>
            </a:r>
            <a:r>
              <a:rPr lang="fr-FR" sz="4800" kern="100" dirty="0">
                <a:effectLst/>
                <a:ea typeface="AR PL SungtiL GB"/>
                <a:cs typeface="Lohit Devanagari"/>
              </a:rPr>
              <a:t>Lara-Clares (eds.) </a:t>
            </a:r>
            <a:r>
              <a:rPr lang="nl-NL" sz="4800" i="1" kern="100" dirty="0" err="1">
                <a:effectLst/>
                <a:ea typeface="AR PL SungtiL GB"/>
                <a:cs typeface="Lohit Devanagari"/>
              </a:rPr>
              <a:t>Paradigmatic</a:t>
            </a:r>
            <a:r>
              <a:rPr lang="nl-NL" sz="4800" i="1" kern="100" dirty="0">
                <a:effectLst/>
                <a:ea typeface="AR PL SungtiL GB"/>
                <a:cs typeface="Lohit Devanagari"/>
              </a:rPr>
              <a:t> Relations in Word </a:t>
            </a:r>
            <a:r>
              <a:rPr lang="nl-NL" sz="4800" i="1" kern="100" dirty="0" err="1">
                <a:effectLst/>
                <a:ea typeface="AR PL SungtiL GB"/>
                <a:cs typeface="Lohit Devanagari"/>
              </a:rPr>
              <a:t>Formation</a:t>
            </a:r>
            <a:r>
              <a:rPr lang="nl-NL" sz="4800" i="1" kern="100" dirty="0">
                <a:effectLst/>
                <a:ea typeface="AR PL SungtiL GB"/>
                <a:cs typeface="Lohit Devanagari"/>
              </a:rPr>
              <a:t>. </a:t>
            </a:r>
            <a:r>
              <a:rPr lang="nl-NL" sz="4800" kern="100" dirty="0">
                <a:effectLst/>
                <a:ea typeface="AR PL SungtiL GB"/>
                <a:cs typeface="Lohit Devanagari"/>
              </a:rPr>
              <a:t>Leiden/Boston: Brill.</a:t>
            </a:r>
          </a:p>
          <a:p>
            <a:pPr algn="just">
              <a:lnSpc>
                <a:spcPct val="115000"/>
              </a:lnSpc>
              <a:tabLst>
                <a:tab pos="228600" algn="l"/>
              </a:tabLst>
            </a:pPr>
            <a:r>
              <a:rPr lang="nl-NL" sz="4800" kern="100" dirty="0">
                <a:effectLst/>
                <a:ea typeface="AR PL SungtiL GB"/>
                <a:cs typeface="Lohit Devanagari"/>
              </a:rPr>
              <a:t>Hamans, Camiel (2012). </a:t>
            </a:r>
            <a:r>
              <a:rPr lang="nl-NL" sz="4800" kern="100" dirty="0" err="1">
                <a:effectLst/>
                <a:ea typeface="AR PL SungtiL GB"/>
                <a:cs typeface="Lohit Devanagari"/>
              </a:rPr>
              <a:t>From</a:t>
            </a:r>
            <a:r>
              <a:rPr lang="nl-NL" sz="4800" kern="100" dirty="0">
                <a:effectLst/>
                <a:ea typeface="AR PL SungtiL GB"/>
                <a:cs typeface="Lohit Devanagari"/>
              </a:rPr>
              <a:t> Prof </a:t>
            </a:r>
            <a:r>
              <a:rPr lang="nl-NL" sz="4800" kern="100" dirty="0" err="1">
                <a:effectLst/>
                <a:ea typeface="AR PL SungtiL GB"/>
                <a:cs typeface="Lohit Devanagari"/>
              </a:rPr>
              <a:t>to</a:t>
            </a:r>
            <a:r>
              <a:rPr lang="nl-NL" sz="4800" kern="100" dirty="0">
                <a:effectLst/>
                <a:ea typeface="AR PL SungtiL GB"/>
                <a:cs typeface="Lohit Devanagari"/>
              </a:rPr>
              <a:t> Provo: </a:t>
            </a:r>
            <a:r>
              <a:rPr lang="nl-NL" sz="4800" kern="100" dirty="0" err="1">
                <a:effectLst/>
                <a:ea typeface="AR PL SungtiL GB"/>
                <a:cs typeface="Lohit Devanagari"/>
              </a:rPr>
              <a:t>Some</a:t>
            </a:r>
            <a:r>
              <a:rPr lang="nl-NL" sz="4800" kern="100" dirty="0">
                <a:effectLst/>
                <a:ea typeface="AR PL SungtiL GB"/>
                <a:cs typeface="Lohit Devanagari"/>
              </a:rPr>
              <a:t> </a:t>
            </a:r>
            <a:r>
              <a:rPr lang="nl-NL" sz="4800" kern="100" dirty="0" err="1">
                <a:effectLst/>
                <a:ea typeface="AR PL SungtiL GB"/>
                <a:cs typeface="Lohit Devanagari"/>
              </a:rPr>
              <a:t>observations</a:t>
            </a:r>
            <a:r>
              <a:rPr lang="nl-NL" sz="4800" kern="100" dirty="0">
                <a:effectLst/>
                <a:ea typeface="AR PL SungtiL GB"/>
                <a:cs typeface="Lohit Devanagari"/>
              </a:rPr>
              <a:t> on Dutch </a:t>
            </a:r>
            <a:r>
              <a:rPr lang="nl-NL" sz="4800" kern="100" dirty="0" err="1">
                <a:effectLst/>
                <a:ea typeface="AR PL SungtiL GB"/>
                <a:cs typeface="Lohit Devanagari"/>
              </a:rPr>
              <a:t>Clippings</a:t>
            </a:r>
            <a:r>
              <a:rPr lang="nl-NL" sz="4800" kern="100" dirty="0">
                <a:effectLst/>
                <a:ea typeface="AR PL SungtiL GB"/>
                <a:cs typeface="Lohit Devanagari"/>
              </a:rPr>
              <a:t>. Bert </a:t>
            </a:r>
            <a:r>
              <a:rPr lang="nl-NL" sz="4800" kern="100" dirty="0" err="1">
                <a:effectLst/>
                <a:ea typeface="AR PL SungtiL GB"/>
                <a:cs typeface="Lohit Devanagari"/>
              </a:rPr>
              <a:t>Botma</a:t>
            </a:r>
            <a:r>
              <a:rPr lang="nl-NL" sz="4800" kern="100" dirty="0">
                <a:effectLst/>
                <a:ea typeface="AR PL SungtiL GB"/>
                <a:cs typeface="Lohit Devanagari"/>
              </a:rPr>
              <a:t> </a:t>
            </a:r>
            <a:r>
              <a:rPr lang="nl-NL" sz="4800" kern="100" dirty="0" err="1">
                <a:effectLst/>
                <a:ea typeface="AR PL SungtiL GB"/>
                <a:cs typeface="Lohit Devanagari"/>
              </a:rPr>
              <a:t>and</a:t>
            </a:r>
            <a:r>
              <a:rPr lang="nl-NL" sz="4800" kern="100" dirty="0">
                <a:effectLst/>
                <a:ea typeface="AR PL SungtiL GB"/>
                <a:cs typeface="Lohit Devanagari"/>
              </a:rPr>
              <a:t> Roland </a:t>
            </a:r>
            <a:r>
              <a:rPr lang="nl-NL" sz="4800" kern="100" dirty="0" err="1">
                <a:effectLst/>
                <a:ea typeface="AR PL SungtiL GB"/>
                <a:cs typeface="Lohit Devanagari"/>
              </a:rPr>
              <a:t>Noske</a:t>
            </a:r>
            <a:r>
              <a:rPr lang="nl-NL" sz="4800" kern="100" dirty="0">
                <a:effectLst/>
                <a:ea typeface="AR PL SungtiL GB"/>
                <a:cs typeface="Lohit Devanagari"/>
              </a:rPr>
              <a:t> (</a:t>
            </a:r>
            <a:r>
              <a:rPr lang="nl-NL" sz="4800" kern="100" dirty="0" err="1">
                <a:effectLst/>
                <a:ea typeface="AR PL SungtiL GB"/>
                <a:cs typeface="Lohit Devanagari"/>
              </a:rPr>
              <a:t>eds</a:t>
            </a:r>
            <a:r>
              <a:rPr lang="nl-NL" sz="4800" kern="100" dirty="0">
                <a:effectLst/>
                <a:ea typeface="AR PL SungtiL GB"/>
                <a:cs typeface="Lohit Devanagari"/>
              </a:rPr>
              <a:t>.) </a:t>
            </a:r>
            <a:r>
              <a:rPr lang="nl-NL" sz="4800" i="1" kern="100" dirty="0" err="1">
                <a:effectLst/>
                <a:ea typeface="AR PL SungtiL GB"/>
                <a:cs typeface="Lohit Devanagari"/>
              </a:rPr>
              <a:t>Phonological</a:t>
            </a:r>
            <a:r>
              <a:rPr lang="nl-NL" sz="4800" i="1" kern="100" dirty="0">
                <a:effectLst/>
                <a:ea typeface="AR PL SungtiL GB"/>
                <a:cs typeface="Lohit Devanagari"/>
              </a:rPr>
              <a:t> </a:t>
            </a:r>
            <a:r>
              <a:rPr lang="nl-NL" sz="4800" i="1" kern="100" dirty="0" err="1">
                <a:effectLst/>
                <a:ea typeface="AR PL SungtiL GB"/>
                <a:cs typeface="Lohit Devanagari"/>
              </a:rPr>
              <a:t>Explorations</a:t>
            </a:r>
            <a:r>
              <a:rPr lang="nl-NL" sz="4800" i="1" kern="100" dirty="0">
                <a:effectLst/>
                <a:ea typeface="AR PL SungtiL GB"/>
                <a:cs typeface="Lohit Devanagari"/>
              </a:rPr>
              <a:t>: </a:t>
            </a:r>
            <a:r>
              <a:rPr lang="nl-NL" sz="4800" i="1" kern="100" dirty="0" err="1">
                <a:effectLst/>
                <a:ea typeface="AR PL SungtiL GB"/>
                <a:cs typeface="Lohit Devanagari"/>
              </a:rPr>
              <a:t>Empirical</a:t>
            </a:r>
            <a:r>
              <a:rPr lang="nl-NL" sz="4800" i="1" kern="100" dirty="0">
                <a:effectLst/>
                <a:ea typeface="AR PL SungtiL GB"/>
                <a:cs typeface="Lohit Devanagari"/>
              </a:rPr>
              <a:t>, </a:t>
            </a:r>
            <a:r>
              <a:rPr lang="nl-NL" sz="4800" i="1" kern="100" dirty="0" err="1">
                <a:effectLst/>
                <a:ea typeface="AR PL SungtiL GB"/>
                <a:cs typeface="Lohit Devanagari"/>
              </a:rPr>
              <a:t>Theoretical</a:t>
            </a:r>
            <a:r>
              <a:rPr lang="nl-NL" sz="4800" i="1" kern="100" dirty="0">
                <a:effectLst/>
                <a:ea typeface="AR PL SungtiL GB"/>
                <a:cs typeface="Lohit Devanagari"/>
              </a:rPr>
              <a:t> </a:t>
            </a:r>
            <a:r>
              <a:rPr lang="nl-NL" sz="4800" i="1" kern="100" dirty="0" err="1">
                <a:effectLst/>
                <a:ea typeface="AR PL SungtiL GB"/>
                <a:cs typeface="Lohit Devanagari"/>
              </a:rPr>
              <a:t>and</a:t>
            </a:r>
            <a:r>
              <a:rPr lang="nl-NL" sz="4800" i="1" kern="100" dirty="0">
                <a:effectLst/>
                <a:ea typeface="AR PL SungtiL GB"/>
                <a:cs typeface="Lohit Devanagari"/>
              </a:rPr>
              <a:t> </a:t>
            </a:r>
            <a:r>
              <a:rPr lang="nl-NL" sz="4800" i="1" kern="100" dirty="0" err="1">
                <a:effectLst/>
                <a:ea typeface="AR PL SungtiL GB"/>
                <a:cs typeface="Lohit Devanagari"/>
              </a:rPr>
              <a:t>Diachronic</a:t>
            </a:r>
            <a:r>
              <a:rPr lang="nl-NL" sz="4800" kern="100" dirty="0">
                <a:ea typeface="AR PL SungtiL GB"/>
                <a:cs typeface="Lohit Devanagari"/>
              </a:rPr>
              <a:t> </a:t>
            </a:r>
            <a:r>
              <a:rPr lang="nl-NL" sz="4800" i="1" kern="100" dirty="0">
                <a:effectLst/>
                <a:ea typeface="AR PL SungtiL GB"/>
                <a:cs typeface="Lohit Devanagari"/>
              </a:rPr>
              <a:t>Issues. </a:t>
            </a:r>
            <a:r>
              <a:rPr lang="nl-NL" sz="4800" kern="100" dirty="0">
                <a:effectLst/>
                <a:ea typeface="AR PL SungtiL GB"/>
                <a:cs typeface="Lohit Devanagari"/>
              </a:rPr>
              <a:t>Berlin/Boston: de Gruyter.</a:t>
            </a:r>
          </a:p>
          <a:p>
            <a:pPr algn="just">
              <a:lnSpc>
                <a:spcPct val="115000"/>
              </a:lnSpc>
              <a:tabLst>
                <a:tab pos="228600" algn="l"/>
              </a:tabLst>
            </a:pPr>
            <a:r>
              <a:rPr lang="nl-NL" sz="4800" kern="100" dirty="0">
                <a:effectLst/>
                <a:ea typeface="AR PL SungtiL GB"/>
                <a:cs typeface="Lohit Devanagari"/>
              </a:rPr>
              <a:t>Hamans Camiel (2018). </a:t>
            </a:r>
            <a:r>
              <a:rPr lang="nl-NL" sz="4800" kern="100" dirty="0" err="1">
                <a:effectLst/>
                <a:ea typeface="AR PL SungtiL GB"/>
                <a:cs typeface="Lohit Devanagari"/>
              </a:rPr>
              <a:t>Between</a:t>
            </a:r>
            <a:r>
              <a:rPr lang="nl-NL" sz="4800" kern="100" dirty="0">
                <a:effectLst/>
                <a:ea typeface="AR PL SungtiL GB"/>
                <a:cs typeface="Lohit Devanagari"/>
              </a:rPr>
              <a:t> </a:t>
            </a:r>
            <a:r>
              <a:rPr lang="nl-NL" sz="4800" i="1" kern="100" dirty="0" err="1">
                <a:effectLst/>
                <a:ea typeface="AR PL SungtiL GB"/>
                <a:cs typeface="Lohit Devanagari"/>
              </a:rPr>
              <a:t>Abi</a:t>
            </a:r>
            <a:r>
              <a:rPr lang="nl-NL" sz="4800" i="1" kern="100" dirty="0">
                <a:effectLst/>
                <a:ea typeface="AR PL SungtiL GB"/>
                <a:cs typeface="Lohit Devanagari"/>
              </a:rPr>
              <a:t> </a:t>
            </a:r>
            <a:r>
              <a:rPr lang="nl-NL" sz="4800" kern="100" dirty="0" err="1">
                <a:effectLst/>
                <a:ea typeface="AR PL SungtiL GB"/>
                <a:cs typeface="Lohit Devanagari"/>
              </a:rPr>
              <a:t>and</a:t>
            </a:r>
            <a:r>
              <a:rPr lang="nl-NL" sz="4800" kern="100" dirty="0">
                <a:effectLst/>
                <a:ea typeface="AR PL SungtiL GB"/>
                <a:cs typeface="Lohit Devanagari"/>
              </a:rPr>
              <a:t> </a:t>
            </a:r>
            <a:r>
              <a:rPr lang="nl-NL" sz="4800" i="1" kern="100" dirty="0">
                <a:effectLst/>
                <a:ea typeface="AR PL SungtiL GB"/>
                <a:cs typeface="Lohit Devanagari"/>
              </a:rPr>
              <a:t>Propjes: </a:t>
            </a:r>
            <a:r>
              <a:rPr lang="nl-NL" sz="4800" kern="100" dirty="0" err="1">
                <a:effectLst/>
                <a:ea typeface="AR PL SungtiL GB"/>
                <a:cs typeface="Lohit Devanagari"/>
              </a:rPr>
              <a:t>Some</a:t>
            </a:r>
            <a:r>
              <a:rPr lang="nl-NL" sz="4800" kern="100" dirty="0">
                <a:effectLst/>
                <a:ea typeface="AR PL SungtiL GB"/>
                <a:cs typeface="Lohit Devanagari"/>
              </a:rPr>
              <a:t> </a:t>
            </a:r>
            <a:r>
              <a:rPr lang="nl-NL" sz="4800" kern="100" dirty="0" err="1">
                <a:effectLst/>
                <a:ea typeface="AR PL SungtiL GB"/>
                <a:cs typeface="Lohit Devanagari"/>
              </a:rPr>
              <a:t>remarks</a:t>
            </a:r>
            <a:r>
              <a:rPr lang="nl-NL" sz="4800" kern="100" dirty="0">
                <a:effectLst/>
                <a:ea typeface="AR PL SungtiL GB"/>
                <a:cs typeface="Lohit Devanagari"/>
              </a:rPr>
              <a:t> </a:t>
            </a:r>
            <a:r>
              <a:rPr lang="nl-NL" sz="4800" kern="100" dirty="0" err="1">
                <a:effectLst/>
                <a:ea typeface="AR PL SungtiL GB"/>
                <a:cs typeface="Lohit Devanagari"/>
              </a:rPr>
              <a:t>about</a:t>
            </a:r>
            <a:r>
              <a:rPr lang="nl-NL" sz="4800" kern="100" dirty="0">
                <a:effectLst/>
                <a:ea typeface="AR PL SungtiL GB"/>
                <a:cs typeface="Lohit Devanagari"/>
              </a:rPr>
              <a:t> Clipping in </a:t>
            </a:r>
            <a:r>
              <a:rPr lang="nl-NL" sz="4800" kern="100" dirty="0" err="1">
                <a:effectLst/>
                <a:ea typeface="AR PL SungtiL GB"/>
                <a:cs typeface="Lohit Devanagari"/>
              </a:rPr>
              <a:t>English,German</a:t>
            </a:r>
            <a:r>
              <a:rPr lang="nl-NL" sz="4800" kern="100" dirty="0">
                <a:effectLst/>
                <a:ea typeface="AR PL SungtiL GB"/>
                <a:cs typeface="Lohit Devanagari"/>
              </a:rPr>
              <a:t>, Dutch </a:t>
            </a:r>
            <a:r>
              <a:rPr lang="nl-NL" sz="4800" kern="100" dirty="0" err="1">
                <a:effectLst/>
                <a:ea typeface="AR PL SungtiL GB"/>
                <a:cs typeface="Lohit Devanagari"/>
              </a:rPr>
              <a:t>and</a:t>
            </a:r>
            <a:r>
              <a:rPr lang="nl-NL" sz="4800" kern="100" dirty="0">
                <a:effectLst/>
                <a:ea typeface="AR PL SungtiL GB"/>
                <a:cs typeface="Lohit Devanagari"/>
              </a:rPr>
              <a:t> </a:t>
            </a:r>
            <a:r>
              <a:rPr lang="nl-NL" sz="4800" kern="100" dirty="0" err="1">
                <a:effectLst/>
                <a:ea typeface="AR PL SungtiL GB"/>
                <a:cs typeface="Lohit Devanagari"/>
              </a:rPr>
              <a:t>Swedish</a:t>
            </a:r>
            <a:r>
              <a:rPr lang="nl-NL" sz="4800" kern="100" dirty="0">
                <a:effectLst/>
                <a:ea typeface="AR PL SungtiL GB"/>
                <a:cs typeface="Lohit Devanagari"/>
              </a:rPr>
              <a:t>. </a:t>
            </a:r>
            <a:r>
              <a:rPr lang="nl-NL" sz="4800" i="1" kern="100" dirty="0">
                <a:effectLst/>
                <a:ea typeface="AR PL SungtiL GB"/>
                <a:cs typeface="Lohit Devanagari"/>
              </a:rPr>
              <a:t>SKASE Journal of </a:t>
            </a:r>
            <a:r>
              <a:rPr lang="nl-NL" sz="4800" i="1" kern="100" dirty="0" err="1">
                <a:effectLst/>
                <a:ea typeface="AR PL SungtiL GB"/>
                <a:cs typeface="Lohit Devanagari"/>
              </a:rPr>
              <a:t>Theoretical</a:t>
            </a:r>
            <a:r>
              <a:rPr lang="nl-NL" sz="4800" i="1" kern="100" dirty="0">
                <a:effectLst/>
                <a:ea typeface="AR PL SungtiL GB"/>
                <a:cs typeface="Lohit Devanagari"/>
              </a:rPr>
              <a:t> </a:t>
            </a:r>
            <a:r>
              <a:rPr lang="nl-NL" sz="4800" i="1" kern="100" dirty="0" err="1">
                <a:effectLst/>
                <a:ea typeface="AR PL SungtiL GB"/>
                <a:cs typeface="Lohit Devanagari"/>
              </a:rPr>
              <a:t>Linguistics</a:t>
            </a:r>
            <a:r>
              <a:rPr lang="nl-NL" sz="4800" i="1" kern="100" dirty="0">
                <a:effectLst/>
                <a:ea typeface="AR PL SungtiL GB"/>
                <a:cs typeface="Lohit Devanagari"/>
              </a:rPr>
              <a:t> </a:t>
            </a:r>
            <a:r>
              <a:rPr lang="nl-NL" sz="4800" kern="100" dirty="0">
                <a:effectLst/>
                <a:ea typeface="AR PL SungtiL GB"/>
                <a:cs typeface="Lohit Devanagari"/>
              </a:rPr>
              <a:t>15, 2: 24-59.</a:t>
            </a:r>
          </a:p>
          <a:p>
            <a:pPr algn="just">
              <a:lnSpc>
                <a:spcPct val="115000"/>
              </a:lnSpc>
              <a:tabLst>
                <a:tab pos="228600" algn="l"/>
              </a:tabLst>
            </a:pPr>
            <a:r>
              <a:rPr lang="nl-NL" sz="4800" kern="100" dirty="0">
                <a:effectLst/>
                <a:ea typeface="AR PL SungtiL GB"/>
                <a:cs typeface="Lohit Devanagari"/>
              </a:rPr>
              <a:t>Hamans, Camiel (2020). How </a:t>
            </a:r>
            <a:r>
              <a:rPr lang="nl-NL" sz="4800" kern="100" dirty="0" err="1">
                <a:effectLst/>
                <a:ea typeface="AR PL SungtiL GB"/>
                <a:cs typeface="Lohit Devanagari"/>
              </a:rPr>
              <a:t>an</a:t>
            </a:r>
            <a:r>
              <a:rPr lang="nl-NL" sz="4800" kern="100" dirty="0">
                <a:effectLst/>
                <a:ea typeface="AR PL SungtiL GB"/>
                <a:cs typeface="Lohit Devanagari"/>
              </a:rPr>
              <a:t> ‘</a:t>
            </a:r>
            <a:r>
              <a:rPr lang="nl-NL" sz="4800" kern="100" dirty="0" err="1">
                <a:effectLst/>
                <a:ea typeface="AR PL SungtiL GB"/>
                <a:cs typeface="Lohit Devanagari"/>
              </a:rPr>
              <a:t>Italian</a:t>
            </a:r>
            <a:r>
              <a:rPr lang="nl-NL" sz="4800" kern="100" dirty="0">
                <a:effectLst/>
                <a:ea typeface="AR PL SungtiL GB"/>
                <a:cs typeface="Lohit Devanagari"/>
              </a:rPr>
              <a:t>’ suffix </a:t>
            </a:r>
            <a:r>
              <a:rPr lang="nl-NL" sz="4800" kern="100" dirty="0" err="1">
                <a:effectLst/>
                <a:ea typeface="AR PL SungtiL GB"/>
                <a:cs typeface="Lohit Devanagari"/>
              </a:rPr>
              <a:t>became</a:t>
            </a:r>
            <a:r>
              <a:rPr lang="nl-NL" sz="4800" kern="100" dirty="0">
                <a:effectLst/>
                <a:ea typeface="AR PL SungtiL GB"/>
                <a:cs typeface="Lohit Devanagari"/>
              </a:rPr>
              <a:t> </a:t>
            </a:r>
            <a:r>
              <a:rPr lang="nl-NL" sz="4800" kern="100" dirty="0" err="1">
                <a:effectLst/>
                <a:ea typeface="AR PL SungtiL GB"/>
                <a:cs typeface="Lohit Devanagari"/>
              </a:rPr>
              <a:t>productive</a:t>
            </a:r>
            <a:r>
              <a:rPr lang="nl-NL" sz="4800" kern="100" dirty="0">
                <a:effectLst/>
                <a:ea typeface="AR PL SungtiL GB"/>
                <a:cs typeface="Lohit Devanagari"/>
              </a:rPr>
              <a:t> in </a:t>
            </a:r>
            <a:r>
              <a:rPr lang="nl-NL" sz="4800" kern="100" dirty="0" err="1">
                <a:effectLst/>
                <a:ea typeface="AR PL SungtiL GB"/>
                <a:cs typeface="Lohit Devanagari"/>
              </a:rPr>
              <a:t>Germanic</a:t>
            </a:r>
            <a:r>
              <a:rPr lang="nl-NL" sz="4800" kern="100" dirty="0">
                <a:effectLst/>
                <a:ea typeface="AR PL SungtiL GB"/>
                <a:cs typeface="Lohit Devanagari"/>
              </a:rPr>
              <a:t> </a:t>
            </a:r>
            <a:r>
              <a:rPr lang="nl-NL" sz="4800" kern="100" dirty="0" err="1">
                <a:effectLst/>
                <a:ea typeface="AR PL SungtiL GB"/>
                <a:cs typeface="Lohit Devanagari"/>
              </a:rPr>
              <a:t>languages</a:t>
            </a:r>
            <a:r>
              <a:rPr lang="nl-NL" sz="4800" kern="100" dirty="0">
                <a:effectLst/>
                <a:ea typeface="AR PL SungtiL GB"/>
                <a:cs typeface="Lohit Devanagari"/>
              </a:rPr>
              <a:t>. Pius ten Hacken </a:t>
            </a:r>
            <a:r>
              <a:rPr lang="nl-NL" sz="4800" kern="100" dirty="0" err="1">
                <a:effectLst/>
                <a:ea typeface="AR PL SungtiL GB"/>
                <a:cs typeface="Lohit Devanagari"/>
              </a:rPr>
              <a:t>and</a:t>
            </a:r>
            <a:r>
              <a:rPr lang="nl-NL" sz="4800" kern="100" dirty="0">
                <a:effectLst/>
                <a:ea typeface="AR PL SungtiL GB"/>
                <a:cs typeface="Lohit Devanagari"/>
              </a:rPr>
              <a:t> Renáta </a:t>
            </a:r>
            <a:r>
              <a:rPr lang="nl-NL" sz="4800" kern="100" dirty="0" err="1">
                <a:effectLst/>
                <a:ea typeface="AR PL SungtiL GB"/>
                <a:cs typeface="Lohit Devanagari"/>
              </a:rPr>
              <a:t>Panocová</a:t>
            </a:r>
            <a:r>
              <a:rPr lang="nl-NL" sz="4800" kern="100" dirty="0">
                <a:effectLst/>
                <a:ea typeface="AR PL SungtiL GB"/>
                <a:cs typeface="Lohit Devanagari"/>
              </a:rPr>
              <a:t> (</a:t>
            </a:r>
            <a:r>
              <a:rPr lang="nl-NL" sz="4800" kern="100" dirty="0" err="1">
                <a:effectLst/>
                <a:ea typeface="AR PL SungtiL GB"/>
                <a:cs typeface="Lohit Devanagari"/>
              </a:rPr>
              <a:t>eds</a:t>
            </a:r>
            <a:r>
              <a:rPr lang="nl-NL" sz="4800" kern="100" dirty="0">
                <a:effectLst/>
                <a:ea typeface="AR PL SungtiL GB"/>
                <a:cs typeface="Lohit Devanagari"/>
              </a:rPr>
              <a:t>.). </a:t>
            </a:r>
            <a:r>
              <a:rPr lang="nl-NL" sz="4800" i="1" kern="100" dirty="0">
                <a:effectLst/>
                <a:ea typeface="AR PL SungtiL GB"/>
                <a:cs typeface="Lohit Devanagari"/>
              </a:rPr>
              <a:t>The </a:t>
            </a:r>
            <a:r>
              <a:rPr lang="nl-NL" sz="4800" i="1" kern="100" dirty="0" err="1">
                <a:effectLst/>
                <a:ea typeface="AR PL SungtiL GB"/>
                <a:cs typeface="Lohit Devanagari"/>
              </a:rPr>
              <a:t>interaction</a:t>
            </a:r>
            <a:r>
              <a:rPr lang="nl-NL" sz="4800" i="1" kern="100" dirty="0">
                <a:effectLst/>
                <a:ea typeface="AR PL SungtiL GB"/>
                <a:cs typeface="Lohit Devanagari"/>
              </a:rPr>
              <a:t> of </a:t>
            </a:r>
            <a:r>
              <a:rPr lang="nl-NL" sz="4800" i="1" kern="100" dirty="0" err="1">
                <a:effectLst/>
                <a:ea typeface="AR PL SungtiL GB"/>
                <a:cs typeface="Lohit Devanagari"/>
              </a:rPr>
              <a:t>borrowing</a:t>
            </a:r>
            <a:r>
              <a:rPr lang="nl-NL" sz="4800" i="1" kern="100" dirty="0">
                <a:effectLst/>
                <a:ea typeface="AR PL SungtiL GB"/>
                <a:cs typeface="Lohit Devanagari"/>
              </a:rPr>
              <a:t> </a:t>
            </a:r>
            <a:r>
              <a:rPr lang="nl-NL" sz="4800" i="1" kern="100" dirty="0" err="1">
                <a:effectLst/>
                <a:ea typeface="AR PL SungtiL GB"/>
                <a:cs typeface="Lohit Devanagari"/>
              </a:rPr>
              <a:t>and</a:t>
            </a:r>
            <a:r>
              <a:rPr lang="nl-NL" sz="4800" i="1" kern="100" dirty="0">
                <a:effectLst/>
                <a:ea typeface="AR PL SungtiL GB"/>
                <a:cs typeface="Lohit Devanagari"/>
              </a:rPr>
              <a:t> word </a:t>
            </a:r>
            <a:r>
              <a:rPr lang="nl-NL" sz="4800" i="1" kern="100" dirty="0" err="1">
                <a:effectLst/>
                <a:ea typeface="AR PL SungtiL GB"/>
                <a:cs typeface="Lohit Devanagari"/>
              </a:rPr>
              <a:t>formation</a:t>
            </a:r>
            <a:r>
              <a:rPr lang="nl-NL" sz="4800" i="1" kern="100" dirty="0">
                <a:effectLst/>
                <a:ea typeface="AR PL SungtiL GB"/>
                <a:cs typeface="Lohit Devanagari"/>
              </a:rPr>
              <a:t>.</a:t>
            </a:r>
            <a:r>
              <a:rPr lang="nl-NL" sz="4800" i="1" kern="100" dirty="0">
                <a:ea typeface="AR PL SungtiL GB"/>
                <a:cs typeface="Lohit Devanagari"/>
              </a:rPr>
              <a:t> </a:t>
            </a:r>
            <a:r>
              <a:rPr lang="nl-NL" sz="4800" kern="100" dirty="0">
                <a:effectLst/>
                <a:ea typeface="AR PL SungtiL GB"/>
                <a:cs typeface="Lohit Devanagari"/>
              </a:rPr>
              <a:t>Edinburgh: Edinburgh University Press. </a:t>
            </a:r>
          </a:p>
          <a:p>
            <a:pPr algn="just">
              <a:lnSpc>
                <a:spcPct val="115000"/>
              </a:lnSpc>
              <a:tabLst>
                <a:tab pos="228600" algn="l"/>
              </a:tabLst>
            </a:pPr>
            <a:r>
              <a:rPr lang="nl-NL" sz="4800" kern="100" dirty="0" err="1">
                <a:effectLst/>
                <a:ea typeface="AR PL SungtiL GB"/>
                <a:cs typeface="Lohit Devanagari"/>
              </a:rPr>
              <a:t>Lappe</a:t>
            </a:r>
            <a:r>
              <a:rPr lang="nl-NL" sz="4800" kern="100" dirty="0">
                <a:effectLst/>
                <a:ea typeface="AR PL SungtiL GB"/>
                <a:cs typeface="Lohit Devanagari"/>
              </a:rPr>
              <a:t>, Sabine (2007). </a:t>
            </a:r>
            <a:r>
              <a:rPr lang="nl-NL" sz="4800" i="1" kern="100" dirty="0">
                <a:effectLst/>
                <a:ea typeface="AR PL SungtiL GB"/>
                <a:cs typeface="Lohit Devanagari"/>
              </a:rPr>
              <a:t>English </a:t>
            </a:r>
            <a:r>
              <a:rPr lang="nl-NL" sz="4800" i="1" kern="100" dirty="0" err="1">
                <a:effectLst/>
                <a:ea typeface="AR PL SungtiL GB"/>
                <a:cs typeface="Lohit Devanagari"/>
              </a:rPr>
              <a:t>Prosodic</a:t>
            </a:r>
            <a:r>
              <a:rPr lang="nl-NL" sz="4800" i="1" kern="100" dirty="0">
                <a:effectLst/>
                <a:ea typeface="AR PL SungtiL GB"/>
                <a:cs typeface="Lohit Devanagari"/>
              </a:rPr>
              <a:t> </a:t>
            </a:r>
            <a:r>
              <a:rPr lang="nl-NL" sz="4800" i="1" kern="100" dirty="0" err="1">
                <a:effectLst/>
                <a:ea typeface="AR PL SungtiL GB"/>
                <a:cs typeface="Lohit Devanagari"/>
              </a:rPr>
              <a:t>Morphology</a:t>
            </a:r>
            <a:r>
              <a:rPr lang="nl-NL" sz="4800" i="1" kern="100" dirty="0">
                <a:effectLst/>
                <a:ea typeface="AR PL SungtiL GB"/>
                <a:cs typeface="Lohit Devanagari"/>
              </a:rPr>
              <a:t>. </a:t>
            </a:r>
            <a:r>
              <a:rPr lang="nl-NL" sz="4800" kern="100" dirty="0">
                <a:effectLst/>
                <a:ea typeface="AR PL SungtiL GB"/>
                <a:cs typeface="Lohit Devanagari"/>
              </a:rPr>
              <a:t>Dordrecht: Springer.</a:t>
            </a:r>
            <a:r>
              <a:rPr lang="nl-NL" sz="4800" i="1" kern="100" dirty="0">
                <a:effectLst/>
                <a:ea typeface="AR PL SungtiL GB"/>
                <a:cs typeface="Lohit Devanagari"/>
              </a:rPr>
              <a:t> </a:t>
            </a:r>
            <a:endParaRPr lang="nl-NL" sz="4800" kern="100" dirty="0">
              <a:effectLst/>
              <a:ea typeface="AR PL SungtiL GB"/>
              <a:cs typeface="Lohit Devanagari"/>
            </a:endParaRPr>
          </a:p>
          <a:p>
            <a:pPr algn="just">
              <a:lnSpc>
                <a:spcPct val="115000"/>
              </a:lnSpc>
              <a:tabLst>
                <a:tab pos="228600" algn="l"/>
              </a:tabLst>
            </a:pPr>
            <a:r>
              <a:rPr lang="en-GB" sz="4800" kern="100" dirty="0" err="1">
                <a:effectLst/>
                <a:ea typeface="AR PL SungtiL GB"/>
                <a:cs typeface="Lohit Devanagari"/>
              </a:rPr>
              <a:t>Marle</a:t>
            </a:r>
            <a:r>
              <a:rPr lang="en-GB" sz="4800" kern="100" dirty="0">
                <a:effectLst/>
                <a:ea typeface="AR PL SungtiL GB"/>
                <a:cs typeface="Lohit Devanagari"/>
              </a:rPr>
              <a:t>, Jaap van (1994). Paradigms. </a:t>
            </a:r>
            <a:r>
              <a:rPr lang="en-US" sz="4800" kern="100" dirty="0">
                <a:effectLst/>
                <a:ea typeface="AR PL SungtiL GB"/>
                <a:cs typeface="Lohit Devanagari"/>
              </a:rPr>
              <a:t>Ronald E. Asher (ed.) </a:t>
            </a:r>
            <a:r>
              <a:rPr lang="en-US" sz="4800" i="1" kern="100" dirty="0">
                <a:effectLst/>
                <a:ea typeface="AR PL SungtiL GB"/>
                <a:cs typeface="Lohit Devanagari"/>
              </a:rPr>
              <a:t>Encyclopedia of language and linguistics. </a:t>
            </a:r>
            <a:r>
              <a:rPr lang="en-US" sz="4800" kern="100" dirty="0">
                <a:effectLst/>
                <a:ea typeface="AR PL SungtiL GB"/>
                <a:cs typeface="Lohit Devanagari"/>
              </a:rPr>
              <a:t>Oxford: Pergamon, 6: 2927-2930.</a:t>
            </a:r>
            <a:endParaRPr lang="nl-NL" sz="4800" kern="100" dirty="0">
              <a:effectLst/>
              <a:ea typeface="AR PL SungtiL GB"/>
              <a:cs typeface="Lohit Devanagari"/>
            </a:endParaRPr>
          </a:p>
          <a:p>
            <a:pPr algn="just">
              <a:lnSpc>
                <a:spcPct val="115000"/>
              </a:lnSpc>
              <a:tabLst>
                <a:tab pos="228600" algn="l"/>
              </a:tabLst>
            </a:pPr>
            <a:r>
              <a:rPr lang="nl-NL" sz="4800" kern="100" dirty="0" err="1">
                <a:effectLst/>
                <a:ea typeface="AR PL SungtiL GB"/>
                <a:cs typeface="Lohit Devanagari"/>
              </a:rPr>
              <a:t>Norde</a:t>
            </a:r>
            <a:r>
              <a:rPr lang="nl-NL" sz="4800" kern="100" dirty="0">
                <a:effectLst/>
                <a:ea typeface="AR PL SungtiL GB"/>
                <a:cs typeface="Lohit Devanagari"/>
              </a:rPr>
              <a:t>, Muriel </a:t>
            </a:r>
            <a:r>
              <a:rPr lang="nl-NL" sz="4800" kern="100" dirty="0" err="1">
                <a:effectLst/>
                <a:ea typeface="AR PL SungtiL GB"/>
                <a:cs typeface="Lohit Devanagari"/>
              </a:rPr>
              <a:t>and</a:t>
            </a:r>
            <a:r>
              <a:rPr lang="nl-NL" sz="4800" kern="100" dirty="0">
                <a:effectLst/>
                <a:ea typeface="AR PL SungtiL GB"/>
                <a:cs typeface="Lohit Devanagari"/>
              </a:rPr>
              <a:t> Sarah </a:t>
            </a:r>
            <a:r>
              <a:rPr lang="nl-NL" sz="4800" kern="100" dirty="0" err="1">
                <a:effectLst/>
                <a:ea typeface="AR PL SungtiL GB"/>
                <a:cs typeface="Lohit Devanagari"/>
              </a:rPr>
              <a:t>Sippach</a:t>
            </a:r>
            <a:r>
              <a:rPr lang="nl-NL" sz="4800" kern="100" dirty="0">
                <a:effectLst/>
                <a:ea typeface="AR PL SungtiL GB"/>
                <a:cs typeface="Lohit Devanagari"/>
              </a:rPr>
              <a:t> (2019). </a:t>
            </a:r>
            <a:r>
              <a:rPr lang="nl-NL" sz="4800" kern="100" dirty="0" err="1">
                <a:effectLst/>
                <a:ea typeface="AR PL SungtiL GB"/>
                <a:cs typeface="Lohit Devanagari"/>
              </a:rPr>
              <a:t>Nerdalicious</a:t>
            </a:r>
            <a:r>
              <a:rPr lang="nl-NL" sz="4800" kern="100" dirty="0">
                <a:effectLst/>
                <a:ea typeface="AR PL SungtiL GB"/>
                <a:cs typeface="Lohit Devanagari"/>
              </a:rPr>
              <a:t> </a:t>
            </a:r>
            <a:r>
              <a:rPr lang="nl-NL" sz="4800" kern="100" dirty="0" err="1">
                <a:effectLst/>
                <a:ea typeface="AR PL SungtiL GB"/>
                <a:cs typeface="Lohit Devanagari"/>
              </a:rPr>
              <a:t>scientainment</a:t>
            </a:r>
            <a:r>
              <a:rPr lang="nl-NL" sz="4800" kern="100" dirty="0">
                <a:effectLst/>
                <a:ea typeface="AR PL SungtiL GB"/>
                <a:cs typeface="Lohit Devanagari"/>
              </a:rPr>
              <a:t>: A </a:t>
            </a:r>
            <a:r>
              <a:rPr lang="nl-NL" sz="4800" kern="100" dirty="0" err="1">
                <a:effectLst/>
                <a:ea typeface="AR PL SungtiL GB"/>
                <a:cs typeface="Lohit Devanagari"/>
              </a:rPr>
              <a:t>network</a:t>
            </a:r>
            <a:r>
              <a:rPr lang="nl-NL" sz="4800" kern="100" dirty="0">
                <a:effectLst/>
                <a:ea typeface="AR PL SungtiL GB"/>
                <a:cs typeface="Lohit Devanagari"/>
              </a:rPr>
              <a:t> analysis of English </a:t>
            </a:r>
            <a:r>
              <a:rPr lang="nl-NL" sz="4800" kern="100" dirty="0" err="1">
                <a:effectLst/>
                <a:ea typeface="AR PL SungtiL GB"/>
                <a:cs typeface="Lohit Devanagari"/>
              </a:rPr>
              <a:t>libfixes</a:t>
            </a:r>
            <a:r>
              <a:rPr lang="nl-NL" sz="4800" kern="100" dirty="0">
                <a:effectLst/>
                <a:ea typeface="AR PL SungtiL GB"/>
                <a:cs typeface="Lohit Devanagari"/>
              </a:rPr>
              <a:t>. </a:t>
            </a:r>
            <a:r>
              <a:rPr lang="fr-FR" sz="4800" i="1" kern="100" dirty="0">
                <a:effectLst/>
                <a:ea typeface="AR PL SungtiL GB"/>
                <a:cs typeface="Lohit Devanagari"/>
              </a:rPr>
              <a:t>Word Structure </a:t>
            </a:r>
            <a:r>
              <a:rPr lang="fr-FR" sz="4800" kern="100" dirty="0">
                <a:effectLst/>
                <a:ea typeface="AR PL SungtiL GB"/>
                <a:cs typeface="Lohit Devanagari"/>
              </a:rPr>
              <a:t>12: 353-384.</a:t>
            </a:r>
            <a:endParaRPr lang="nl-NL" sz="4800" kern="100" dirty="0">
              <a:effectLst/>
              <a:ea typeface="AR PL SungtiL GB"/>
              <a:cs typeface="Lohit Devanagari"/>
            </a:endParaRPr>
          </a:p>
          <a:p>
            <a:pPr algn="just">
              <a:lnSpc>
                <a:spcPct val="115000"/>
              </a:lnSpc>
              <a:tabLst>
                <a:tab pos="228600" algn="l"/>
              </a:tabLst>
            </a:pPr>
            <a:r>
              <a:rPr lang="fr-FR" sz="4800" kern="100" dirty="0">
                <a:effectLst/>
                <a:ea typeface="AR PL SungtiL GB"/>
                <a:cs typeface="Lohit Devanagari"/>
              </a:rPr>
              <a:t>Renner, Vincent, François Maniez and Pierre J.L. Arnaud (eds) (2012). </a:t>
            </a:r>
            <a:r>
              <a:rPr lang="fr-FR" sz="4800" i="1" kern="100" dirty="0">
                <a:effectLst/>
                <a:ea typeface="AR PL SungtiL GB"/>
                <a:cs typeface="Lohit Devanagari"/>
              </a:rPr>
              <a:t>Cross-Disciplinary</a:t>
            </a:r>
            <a:r>
              <a:rPr lang="nl-NL" sz="4800" kern="100" dirty="0">
                <a:ea typeface="AR PL SungtiL GB"/>
                <a:cs typeface="Lohit Devanagari"/>
              </a:rPr>
              <a:t> </a:t>
            </a:r>
            <a:r>
              <a:rPr lang="fr-FR" sz="4800" i="1" kern="100" dirty="0">
                <a:effectLst/>
                <a:ea typeface="AR PL SungtiL GB"/>
                <a:cs typeface="Lohit Devanagari"/>
              </a:rPr>
              <a:t>Perspectives on Lexical Blending. </a:t>
            </a:r>
            <a:r>
              <a:rPr lang="fr-FR" sz="4800" kern="100" dirty="0">
                <a:effectLst/>
                <a:ea typeface="AR PL SungtiL GB"/>
                <a:cs typeface="Lohit Devanagari"/>
              </a:rPr>
              <a:t>Berlin/Boston: De Gruyter Mouton.</a:t>
            </a:r>
          </a:p>
          <a:p>
            <a:pPr algn="just">
              <a:lnSpc>
                <a:spcPct val="115000"/>
              </a:lnSpc>
              <a:tabLst>
                <a:tab pos="228600" algn="l"/>
              </a:tabLst>
            </a:pPr>
            <a:r>
              <a:rPr lang="fr-FR" sz="4800" kern="100" dirty="0">
                <a:effectLst/>
                <a:ea typeface="AR PL SungtiL GB"/>
                <a:cs typeface="Lohit Devanagari"/>
              </a:rPr>
              <a:t>Zwicky, Arnold (2010) Libfixes </a:t>
            </a:r>
            <a:r>
              <a:rPr lang="fr-FR" sz="4800" u="sng" kern="100" dirty="0">
                <a:solidFill>
                  <a:srgbClr val="000080"/>
                </a:solidFill>
                <a:effectLst/>
                <a:ea typeface="AR PL SungtiL GB"/>
                <a:cs typeface="Lohit Devanagari"/>
                <a:hlinkClick r:id="rId2"/>
              </a:rPr>
              <a:t>https://arnoldzwicky.org/2010/01/23/libfixes/</a:t>
            </a:r>
            <a:endParaRPr lang="nl-NL" sz="4800" kern="100" dirty="0">
              <a:effectLst/>
              <a:ea typeface="AR PL SungtiL GB"/>
              <a:cs typeface="Lohit Devanagari"/>
            </a:endParaRPr>
          </a:p>
          <a:p>
            <a:pPr algn="just">
              <a:lnSpc>
                <a:spcPct val="115000"/>
              </a:lnSpc>
              <a:tabLst>
                <a:tab pos="228600" algn="l"/>
              </a:tabLst>
            </a:pPr>
            <a:endParaRPr lang="nl-NL" sz="4800" kern="100" dirty="0">
              <a:effectLst/>
              <a:ea typeface="AR PL SungtiL GB"/>
              <a:cs typeface="Lohit Devanagari"/>
            </a:endParaRPr>
          </a:p>
          <a:p>
            <a:endParaRPr lang="nl-NL" dirty="0"/>
          </a:p>
        </p:txBody>
      </p:sp>
    </p:spTree>
    <p:extLst>
      <p:ext uri="{BB962C8B-B14F-4D97-AF65-F5344CB8AC3E}">
        <p14:creationId xmlns:p14="http://schemas.microsoft.com/office/powerpoint/2010/main" val="2638497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60DD08-4FAC-4CC0-825B-52C6FE890211}"/>
              </a:ext>
            </a:extLst>
          </p:cNvPr>
          <p:cNvSpPr>
            <a:spLocks noGrp="1"/>
          </p:cNvSpPr>
          <p:nvPr>
            <p:ph type="title"/>
          </p:nvPr>
        </p:nvSpPr>
        <p:spPr/>
        <p:txBody>
          <a:bodyPr/>
          <a:lstStyle/>
          <a:p>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id="{688EF4A3-E491-4C6B-894A-3EC622CE3148}"/>
              </a:ext>
            </a:extLst>
          </p:cNvPr>
          <p:cNvSpPr>
            <a:spLocks noGrp="1"/>
          </p:cNvSpPr>
          <p:nvPr>
            <p:ph idx="1"/>
          </p:nvPr>
        </p:nvSpPr>
        <p:spPr/>
        <p:txBody>
          <a:bodyPr>
            <a:normAutofit/>
          </a:bodyPr>
          <a:lstStyle/>
          <a:p>
            <a:r>
              <a:rPr lang="en-GB" dirty="0"/>
              <a:t>The aim of this presentation is to show how paradigms work in non-morphemic word formation.</a:t>
            </a:r>
          </a:p>
          <a:p>
            <a:endParaRPr lang="en-GB" dirty="0"/>
          </a:p>
          <a:p>
            <a:r>
              <a:rPr lang="en-GB" dirty="0"/>
              <a:t>To clarify this, a few examples of paradigmatic word formation will be shown and discussed. </a:t>
            </a:r>
          </a:p>
          <a:p>
            <a:endParaRPr lang="en-GB" dirty="0"/>
          </a:p>
        </p:txBody>
      </p:sp>
    </p:spTree>
    <p:extLst>
      <p:ext uri="{BB962C8B-B14F-4D97-AF65-F5344CB8AC3E}">
        <p14:creationId xmlns:p14="http://schemas.microsoft.com/office/powerpoint/2010/main" val="623022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3AAB07-EAE2-4FCA-8B94-B940BFD7FC71}"/>
              </a:ext>
            </a:extLst>
          </p:cNvPr>
          <p:cNvSpPr>
            <a:spLocks noGrp="1"/>
          </p:cNvSpPr>
          <p:nvPr>
            <p:ph type="title"/>
          </p:nvPr>
        </p:nvSpPr>
        <p:spPr/>
        <p:txBody>
          <a:bodyPr/>
          <a:lstStyle/>
          <a:p>
            <a:r>
              <a:rPr lang="nl-NL" dirty="0"/>
              <a:t>		</a:t>
            </a:r>
            <a:r>
              <a:rPr lang="nl-NL" dirty="0" err="1"/>
              <a:t>Thank</a:t>
            </a:r>
            <a:r>
              <a:rPr lang="nl-NL" dirty="0"/>
              <a:t> </a:t>
            </a:r>
            <a:r>
              <a:rPr lang="nl-NL" dirty="0" err="1"/>
              <a:t>you</a:t>
            </a:r>
            <a:r>
              <a:rPr lang="nl-NL" dirty="0"/>
              <a:t> </a:t>
            </a:r>
            <a:r>
              <a:rPr lang="nl-NL" dirty="0" err="1"/>
              <a:t>for</a:t>
            </a:r>
            <a:r>
              <a:rPr lang="nl-NL" dirty="0"/>
              <a:t> </a:t>
            </a:r>
            <a:r>
              <a:rPr lang="nl-NL" dirty="0" err="1"/>
              <a:t>your</a:t>
            </a:r>
            <a:r>
              <a:rPr lang="nl-NL" dirty="0"/>
              <a:t> attention</a:t>
            </a:r>
          </a:p>
        </p:txBody>
      </p:sp>
      <p:sp>
        <p:nvSpPr>
          <p:cNvPr id="3" name="Tijdelijke aanduiding voor inhoud 2">
            <a:extLst>
              <a:ext uri="{FF2B5EF4-FFF2-40B4-BE49-F238E27FC236}">
                <a16:creationId xmlns:a16="http://schemas.microsoft.com/office/drawing/2014/main" id="{05F45189-FA2D-4796-A043-B43439F5ECBB}"/>
              </a:ext>
            </a:extLst>
          </p:cNvPr>
          <p:cNvSpPr>
            <a:spLocks noGrp="1"/>
          </p:cNvSpPr>
          <p:nvPr>
            <p:ph idx="1"/>
          </p:nvPr>
        </p:nvSpPr>
        <p:spPr/>
        <p:txBody>
          <a:bodyPr/>
          <a:lstStyle/>
          <a:p>
            <a:endParaRPr lang="nl-NL" dirty="0"/>
          </a:p>
          <a:p>
            <a:endParaRPr lang="nl-NL" dirty="0"/>
          </a:p>
          <a:p>
            <a:r>
              <a:rPr lang="nl-NL" dirty="0"/>
              <a:t>                              Dank u voor uw aandacht</a:t>
            </a:r>
          </a:p>
          <a:p>
            <a:endParaRPr lang="nl-NL" dirty="0"/>
          </a:p>
          <a:p>
            <a:endParaRPr lang="nl-NL" dirty="0"/>
          </a:p>
          <a:p>
            <a:r>
              <a:rPr lang="nl-NL" dirty="0"/>
              <a:t>                                   hamans@telfort.nl</a:t>
            </a:r>
          </a:p>
          <a:p>
            <a:pPr lvl="6"/>
            <a:endParaRPr lang="nl-NL" dirty="0"/>
          </a:p>
        </p:txBody>
      </p:sp>
    </p:spTree>
    <p:extLst>
      <p:ext uri="{BB962C8B-B14F-4D97-AF65-F5344CB8AC3E}">
        <p14:creationId xmlns:p14="http://schemas.microsoft.com/office/powerpoint/2010/main" val="4233612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267CC5-D366-4ECF-97F3-55D41C9A592A}"/>
              </a:ext>
            </a:extLst>
          </p:cNvPr>
          <p:cNvSpPr>
            <a:spLocks noGrp="1"/>
          </p:cNvSpPr>
          <p:nvPr>
            <p:ph type="title"/>
          </p:nvPr>
        </p:nvSpPr>
        <p:spPr/>
        <p:txBody>
          <a:bodyPr/>
          <a:lstStyle/>
          <a:p>
            <a:r>
              <a:rPr lang="nl-NL" dirty="0"/>
              <a:t>	</a:t>
            </a:r>
            <a:r>
              <a:rPr lang="nl-NL" dirty="0" err="1"/>
              <a:t>Use</a:t>
            </a:r>
            <a:r>
              <a:rPr lang="nl-NL" dirty="0"/>
              <a:t> of </a:t>
            </a:r>
            <a:r>
              <a:rPr lang="nl-NL" dirty="0" err="1"/>
              <a:t>the</a:t>
            </a:r>
            <a:r>
              <a:rPr lang="nl-NL" dirty="0"/>
              <a:t> term </a:t>
            </a:r>
            <a:r>
              <a:rPr lang="nl-NL" dirty="0" err="1"/>
              <a:t>paradigm</a:t>
            </a:r>
            <a:endParaRPr lang="nl-NL" dirty="0"/>
          </a:p>
        </p:txBody>
      </p:sp>
      <p:sp>
        <p:nvSpPr>
          <p:cNvPr id="3" name="Tijdelijke aanduiding voor inhoud 2">
            <a:extLst>
              <a:ext uri="{FF2B5EF4-FFF2-40B4-BE49-F238E27FC236}">
                <a16:creationId xmlns:a16="http://schemas.microsoft.com/office/drawing/2014/main" id="{EE95E553-9F39-4390-AD91-226ED953C611}"/>
              </a:ext>
            </a:extLst>
          </p:cNvPr>
          <p:cNvSpPr>
            <a:spLocks noGrp="1"/>
          </p:cNvSpPr>
          <p:nvPr>
            <p:ph idx="1"/>
          </p:nvPr>
        </p:nvSpPr>
        <p:spPr/>
        <p:txBody>
          <a:bodyPr/>
          <a:lstStyle/>
          <a:p>
            <a:r>
              <a:rPr lang="en-GB" dirty="0"/>
              <a:t>The notion paradigm is not used here in the way it normally is used in inflectional morphology.</a:t>
            </a:r>
          </a:p>
          <a:p>
            <a:r>
              <a:rPr lang="en-GB" dirty="0"/>
              <a:t>Following Van </a:t>
            </a:r>
            <a:r>
              <a:rPr lang="en-GB" dirty="0" err="1"/>
              <a:t>Marle</a:t>
            </a:r>
            <a:r>
              <a:rPr lang="en-GB" dirty="0"/>
              <a:t> (1994), the term paradigm is used here in an informal way referring to series of linguistic forms which are (maximally) related or which form a pattern. </a:t>
            </a:r>
          </a:p>
          <a:p>
            <a:r>
              <a:rPr lang="en-GB" dirty="0"/>
              <a:t>The relationship in the series presented here is of a formal nature.</a:t>
            </a:r>
          </a:p>
          <a:p>
            <a:r>
              <a:rPr lang="en-GB" dirty="0"/>
              <a:t>They appear, however, to exhibit a certain psychological reality (cf. Fernández-Domínguez et al. 2020:9).</a:t>
            </a:r>
          </a:p>
          <a:p>
            <a:endParaRPr lang="en-GB" dirty="0"/>
          </a:p>
          <a:p>
            <a:endParaRPr lang="nl-NL" dirty="0"/>
          </a:p>
        </p:txBody>
      </p:sp>
    </p:spTree>
    <p:extLst>
      <p:ext uri="{BB962C8B-B14F-4D97-AF65-F5344CB8AC3E}">
        <p14:creationId xmlns:p14="http://schemas.microsoft.com/office/powerpoint/2010/main" val="1422484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98FE3-C798-4BAF-8989-96947B5D9694}"/>
              </a:ext>
            </a:extLst>
          </p:cNvPr>
          <p:cNvSpPr>
            <a:spLocks noGrp="1"/>
          </p:cNvSpPr>
          <p:nvPr>
            <p:ph type="title"/>
          </p:nvPr>
        </p:nvSpPr>
        <p:spPr/>
        <p:txBody>
          <a:bodyPr/>
          <a:lstStyle/>
          <a:p>
            <a:r>
              <a:rPr lang="nl-NL" dirty="0"/>
              <a:t>		</a:t>
            </a:r>
            <a:r>
              <a:rPr lang="en-GB" dirty="0"/>
              <a:t>Structure of the talk</a:t>
            </a:r>
          </a:p>
        </p:txBody>
      </p:sp>
      <p:sp>
        <p:nvSpPr>
          <p:cNvPr id="3" name="Tijdelijke aanduiding voor inhoud 2">
            <a:extLst>
              <a:ext uri="{FF2B5EF4-FFF2-40B4-BE49-F238E27FC236}">
                <a16:creationId xmlns:a16="http://schemas.microsoft.com/office/drawing/2014/main" id="{C5E4A639-AA6D-4FFA-9DC6-B11ED2AC977E}"/>
              </a:ext>
            </a:extLst>
          </p:cNvPr>
          <p:cNvSpPr>
            <a:spLocks noGrp="1"/>
          </p:cNvSpPr>
          <p:nvPr>
            <p:ph idx="1"/>
          </p:nvPr>
        </p:nvSpPr>
        <p:spPr>
          <a:xfrm>
            <a:off x="838200" y="1870013"/>
            <a:ext cx="10515600" cy="4351338"/>
          </a:xfrm>
        </p:spPr>
        <p:txBody>
          <a:bodyPr>
            <a:normAutofit fontScale="92500" lnSpcReduction="10000"/>
          </a:bodyPr>
          <a:lstStyle/>
          <a:p>
            <a:r>
              <a:rPr lang="en-GB" dirty="0"/>
              <a:t>Four processes of non-morphemic word formation will be discussed</a:t>
            </a:r>
          </a:p>
          <a:p>
            <a:endParaRPr lang="en-GB" dirty="0"/>
          </a:p>
          <a:p>
            <a:r>
              <a:rPr lang="en-GB" dirty="0">
                <a:solidFill>
                  <a:srgbClr val="FF0000"/>
                </a:solidFill>
              </a:rPr>
              <a:t>Hypocoristic formation</a:t>
            </a:r>
          </a:p>
          <a:p>
            <a:r>
              <a:rPr lang="en-GB" dirty="0">
                <a:solidFill>
                  <a:srgbClr val="FF0000"/>
                </a:solidFill>
              </a:rPr>
              <a:t>Embellished clipping</a:t>
            </a:r>
          </a:p>
          <a:p>
            <a:r>
              <a:rPr lang="en-GB" dirty="0" err="1">
                <a:solidFill>
                  <a:srgbClr val="FF0000"/>
                </a:solidFill>
              </a:rPr>
              <a:t>Libfixing</a:t>
            </a:r>
            <a:endParaRPr lang="en-GB" dirty="0">
              <a:solidFill>
                <a:srgbClr val="FF0000"/>
              </a:solidFill>
            </a:endParaRPr>
          </a:p>
          <a:p>
            <a:r>
              <a:rPr lang="en-GB" dirty="0">
                <a:solidFill>
                  <a:srgbClr val="FF0000"/>
                </a:solidFill>
              </a:rPr>
              <a:t>Blending </a:t>
            </a:r>
          </a:p>
          <a:p>
            <a:endParaRPr lang="en-GB" dirty="0">
              <a:solidFill>
                <a:srgbClr val="FF0000"/>
              </a:solidFill>
            </a:endParaRPr>
          </a:p>
          <a:p>
            <a:r>
              <a:rPr lang="en-GB" dirty="0"/>
              <a:t>In all four processes the notion morpheme does not play a role or a minor role only; therefore the processes are called non-morphemic.</a:t>
            </a:r>
          </a:p>
          <a:p>
            <a:r>
              <a:rPr lang="en-GB" dirty="0"/>
              <a:t>The data presented are taken from English and Dutch.</a:t>
            </a:r>
          </a:p>
        </p:txBody>
      </p:sp>
    </p:spTree>
    <p:extLst>
      <p:ext uri="{BB962C8B-B14F-4D97-AF65-F5344CB8AC3E}">
        <p14:creationId xmlns:p14="http://schemas.microsoft.com/office/powerpoint/2010/main" val="108181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4A1A22-67F8-4816-825D-411AD5A86D7A}"/>
              </a:ext>
            </a:extLst>
          </p:cNvPr>
          <p:cNvSpPr>
            <a:spLocks noGrp="1"/>
          </p:cNvSpPr>
          <p:nvPr>
            <p:ph type="title"/>
          </p:nvPr>
        </p:nvSpPr>
        <p:spPr/>
        <p:txBody>
          <a:bodyPr>
            <a:normAutofit/>
          </a:bodyPr>
          <a:lstStyle/>
          <a:p>
            <a:r>
              <a:rPr lang="en-US" dirty="0">
                <a:effectLst/>
                <a:latin typeface="+mn-lt"/>
                <a:ea typeface="AR PL SungtiL GB"/>
                <a:cs typeface="Lohit Devanagari"/>
              </a:rPr>
              <a:t>Hypocoristic formation in English and Dutch</a:t>
            </a:r>
            <a:endParaRPr lang="nl-NL" dirty="0">
              <a:latin typeface="+mn-lt"/>
            </a:endParaRPr>
          </a:p>
        </p:txBody>
      </p:sp>
      <p:sp>
        <p:nvSpPr>
          <p:cNvPr id="3" name="Tijdelijke aanduiding voor inhoud 2">
            <a:extLst>
              <a:ext uri="{FF2B5EF4-FFF2-40B4-BE49-F238E27FC236}">
                <a16:creationId xmlns:a16="http://schemas.microsoft.com/office/drawing/2014/main" id="{739D1DB4-FBCC-4DE7-9CE1-866EA25DE1DD}"/>
              </a:ext>
            </a:extLst>
          </p:cNvPr>
          <p:cNvSpPr>
            <a:spLocks noGrp="1"/>
          </p:cNvSpPr>
          <p:nvPr>
            <p:ph idx="1"/>
          </p:nvPr>
        </p:nvSpPr>
        <p:spPr/>
        <p:txBody>
          <a:bodyPr>
            <a:normAutofit fontScale="92500"/>
          </a:bodyPr>
          <a:lstStyle/>
          <a:p>
            <a:pPr marL="342900" lvl="0" indent="-342900">
              <a:buFont typeface="Arial" panose="020B0604020202020204" pitchFamily="34" charset="0"/>
              <a:buChar char=""/>
              <a:tabLst>
                <a:tab pos="228600" algn="l"/>
                <a:tab pos="228600" algn="l"/>
              </a:tabLst>
            </a:pPr>
            <a:r>
              <a:rPr lang="en-US" kern="100" dirty="0">
                <a:effectLst/>
                <a:ea typeface="AR PL SungtiL GB"/>
                <a:cs typeface="Mangal" panose="02040503050203030202" pitchFamily="18" charset="0"/>
              </a:rPr>
              <a:t>(1a) English				(1b) Dutch</a:t>
            </a:r>
            <a:endParaRPr lang="nl-NL"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GB" kern="100" dirty="0">
                <a:effectLst/>
                <a:ea typeface="AR PL SungtiL GB"/>
                <a:cs typeface="Mangal" panose="02040503050203030202" pitchFamily="18" charset="0"/>
              </a:rPr>
              <a:t>Andy	&lt; 	Andrew		Gerrie	&lt; 	Gerard 	(Ger)</a:t>
            </a:r>
            <a:endParaRPr lang="nl-NL"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GB" kern="100" dirty="0">
                <a:effectLst/>
                <a:ea typeface="AR PL SungtiL GB"/>
                <a:cs typeface="Mangal" panose="02040503050203030202" pitchFamily="18" charset="0"/>
              </a:rPr>
              <a:t>Debbie	&lt; 	Deborah		Japie	&lt;	Jacob	 	(Jaap)</a:t>
            </a:r>
            <a:endParaRPr lang="nl-NL"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kern="100" dirty="0">
                <a:effectLst/>
                <a:ea typeface="AR PL SungtiL GB"/>
                <a:cs typeface="Mangal" panose="02040503050203030202" pitchFamily="18" charset="0"/>
              </a:rPr>
              <a:t>Monty  	&lt;	Montgomery		Jannie   &lt;	Johanna 	(Jan?)</a:t>
            </a:r>
          </a:p>
          <a:p>
            <a:pPr marL="342900" lvl="0" indent="-342900">
              <a:buFont typeface="Arial" panose="020B0604020202020204" pitchFamily="34" charset="0"/>
              <a:buChar char=""/>
              <a:tabLst>
                <a:tab pos="228600" algn="l"/>
                <a:tab pos="228600" algn="l"/>
              </a:tabLst>
            </a:pPr>
            <a:endParaRPr lang="en-US" kern="100" dirty="0">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400" dirty="0">
                <a:solidFill>
                  <a:srgbClr val="FF0000"/>
                </a:solidFill>
                <a:effectLst/>
                <a:ea typeface="AR PL SungtiL GB"/>
                <a:cs typeface="Lohit Devanagari"/>
              </a:rPr>
              <a:t>The word formation process operating in the hypocoristic forms in (1) is the result of clipping followed by suffixation</a:t>
            </a:r>
            <a:r>
              <a:rPr lang="en-US" sz="2400" dirty="0">
                <a:effectLst/>
                <a:ea typeface="AR PL SungtiL GB"/>
                <a:cs typeface="Lohit Devanagari"/>
              </a:rPr>
              <a:t>. </a:t>
            </a:r>
          </a:p>
          <a:p>
            <a:pPr marL="342900" lvl="0" indent="-342900">
              <a:buFont typeface="Arial" panose="020B0604020202020204" pitchFamily="34" charset="0"/>
              <a:buChar char=""/>
              <a:tabLst>
                <a:tab pos="228600" algn="l"/>
                <a:tab pos="228600" algn="l"/>
              </a:tabLst>
            </a:pPr>
            <a:r>
              <a:rPr lang="en-US" sz="2400" dirty="0">
                <a:effectLst/>
                <a:ea typeface="AR PL SungtiL GB"/>
                <a:cs typeface="Lohit Devanagari"/>
              </a:rPr>
              <a:t>Clipping is the non-morphemic word formation process here, whereas suffixation makes use of a hypocoristic suffix </a:t>
            </a:r>
            <a:r>
              <a:rPr lang="en-US" sz="2400" i="1" dirty="0">
                <a:effectLst/>
                <a:ea typeface="AR PL SungtiL GB"/>
                <a:cs typeface="Lohit Devanagari"/>
              </a:rPr>
              <a:t>-y</a:t>
            </a:r>
            <a:r>
              <a:rPr lang="en-US" sz="2400" dirty="0">
                <a:effectLst/>
                <a:ea typeface="AR PL SungtiL GB"/>
                <a:cs typeface="Lohit Devanagari"/>
              </a:rPr>
              <a:t> or </a:t>
            </a:r>
            <a:r>
              <a:rPr lang="en-US" sz="2400" i="1" dirty="0">
                <a:effectLst/>
                <a:ea typeface="AR PL SungtiL GB"/>
                <a:cs typeface="Lohit Devanagari"/>
              </a:rPr>
              <a:t>-</a:t>
            </a:r>
            <a:r>
              <a:rPr lang="en-US" sz="2400" i="1" dirty="0" err="1">
                <a:effectLst/>
                <a:ea typeface="AR PL SungtiL GB"/>
                <a:cs typeface="Lohit Devanagari"/>
              </a:rPr>
              <a:t>ie</a:t>
            </a:r>
            <a:r>
              <a:rPr lang="en-US" sz="2400" dirty="0">
                <a:effectLst/>
                <a:ea typeface="AR PL SungtiL GB"/>
                <a:cs typeface="Lohit Devanagari"/>
              </a:rPr>
              <a:t> respectively, which of course is a morpheme. </a:t>
            </a:r>
          </a:p>
          <a:p>
            <a:pPr marL="342900" lvl="0" indent="-342900">
              <a:buFont typeface="Arial" panose="020B0604020202020204" pitchFamily="34" charset="0"/>
              <a:buChar char=""/>
              <a:tabLst>
                <a:tab pos="228600" algn="l"/>
                <a:tab pos="228600" algn="l"/>
              </a:tabLst>
            </a:pPr>
            <a:r>
              <a:rPr lang="en-US" sz="2400" dirty="0">
                <a:effectLst/>
                <a:ea typeface="AR PL SungtiL GB"/>
                <a:cs typeface="Lohit Devanagari"/>
              </a:rPr>
              <a:t>So far, </a:t>
            </a:r>
            <a:r>
              <a:rPr lang="en-US" sz="2400" b="1" dirty="0">
                <a:solidFill>
                  <a:schemeClr val="accent5"/>
                </a:solidFill>
                <a:effectLst/>
                <a:ea typeface="AR PL SungtiL GB"/>
                <a:cs typeface="Lohit Devanagari"/>
              </a:rPr>
              <a:t>the notion paradigm does not yet play a role. </a:t>
            </a:r>
            <a:endParaRPr lang="nl-NL" sz="2400" b="1" kern="100" dirty="0">
              <a:solidFill>
                <a:schemeClr val="accent5"/>
              </a:solidFill>
              <a:effectLst/>
              <a:ea typeface="AR PL SungtiL GB"/>
              <a:cs typeface="Mangal" panose="02040503050203030202" pitchFamily="18" charset="0"/>
            </a:endParaRPr>
          </a:p>
          <a:p>
            <a:endParaRPr lang="nl-NL" dirty="0"/>
          </a:p>
        </p:txBody>
      </p:sp>
    </p:spTree>
    <p:extLst>
      <p:ext uri="{BB962C8B-B14F-4D97-AF65-F5344CB8AC3E}">
        <p14:creationId xmlns:p14="http://schemas.microsoft.com/office/powerpoint/2010/main" val="3678982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62E9F4-4DAD-40DE-9E52-5BEACC29193C}"/>
              </a:ext>
            </a:extLst>
          </p:cNvPr>
          <p:cNvSpPr>
            <a:spLocks noGrp="1"/>
          </p:cNvSpPr>
          <p:nvPr>
            <p:ph type="title"/>
          </p:nvPr>
        </p:nvSpPr>
        <p:spPr/>
        <p:txBody>
          <a:bodyPr/>
          <a:lstStyle/>
          <a:p>
            <a:r>
              <a:rPr lang="nl-NL" dirty="0"/>
              <a:t>		</a:t>
            </a:r>
            <a:r>
              <a:rPr lang="nl-NL" dirty="0" err="1"/>
              <a:t>Embellished</a:t>
            </a:r>
            <a:r>
              <a:rPr lang="nl-NL" dirty="0"/>
              <a:t> clipping in English</a:t>
            </a:r>
          </a:p>
        </p:txBody>
      </p:sp>
      <p:sp>
        <p:nvSpPr>
          <p:cNvPr id="3" name="Tijdelijke aanduiding voor inhoud 2">
            <a:extLst>
              <a:ext uri="{FF2B5EF4-FFF2-40B4-BE49-F238E27FC236}">
                <a16:creationId xmlns:a16="http://schemas.microsoft.com/office/drawing/2014/main" id="{7C2FB959-93F1-4942-A274-8A9459AA6BCD}"/>
              </a:ext>
            </a:extLst>
          </p:cNvPr>
          <p:cNvSpPr>
            <a:spLocks noGrp="1"/>
          </p:cNvSpPr>
          <p:nvPr>
            <p:ph idx="1"/>
          </p:nvPr>
        </p:nvSpPr>
        <p:spPr/>
        <p:txBody>
          <a:bodyPr>
            <a:normAutofit fontScale="92500" lnSpcReduction="20000"/>
          </a:bodyPr>
          <a:lstStyle/>
          <a:p>
            <a:r>
              <a:rPr lang="en-US" sz="2400" dirty="0">
                <a:effectLst/>
                <a:ea typeface="AR PL SungtiL GB"/>
                <a:cs typeface="Lohit Devanagari"/>
              </a:rPr>
              <a:t>Embellished clippings (Bauer and Huddleston 2002: 1632) are words formed of a clipped word followed by a suffix and thus resemble hypocoristics structurally.</a:t>
            </a:r>
          </a:p>
          <a:p>
            <a:pPr marL="342900" lvl="0" indent="-342900">
              <a:buFont typeface="Arial" panose="020B0604020202020204" pitchFamily="34" charset="0"/>
              <a:buChar char=""/>
              <a:tabLst>
                <a:tab pos="228600" algn="l"/>
                <a:tab pos="228600" algn="l"/>
              </a:tabLst>
            </a:pPr>
            <a:r>
              <a:rPr lang="en-US" sz="2000" kern="100" dirty="0">
                <a:effectLst/>
                <a:ea typeface="AR PL SungtiL GB"/>
                <a:cs typeface="Mangal" panose="02040503050203030202" pitchFamily="18" charset="0"/>
              </a:rPr>
              <a:t>(2a) English					(2b) English</a:t>
            </a:r>
            <a:endParaRPr lang="nl-NL" sz="2000"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000" kern="100" dirty="0">
                <a:effectLst/>
                <a:ea typeface="AR PL SungtiL GB"/>
                <a:cs typeface="Mangal" panose="02040503050203030202" pitchFamily="18" charset="0"/>
              </a:rPr>
              <a:t>Embellished clippings 				Embellished clippings</a:t>
            </a:r>
            <a:endParaRPr lang="nl-NL" sz="2000"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000" kern="100" dirty="0">
                <a:effectLst/>
                <a:ea typeface="AR PL SungtiL GB"/>
                <a:cs typeface="Mangal" panose="02040503050203030202" pitchFamily="18" charset="0"/>
              </a:rPr>
              <a:t>with an attested independent clipped form 	without an attested clipped form</a:t>
            </a:r>
            <a:endParaRPr lang="nl-NL" sz="2000"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000" b="1" kern="100" dirty="0">
                <a:solidFill>
                  <a:srgbClr val="FF0000"/>
                </a:solidFill>
                <a:effectLst/>
                <a:ea typeface="AR PL SungtiL GB"/>
                <a:cs typeface="Mangal" panose="02040503050203030202" pitchFamily="18" charset="0"/>
              </a:rPr>
              <a:t>sissy    &lt; sister		(sis)			granny 		&lt; grandmother 	(*?gran)</a:t>
            </a:r>
            <a:endParaRPr lang="nl-NL" sz="2000" b="1" kern="100" dirty="0">
              <a:solidFill>
                <a:srgbClr val="FF0000"/>
              </a:solidFill>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000" b="1" kern="100" dirty="0">
                <a:solidFill>
                  <a:srgbClr val="FF0000"/>
                </a:solidFill>
                <a:effectLst/>
                <a:ea typeface="AR PL SungtiL GB"/>
                <a:cs typeface="Mangal" panose="02040503050203030202" pitchFamily="18" charset="0"/>
              </a:rPr>
              <a:t>ciggy   &lt; cigarette	(cig)			(n)</a:t>
            </a:r>
            <a:r>
              <a:rPr lang="en-US" sz="2000" b="1" kern="100" dirty="0" err="1">
                <a:solidFill>
                  <a:srgbClr val="FF0000"/>
                </a:solidFill>
                <a:effectLst/>
                <a:ea typeface="AR PL SungtiL GB"/>
                <a:cs typeface="Mangal" panose="02040503050203030202" pitchFamily="18" charset="0"/>
              </a:rPr>
              <a:t>unkie</a:t>
            </a:r>
            <a:r>
              <a:rPr lang="en-US" sz="2000" b="1" kern="100" dirty="0">
                <a:solidFill>
                  <a:srgbClr val="FF0000"/>
                </a:solidFill>
                <a:effectLst/>
                <a:ea typeface="AR PL SungtiL GB"/>
                <a:cs typeface="Mangal" panose="02040503050203030202" pitchFamily="18" charset="0"/>
              </a:rPr>
              <a:t>/</a:t>
            </a:r>
            <a:r>
              <a:rPr lang="en-US" sz="2000" b="1" kern="100" dirty="0" err="1">
                <a:solidFill>
                  <a:srgbClr val="FF0000"/>
                </a:solidFill>
                <a:effectLst/>
                <a:ea typeface="AR PL SungtiL GB"/>
                <a:cs typeface="Mangal" panose="02040503050203030202" pitchFamily="18" charset="0"/>
              </a:rPr>
              <a:t>nunky</a:t>
            </a:r>
            <a:r>
              <a:rPr lang="en-US" sz="2000" b="1" kern="100" dirty="0">
                <a:solidFill>
                  <a:srgbClr val="FF0000"/>
                </a:solidFill>
                <a:effectLst/>
                <a:ea typeface="AR PL SungtiL GB"/>
                <a:cs typeface="Mangal" panose="02040503050203030202" pitchFamily="18" charset="0"/>
              </a:rPr>
              <a:t>	&lt; uncle		 (*?(n)</a:t>
            </a:r>
            <a:r>
              <a:rPr lang="en-US" sz="2000" b="1" kern="100" dirty="0" err="1">
                <a:solidFill>
                  <a:srgbClr val="FF0000"/>
                </a:solidFill>
                <a:effectLst/>
                <a:ea typeface="AR PL SungtiL GB"/>
                <a:cs typeface="Mangal" panose="02040503050203030202" pitchFamily="18" charset="0"/>
              </a:rPr>
              <a:t>unc</a:t>
            </a:r>
            <a:r>
              <a:rPr lang="en-US" sz="2000" b="1" kern="100" dirty="0">
                <a:solidFill>
                  <a:srgbClr val="FF0000"/>
                </a:solidFill>
                <a:effectLst/>
                <a:ea typeface="AR PL SungtiL GB"/>
                <a:cs typeface="Mangal" panose="02040503050203030202" pitchFamily="18" charset="0"/>
              </a:rPr>
              <a:t>)</a:t>
            </a:r>
            <a:endParaRPr lang="nl-NL" sz="2000" b="1" kern="100" dirty="0">
              <a:solidFill>
                <a:srgbClr val="FF0000"/>
              </a:solidFill>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sz="2000" b="1" kern="100" dirty="0">
                <a:solidFill>
                  <a:srgbClr val="FF0000"/>
                </a:solidFill>
                <a:effectLst/>
                <a:ea typeface="AR PL SungtiL GB"/>
                <a:cs typeface="Mangal" panose="02040503050203030202" pitchFamily="18" charset="0"/>
              </a:rPr>
              <a:t>bevvy &lt; beverage	(</a:t>
            </a:r>
            <a:r>
              <a:rPr lang="en-US" sz="2000" b="1" kern="100" dirty="0" err="1">
                <a:solidFill>
                  <a:srgbClr val="FF0000"/>
                </a:solidFill>
                <a:effectLst/>
                <a:ea typeface="AR PL SungtiL GB"/>
                <a:cs typeface="Mangal" panose="02040503050203030202" pitchFamily="18" charset="0"/>
              </a:rPr>
              <a:t>bev</a:t>
            </a:r>
            <a:r>
              <a:rPr lang="en-US" sz="2000" b="1" kern="100" dirty="0">
                <a:solidFill>
                  <a:srgbClr val="FF0000"/>
                </a:solidFill>
                <a:effectLst/>
                <a:ea typeface="AR PL SungtiL GB"/>
                <a:cs typeface="Mangal" panose="02040503050203030202" pitchFamily="18" charset="0"/>
              </a:rPr>
              <a:t>)			hanky		&lt; handkerchief	 (*hank)</a:t>
            </a:r>
          </a:p>
          <a:p>
            <a:pPr marL="342900" lvl="0" indent="-342900">
              <a:buFont typeface="Arial" panose="020B0604020202020204" pitchFamily="34" charset="0"/>
              <a:buChar char=""/>
              <a:tabLst>
                <a:tab pos="228600" algn="l"/>
                <a:tab pos="228600" algn="l"/>
              </a:tabLst>
            </a:pPr>
            <a:endParaRPr lang="en-US" sz="2000" b="1" kern="100" dirty="0">
              <a:solidFill>
                <a:srgbClr val="FF0000"/>
              </a:solidFill>
              <a:ea typeface="AR PL SungtiL GB"/>
              <a:cs typeface="Mangal" panose="02040503050203030202" pitchFamily="18" charset="0"/>
            </a:endParaRPr>
          </a:p>
          <a:p>
            <a:pPr marL="342900" indent="-342900">
              <a:buFont typeface="Arial" panose="020B0604020202020204" pitchFamily="34" charset="0"/>
              <a:buChar char=""/>
              <a:tabLst>
                <a:tab pos="228600" algn="l"/>
                <a:tab pos="228600" algn="l"/>
              </a:tabLst>
            </a:pPr>
            <a:r>
              <a:rPr lang="en-US" sz="2200" kern="100" dirty="0">
                <a:effectLst/>
                <a:ea typeface="AR PL SungtiL GB"/>
                <a:cs typeface="Mangal" panose="02040503050203030202" pitchFamily="18" charset="0"/>
              </a:rPr>
              <a:t>The data under (2a) may be explained as a special form of diminutive formation. If so, one can equate this form of an embellished clipping with hypocoristic formation under (1) (Andy etc.). In addition, one has to accept clipped forms such </a:t>
            </a:r>
            <a:r>
              <a:rPr lang="en-US" sz="2200" i="1" kern="100" dirty="0">
                <a:effectLst/>
                <a:ea typeface="AR PL SungtiL GB"/>
                <a:cs typeface="Mangal" panose="02040503050203030202" pitchFamily="18" charset="0"/>
              </a:rPr>
              <a:t>sig</a:t>
            </a:r>
            <a:r>
              <a:rPr lang="en-US" sz="2200" kern="100" dirty="0">
                <a:effectLst/>
                <a:ea typeface="AR PL SungtiL GB"/>
                <a:cs typeface="Mangal" panose="02040503050203030202" pitchFamily="18" charset="0"/>
              </a:rPr>
              <a:t>, </a:t>
            </a:r>
            <a:r>
              <a:rPr lang="en-US" sz="2200" i="1" kern="100" dirty="0">
                <a:effectLst/>
                <a:ea typeface="AR PL SungtiL GB"/>
                <a:cs typeface="Mangal" panose="02040503050203030202" pitchFamily="18" charset="0"/>
              </a:rPr>
              <a:t>cig </a:t>
            </a:r>
            <a:r>
              <a:rPr lang="en-US" sz="2200" kern="100" dirty="0">
                <a:effectLst/>
                <a:ea typeface="AR PL SungtiL GB"/>
                <a:cs typeface="Mangal" panose="02040503050203030202" pitchFamily="18" charset="0"/>
              </a:rPr>
              <a:t>and </a:t>
            </a:r>
            <a:r>
              <a:rPr lang="en-US" sz="2200" i="1" kern="100" dirty="0" err="1">
                <a:effectLst/>
                <a:ea typeface="AR PL SungtiL GB"/>
                <a:cs typeface="Mangal" panose="02040503050203030202" pitchFamily="18" charset="0"/>
              </a:rPr>
              <a:t>bev</a:t>
            </a:r>
            <a:r>
              <a:rPr lang="en-US" sz="2200" kern="100" dirty="0">
                <a:effectLst/>
                <a:ea typeface="AR PL SungtiL GB"/>
                <a:cs typeface="Mangal" panose="02040503050203030202" pitchFamily="18" charset="0"/>
              </a:rPr>
              <a:t> as independent lexical items. </a:t>
            </a:r>
          </a:p>
          <a:p>
            <a:pPr marL="342900" indent="-342900">
              <a:buFont typeface="Arial" panose="020B0604020202020204" pitchFamily="34" charset="0"/>
              <a:buChar char=""/>
              <a:tabLst>
                <a:tab pos="228600" algn="l"/>
                <a:tab pos="228600" algn="l"/>
              </a:tabLst>
            </a:pPr>
            <a:r>
              <a:rPr lang="en-US" sz="2200" kern="100" dirty="0">
                <a:effectLst/>
                <a:ea typeface="AR PL SungtiL GB"/>
                <a:cs typeface="Mangal" panose="02040503050203030202" pitchFamily="18" charset="0"/>
              </a:rPr>
              <a:t>However, this seems not to hold for the examples under (2b). A possible forms like </a:t>
            </a:r>
            <a:r>
              <a:rPr lang="en-US" sz="2200" i="1" kern="100" dirty="0">
                <a:effectLst/>
                <a:ea typeface="AR PL SungtiL GB"/>
                <a:cs typeface="Mangal" panose="02040503050203030202" pitchFamily="18" charset="0"/>
              </a:rPr>
              <a:t>gran </a:t>
            </a:r>
            <a:r>
              <a:rPr lang="en-US" sz="2200" kern="100" dirty="0">
                <a:effectLst/>
                <a:ea typeface="AR PL SungtiL GB"/>
                <a:cs typeface="Mangal" panose="02040503050203030202" pitchFamily="18" charset="0"/>
              </a:rPr>
              <a:t>appears to be a backformation. </a:t>
            </a:r>
            <a:endParaRPr lang="nl-NL" sz="2200"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endParaRPr lang="nl-NL" sz="2000" kern="100" dirty="0">
              <a:effectLst/>
              <a:ea typeface="AR PL SungtiL GB"/>
              <a:cs typeface="Mangal" panose="02040503050203030202" pitchFamily="18" charset="0"/>
            </a:endParaRPr>
          </a:p>
          <a:p>
            <a:endParaRPr lang="nl-NL" sz="2400" dirty="0"/>
          </a:p>
        </p:txBody>
      </p:sp>
    </p:spTree>
    <p:extLst>
      <p:ext uri="{BB962C8B-B14F-4D97-AF65-F5344CB8AC3E}">
        <p14:creationId xmlns:p14="http://schemas.microsoft.com/office/powerpoint/2010/main" val="3389217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F5090D-6B9A-46C0-B3AB-CE195DA60551}"/>
              </a:ext>
            </a:extLst>
          </p:cNvPr>
          <p:cNvSpPr>
            <a:spLocks noGrp="1"/>
          </p:cNvSpPr>
          <p:nvPr>
            <p:ph type="title"/>
          </p:nvPr>
        </p:nvSpPr>
        <p:spPr/>
        <p:txBody>
          <a:bodyPr/>
          <a:lstStyle/>
          <a:p>
            <a:r>
              <a:rPr lang="nl-NL" dirty="0"/>
              <a:t>	</a:t>
            </a:r>
            <a:r>
              <a:rPr lang="nl-NL" dirty="0" err="1"/>
              <a:t>Embellished</a:t>
            </a:r>
            <a:r>
              <a:rPr lang="nl-NL" dirty="0"/>
              <a:t> clipping in Dutch</a:t>
            </a:r>
          </a:p>
        </p:txBody>
      </p:sp>
      <p:sp>
        <p:nvSpPr>
          <p:cNvPr id="3" name="Tijdelijke aanduiding voor inhoud 2">
            <a:extLst>
              <a:ext uri="{FF2B5EF4-FFF2-40B4-BE49-F238E27FC236}">
                <a16:creationId xmlns:a16="http://schemas.microsoft.com/office/drawing/2014/main" id="{29E2F9BB-FB26-42D1-A9A2-DC2BEAEE86D9}"/>
              </a:ext>
            </a:extLst>
          </p:cNvPr>
          <p:cNvSpPr>
            <a:spLocks noGrp="1"/>
          </p:cNvSpPr>
          <p:nvPr>
            <p:ph idx="1"/>
          </p:nvPr>
        </p:nvSpPr>
        <p:spPr/>
        <p:txBody>
          <a:bodyPr/>
          <a:lstStyle/>
          <a:p>
            <a:pPr marL="342900" lvl="0" indent="-342900">
              <a:buFont typeface="Arial" panose="020B0604020202020204" pitchFamily="34" charset="0"/>
              <a:buChar char=""/>
              <a:tabLst>
                <a:tab pos="228600" algn="l"/>
                <a:tab pos="228600" algn="l"/>
              </a:tabLst>
            </a:pPr>
            <a:r>
              <a:rPr lang="en-US" kern="100" dirty="0">
                <a:effectLst/>
                <a:ea typeface="AR PL SungtiL GB"/>
                <a:cs typeface="Mangal" panose="02040503050203030202" pitchFamily="18" charset="0"/>
              </a:rPr>
              <a:t>(3) Dutch (informal register)</a:t>
            </a:r>
            <a:endParaRPr lang="nl-NL"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kern="100" dirty="0">
                <a:effectLst/>
                <a:ea typeface="AR PL SungtiL GB"/>
                <a:cs typeface="Mangal" panose="02040503050203030202" pitchFamily="18" charset="0"/>
              </a:rPr>
              <a:t>Embellished clippings</a:t>
            </a:r>
          </a:p>
          <a:p>
            <a:pPr marL="342900" lvl="0" indent="-342900">
              <a:buFont typeface="Arial" panose="020B0604020202020204" pitchFamily="34" charset="0"/>
              <a:buChar char=""/>
              <a:tabLst>
                <a:tab pos="228600" algn="l"/>
                <a:tab pos="228600" algn="l"/>
              </a:tabLst>
            </a:pPr>
            <a:endParaRPr lang="nl-NL"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kern="100" dirty="0" err="1">
                <a:effectLst/>
                <a:ea typeface="AR PL SungtiL GB"/>
                <a:cs typeface="Mangal" panose="02040503050203030202" pitchFamily="18" charset="0"/>
              </a:rPr>
              <a:t>jochie</a:t>
            </a:r>
            <a:r>
              <a:rPr lang="en-US" kern="100" dirty="0">
                <a:effectLst/>
                <a:ea typeface="AR PL SungtiL GB"/>
                <a:cs typeface="Mangal" panose="02040503050203030202" pitchFamily="18" charset="0"/>
              </a:rPr>
              <a:t>    &lt; </a:t>
            </a:r>
            <a:r>
              <a:rPr lang="en-US" kern="100" dirty="0" err="1">
                <a:effectLst/>
                <a:ea typeface="AR PL SungtiL GB"/>
                <a:cs typeface="Mangal" panose="02040503050203030202" pitchFamily="18" charset="0"/>
              </a:rPr>
              <a:t>jongen</a:t>
            </a:r>
            <a:r>
              <a:rPr lang="en-US" kern="100" dirty="0">
                <a:effectLst/>
                <a:ea typeface="AR PL SungtiL GB"/>
                <a:cs typeface="Mangal" panose="02040503050203030202" pitchFamily="18" charset="0"/>
              </a:rPr>
              <a:t>	 ‘boy’						(</a:t>
            </a:r>
            <a:r>
              <a:rPr lang="en-US" kern="100" dirty="0" err="1">
                <a:effectLst/>
                <a:ea typeface="AR PL SungtiL GB"/>
                <a:cs typeface="Mangal" panose="02040503050203030202" pitchFamily="18" charset="0"/>
              </a:rPr>
              <a:t>joch</a:t>
            </a:r>
            <a:r>
              <a:rPr lang="en-US" kern="100" dirty="0">
                <a:effectLst/>
                <a:ea typeface="AR PL SungtiL GB"/>
                <a:cs typeface="Mangal" panose="02040503050203030202" pitchFamily="18" charset="0"/>
              </a:rPr>
              <a:t>)</a:t>
            </a:r>
            <a:endParaRPr lang="nl-NL"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kern="100" dirty="0" err="1">
                <a:effectLst/>
                <a:ea typeface="AR PL SungtiL GB"/>
                <a:cs typeface="Mangal" panose="02040503050203030202" pitchFamily="18" charset="0"/>
              </a:rPr>
              <a:t>makkie</a:t>
            </a:r>
            <a:r>
              <a:rPr lang="en-US" kern="100" dirty="0">
                <a:effectLst/>
                <a:ea typeface="AR PL SungtiL GB"/>
                <a:cs typeface="Mangal" panose="02040503050203030202" pitchFamily="18" charset="0"/>
              </a:rPr>
              <a:t>  &lt; </a:t>
            </a:r>
            <a:r>
              <a:rPr lang="en-US" kern="100" dirty="0" err="1">
                <a:effectLst/>
                <a:ea typeface="AR PL SungtiL GB"/>
                <a:cs typeface="Mangal" panose="02040503050203030202" pitchFamily="18" charset="0"/>
              </a:rPr>
              <a:t>gemakkelijk</a:t>
            </a:r>
            <a:r>
              <a:rPr lang="en-US" kern="100" dirty="0">
                <a:effectLst/>
                <a:ea typeface="AR PL SungtiL GB"/>
                <a:cs typeface="Mangal" panose="02040503050203030202" pitchFamily="18" charset="0"/>
              </a:rPr>
              <a:t>   ‘something which can easily be done’	(*</a:t>
            </a:r>
            <a:r>
              <a:rPr lang="en-US" kern="100" dirty="0" err="1">
                <a:effectLst/>
                <a:ea typeface="AR PL SungtiL GB"/>
                <a:cs typeface="Mangal" panose="02040503050203030202" pitchFamily="18" charset="0"/>
              </a:rPr>
              <a:t>mak</a:t>
            </a:r>
            <a:r>
              <a:rPr lang="en-US" kern="100" dirty="0">
                <a:effectLst/>
                <a:ea typeface="AR PL SungtiL GB"/>
                <a:cs typeface="Mangal" panose="02040503050203030202" pitchFamily="18" charset="0"/>
              </a:rPr>
              <a:t>)</a:t>
            </a:r>
            <a:endParaRPr lang="nl-NL"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kern="100" dirty="0" err="1">
                <a:effectLst/>
                <a:ea typeface="AR PL SungtiL GB"/>
                <a:cs typeface="Mangal" panose="02040503050203030202" pitchFamily="18" charset="0"/>
              </a:rPr>
              <a:t>gympie</a:t>
            </a:r>
            <a:r>
              <a:rPr lang="en-US" kern="100" dirty="0">
                <a:effectLst/>
                <a:ea typeface="AR PL SungtiL GB"/>
                <a:cs typeface="Mangal" panose="02040503050203030202" pitchFamily="18" charset="0"/>
              </a:rPr>
              <a:t> &lt; </a:t>
            </a:r>
            <a:r>
              <a:rPr lang="en-US" kern="100" dirty="0" err="1">
                <a:effectLst/>
                <a:ea typeface="AR PL SungtiL GB"/>
                <a:cs typeface="Mangal" panose="02040503050203030202" pitchFamily="18" charset="0"/>
              </a:rPr>
              <a:t>gymschoen</a:t>
            </a:r>
            <a:r>
              <a:rPr lang="en-US" kern="100" dirty="0">
                <a:effectLst/>
                <a:ea typeface="AR PL SungtiL GB"/>
                <a:cs typeface="Mangal" panose="02040503050203030202" pitchFamily="18" charset="0"/>
              </a:rPr>
              <a:t>	 ‘gym shoe, sneakers’			(?gym; 								   different meaning)</a:t>
            </a:r>
          </a:p>
          <a:p>
            <a:pPr marL="342900" lvl="0" indent="-342900">
              <a:buFont typeface="Arial" panose="020B0604020202020204" pitchFamily="34" charset="0"/>
              <a:buChar char=""/>
              <a:tabLst>
                <a:tab pos="228600" algn="l"/>
                <a:tab pos="228600" algn="l"/>
              </a:tabLst>
            </a:pPr>
            <a:r>
              <a:rPr lang="en-US" kern="100" dirty="0">
                <a:solidFill>
                  <a:srgbClr val="FF0000"/>
                </a:solidFill>
                <a:ea typeface="AR PL SungtiL GB"/>
                <a:cs typeface="Mangal" panose="02040503050203030202" pitchFamily="18" charset="0"/>
              </a:rPr>
              <a:t>In Dutch, there are hardly embellished clippings with final </a:t>
            </a:r>
            <a:r>
              <a:rPr lang="en-US" i="1" kern="100" dirty="0">
                <a:solidFill>
                  <a:srgbClr val="FF0000"/>
                </a:solidFill>
                <a:ea typeface="AR PL SungtiL GB"/>
                <a:cs typeface="Mangal" panose="02040503050203030202" pitchFamily="18" charset="0"/>
              </a:rPr>
              <a:t>–</a:t>
            </a:r>
            <a:r>
              <a:rPr lang="en-US" i="1" kern="100" dirty="0" err="1">
                <a:solidFill>
                  <a:srgbClr val="FF0000"/>
                </a:solidFill>
                <a:ea typeface="AR PL SungtiL GB"/>
                <a:cs typeface="Mangal" panose="02040503050203030202" pitchFamily="18" charset="0"/>
              </a:rPr>
              <a:t>ie</a:t>
            </a:r>
            <a:r>
              <a:rPr lang="en-US" kern="100" dirty="0">
                <a:solidFill>
                  <a:srgbClr val="FF0000"/>
                </a:solidFill>
                <a:ea typeface="AR PL SungtiL GB"/>
                <a:cs typeface="Mangal" panose="02040503050203030202" pitchFamily="18" charset="0"/>
              </a:rPr>
              <a:t>, that also exhibit an attested clipped form without suffix. </a:t>
            </a:r>
            <a:endParaRPr lang="nl-NL" kern="100" dirty="0">
              <a:solidFill>
                <a:srgbClr val="FF0000"/>
              </a:solidFill>
              <a:effectLst/>
              <a:ea typeface="AR PL SungtiL GB"/>
              <a:cs typeface="Mangal" panose="02040503050203030202" pitchFamily="18" charset="0"/>
            </a:endParaRPr>
          </a:p>
          <a:p>
            <a:endParaRPr lang="nl-NL" dirty="0"/>
          </a:p>
        </p:txBody>
      </p:sp>
    </p:spTree>
    <p:extLst>
      <p:ext uri="{BB962C8B-B14F-4D97-AF65-F5344CB8AC3E}">
        <p14:creationId xmlns:p14="http://schemas.microsoft.com/office/powerpoint/2010/main" val="3919134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BAF7A2-CDB2-4595-8958-19CCF305C1F2}"/>
              </a:ext>
            </a:extLst>
          </p:cNvPr>
          <p:cNvSpPr>
            <a:spLocks noGrp="1"/>
          </p:cNvSpPr>
          <p:nvPr>
            <p:ph type="title"/>
          </p:nvPr>
        </p:nvSpPr>
        <p:spPr/>
        <p:txBody>
          <a:bodyPr/>
          <a:lstStyle/>
          <a:p>
            <a:r>
              <a:rPr lang="nl-NL" dirty="0"/>
              <a:t>	Pseudo-</a:t>
            </a:r>
            <a:r>
              <a:rPr lang="nl-NL" dirty="0" err="1"/>
              <a:t>embellished</a:t>
            </a:r>
            <a:r>
              <a:rPr lang="nl-NL" dirty="0"/>
              <a:t> </a:t>
            </a:r>
            <a:r>
              <a:rPr lang="nl-NL" dirty="0" err="1"/>
              <a:t>clippings</a:t>
            </a:r>
            <a:endParaRPr lang="nl-NL" dirty="0"/>
          </a:p>
        </p:txBody>
      </p:sp>
      <p:sp>
        <p:nvSpPr>
          <p:cNvPr id="3" name="Tijdelijke aanduiding voor inhoud 2">
            <a:extLst>
              <a:ext uri="{FF2B5EF4-FFF2-40B4-BE49-F238E27FC236}">
                <a16:creationId xmlns:a16="http://schemas.microsoft.com/office/drawing/2014/main" id="{7A2914B8-4FD3-43B5-A8A2-14B0DAA4A6C7}"/>
              </a:ext>
            </a:extLst>
          </p:cNvPr>
          <p:cNvSpPr>
            <a:spLocks noGrp="1"/>
          </p:cNvSpPr>
          <p:nvPr>
            <p:ph idx="1"/>
          </p:nvPr>
        </p:nvSpPr>
        <p:spPr/>
        <p:txBody>
          <a:bodyPr/>
          <a:lstStyle/>
          <a:p>
            <a:pPr marL="342900" lvl="0" indent="-342900">
              <a:buFont typeface="Arial" panose="020B0604020202020204" pitchFamily="34" charset="0"/>
              <a:buChar char=""/>
              <a:tabLst>
                <a:tab pos="228600" algn="l"/>
                <a:tab pos="228600" algn="l"/>
              </a:tabLst>
            </a:pPr>
            <a:r>
              <a:rPr lang="en-US" kern="100" dirty="0">
                <a:effectLst/>
                <a:ea typeface="AR PL SungtiL GB"/>
                <a:cs typeface="Mangal" panose="02040503050203030202" pitchFamily="18" charset="0"/>
              </a:rPr>
              <a:t>(4a) English			(4b) Dutch</a:t>
            </a:r>
            <a:endParaRPr lang="nl-NL"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GB" kern="100" dirty="0">
                <a:effectLst/>
                <a:ea typeface="AR PL SungtiL GB"/>
                <a:cs typeface="Mangal" panose="02040503050203030202" pitchFamily="18" charset="0"/>
              </a:rPr>
              <a:t>chappie	&lt; chap		</a:t>
            </a:r>
            <a:r>
              <a:rPr lang="en-GB" kern="100" dirty="0" err="1">
                <a:effectLst/>
                <a:ea typeface="AR PL SungtiL GB"/>
                <a:cs typeface="Mangal" panose="02040503050203030202" pitchFamily="18" charset="0"/>
              </a:rPr>
              <a:t>jonkie</a:t>
            </a:r>
            <a:r>
              <a:rPr lang="en-GB" kern="100" dirty="0">
                <a:effectLst/>
                <a:ea typeface="AR PL SungtiL GB"/>
                <a:cs typeface="Mangal" panose="02040503050203030202" pitchFamily="18" charset="0"/>
              </a:rPr>
              <a:t>	&lt;</a:t>
            </a:r>
            <a:r>
              <a:rPr lang="en-GB" kern="100" dirty="0" err="1">
                <a:effectLst/>
                <a:ea typeface="AR PL SungtiL GB"/>
                <a:cs typeface="Mangal" panose="02040503050203030202" pitchFamily="18" charset="0"/>
              </a:rPr>
              <a:t>jong</a:t>
            </a:r>
            <a:r>
              <a:rPr lang="en-GB" kern="100" dirty="0">
                <a:effectLst/>
                <a:ea typeface="AR PL SungtiL GB"/>
                <a:cs typeface="Mangal" panose="02040503050203030202" pitchFamily="18" charset="0"/>
              </a:rPr>
              <a:t> 		‘young person’	</a:t>
            </a:r>
            <a:endParaRPr lang="nl-NL"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nl-NL" kern="100" dirty="0" err="1">
                <a:effectLst/>
                <a:ea typeface="AR PL SungtiL GB"/>
                <a:cs typeface="Mangal" panose="02040503050203030202" pitchFamily="18" charset="0"/>
              </a:rPr>
              <a:t>blokie</a:t>
            </a:r>
            <a:r>
              <a:rPr lang="nl-NL" kern="100" dirty="0">
                <a:effectLst/>
                <a:ea typeface="AR PL SungtiL GB"/>
                <a:cs typeface="Mangal" panose="02040503050203030202" pitchFamily="18" charset="0"/>
              </a:rPr>
              <a:t>	&lt; </a:t>
            </a:r>
            <a:r>
              <a:rPr lang="nl-NL" kern="100" dirty="0" err="1">
                <a:effectLst/>
                <a:ea typeface="AR PL SungtiL GB"/>
                <a:cs typeface="Mangal" panose="02040503050203030202" pitchFamily="18" charset="0"/>
              </a:rPr>
              <a:t>bloke</a:t>
            </a:r>
            <a:r>
              <a:rPr lang="nl-NL" kern="100" dirty="0">
                <a:effectLst/>
                <a:ea typeface="AR PL SungtiL GB"/>
                <a:cs typeface="Mangal" panose="02040503050203030202" pitchFamily="18" charset="0"/>
              </a:rPr>
              <a:t>		nakie	&lt; naakt 	‘standing </a:t>
            </a:r>
            <a:r>
              <a:rPr lang="nl-NL" kern="100" dirty="0" err="1">
                <a:effectLst/>
                <a:ea typeface="AR PL SungtiL GB"/>
                <a:cs typeface="Mangal" panose="02040503050203030202" pitchFamily="18" charset="0"/>
              </a:rPr>
              <a:t>naked</a:t>
            </a:r>
            <a:r>
              <a:rPr lang="nl-NL" kern="100" dirty="0">
                <a:effectLst/>
                <a:ea typeface="AR PL SungtiL GB"/>
                <a:cs typeface="Mangal" panose="02040503050203030202" pitchFamily="18" charset="0"/>
              </a:rPr>
              <a:t>’</a:t>
            </a:r>
          </a:p>
          <a:p>
            <a:pPr marL="342900" lvl="0" indent="-342900">
              <a:buFont typeface="Arial" panose="020B0604020202020204" pitchFamily="34" charset="0"/>
              <a:buChar char=""/>
              <a:tabLst>
                <a:tab pos="228600" algn="l"/>
                <a:tab pos="228600" algn="l"/>
              </a:tabLst>
            </a:pPr>
            <a:r>
              <a:rPr lang="en-US" kern="100" dirty="0">
                <a:effectLst/>
                <a:ea typeface="AR PL SungtiL GB"/>
                <a:cs typeface="Mangal" panose="02040503050203030202" pitchFamily="18" charset="0"/>
              </a:rPr>
              <a:t>foody	&lt; food		</a:t>
            </a:r>
            <a:r>
              <a:rPr lang="en-US" kern="100" dirty="0" err="1">
                <a:effectLst/>
                <a:ea typeface="AR PL SungtiL GB"/>
                <a:cs typeface="Mangal" panose="02040503050203030202" pitchFamily="18" charset="0"/>
              </a:rPr>
              <a:t>zopie</a:t>
            </a:r>
            <a:r>
              <a:rPr lang="en-US" kern="100" dirty="0">
                <a:effectLst/>
                <a:ea typeface="AR PL SungtiL GB"/>
                <a:cs typeface="Mangal" panose="02040503050203030202" pitchFamily="18" charset="0"/>
              </a:rPr>
              <a:t>	&lt; </a:t>
            </a:r>
            <a:r>
              <a:rPr lang="en-US" kern="100" dirty="0" err="1">
                <a:effectLst/>
                <a:ea typeface="AR PL SungtiL GB"/>
                <a:cs typeface="Mangal" panose="02040503050203030202" pitchFamily="18" charset="0"/>
              </a:rPr>
              <a:t>sope</a:t>
            </a:r>
            <a:r>
              <a:rPr lang="en-US" kern="100" dirty="0">
                <a:effectLst/>
                <a:ea typeface="AR PL SungtiL GB"/>
                <a:cs typeface="Mangal" panose="02040503050203030202" pitchFamily="18" charset="0"/>
              </a:rPr>
              <a:t>/</a:t>
            </a:r>
            <a:r>
              <a:rPr lang="en-US" kern="100" dirty="0" err="1">
                <a:effectLst/>
                <a:ea typeface="AR PL SungtiL GB"/>
                <a:cs typeface="Mangal" panose="02040503050203030202" pitchFamily="18" charset="0"/>
              </a:rPr>
              <a:t>soep</a:t>
            </a:r>
            <a:r>
              <a:rPr lang="en-US" kern="100" dirty="0">
                <a:effectLst/>
                <a:ea typeface="AR PL SungtiL GB"/>
                <a:cs typeface="Mangal" panose="02040503050203030202" pitchFamily="18" charset="0"/>
              </a:rPr>
              <a:t>	‘beverage’</a:t>
            </a:r>
          </a:p>
          <a:p>
            <a:pPr marL="342900" lvl="0" indent="-342900">
              <a:buFont typeface="Arial" panose="020B0604020202020204" pitchFamily="34" charset="0"/>
              <a:buChar char=""/>
              <a:tabLst>
                <a:tab pos="228600" algn="l"/>
                <a:tab pos="228600" algn="l"/>
              </a:tabLst>
            </a:pPr>
            <a:endParaRPr lang="en-US" kern="100" dirty="0">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kern="100" dirty="0">
                <a:effectLst/>
                <a:ea typeface="AR PL SungtiL GB"/>
                <a:cs typeface="Mangal" panose="02040503050203030202" pitchFamily="18" charset="0"/>
              </a:rPr>
              <a:t>The base forms for the English and Dutch pseudo-embellished clippings are not clipped but full forms, be it monosyllabic words.</a:t>
            </a:r>
            <a:endParaRPr lang="nl-NL" kern="100" dirty="0">
              <a:effectLst/>
              <a:ea typeface="AR PL SungtiL GB"/>
              <a:cs typeface="Mangal" panose="02040503050203030202" pitchFamily="18" charset="0"/>
            </a:endParaRPr>
          </a:p>
          <a:p>
            <a:endParaRPr lang="nl-NL" dirty="0"/>
          </a:p>
        </p:txBody>
      </p:sp>
    </p:spTree>
    <p:extLst>
      <p:ext uri="{BB962C8B-B14F-4D97-AF65-F5344CB8AC3E}">
        <p14:creationId xmlns:p14="http://schemas.microsoft.com/office/powerpoint/2010/main" val="480163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574BE3-7234-41B9-8CBB-9BA6E19A7FD3}"/>
              </a:ext>
            </a:extLst>
          </p:cNvPr>
          <p:cNvSpPr>
            <a:spLocks noGrp="1"/>
          </p:cNvSpPr>
          <p:nvPr>
            <p:ph type="title"/>
          </p:nvPr>
        </p:nvSpPr>
        <p:spPr/>
        <p:txBody>
          <a:bodyPr/>
          <a:lstStyle/>
          <a:p>
            <a:r>
              <a:rPr lang="nl-NL" dirty="0"/>
              <a:t>		</a:t>
            </a:r>
            <a:r>
              <a:rPr lang="en-GB" dirty="0"/>
              <a:t>Preliminary conclusion</a:t>
            </a:r>
          </a:p>
        </p:txBody>
      </p:sp>
      <p:sp>
        <p:nvSpPr>
          <p:cNvPr id="3" name="Tijdelijke aanduiding voor inhoud 2">
            <a:extLst>
              <a:ext uri="{FF2B5EF4-FFF2-40B4-BE49-F238E27FC236}">
                <a16:creationId xmlns:a16="http://schemas.microsoft.com/office/drawing/2014/main" id="{DC2DC34E-C071-46EA-A1BB-9E635B049809}"/>
              </a:ext>
            </a:extLst>
          </p:cNvPr>
          <p:cNvSpPr>
            <a:spLocks noGrp="1"/>
          </p:cNvSpPr>
          <p:nvPr>
            <p:ph idx="1"/>
          </p:nvPr>
        </p:nvSpPr>
        <p:spPr/>
        <p:txBody>
          <a:bodyPr>
            <a:normAutofit lnSpcReduction="10000"/>
          </a:bodyPr>
          <a:lstStyle/>
          <a:p>
            <a:pPr marL="342900" lvl="0" indent="-342900">
              <a:buFont typeface="Arial" panose="020B0604020202020204" pitchFamily="34" charset="0"/>
              <a:buChar char=""/>
              <a:tabLst>
                <a:tab pos="228600" algn="l"/>
                <a:tab pos="228600" algn="l"/>
              </a:tabLst>
            </a:pPr>
            <a:r>
              <a:rPr lang="en-US" kern="100" dirty="0">
                <a:effectLst/>
                <a:ea typeface="AR PL SungtiL GB"/>
                <a:cs typeface="Mangal" panose="02040503050203030202" pitchFamily="18" charset="0"/>
              </a:rPr>
              <a:t>It is remarkable that all the examples presented so far, thus (1) - (4), are </a:t>
            </a:r>
            <a:r>
              <a:rPr lang="en-US" kern="100" dirty="0">
                <a:solidFill>
                  <a:srgbClr val="FF0000"/>
                </a:solidFill>
                <a:effectLst/>
                <a:ea typeface="AR PL SungtiL GB"/>
                <a:cs typeface="Mangal" panose="02040503050203030202" pitchFamily="18" charset="0"/>
              </a:rPr>
              <a:t>disyllabic</a:t>
            </a:r>
            <a:r>
              <a:rPr lang="en-US" kern="100" dirty="0">
                <a:effectLst/>
                <a:ea typeface="AR PL SungtiL GB"/>
                <a:cs typeface="Mangal" panose="02040503050203030202" pitchFamily="18" charset="0"/>
              </a:rPr>
              <a:t> and </a:t>
            </a:r>
            <a:r>
              <a:rPr lang="en-US" kern="100" dirty="0">
                <a:solidFill>
                  <a:srgbClr val="FF0000"/>
                </a:solidFill>
                <a:effectLst/>
                <a:ea typeface="AR PL SungtiL GB"/>
                <a:cs typeface="Mangal" panose="02040503050203030202" pitchFamily="18" charset="0"/>
              </a:rPr>
              <a:t>trochaic</a:t>
            </a:r>
            <a:r>
              <a:rPr lang="en-US" kern="100" dirty="0">
                <a:effectLst/>
                <a:ea typeface="AR PL SungtiL GB"/>
                <a:cs typeface="Mangal" panose="02040503050203030202" pitchFamily="18" charset="0"/>
              </a:rPr>
              <a:t>. It seems to be the syllabic and prosodic structure that determines the outcome of the processes of hypocoristic formation and of embellishment. The role of the pattern appears to be fundamental.</a:t>
            </a:r>
            <a:endParaRPr lang="nl-NL" kern="100" dirty="0">
              <a:effectLst/>
              <a:ea typeface="AR PL SungtiL GB"/>
              <a:cs typeface="Mangal" panose="02040503050203030202" pitchFamily="18" charset="0"/>
            </a:endParaRPr>
          </a:p>
          <a:p>
            <a:pPr marL="342900" lvl="0" indent="-342900">
              <a:buFont typeface="Arial" panose="020B0604020202020204" pitchFamily="34" charset="0"/>
              <a:buChar char=""/>
              <a:tabLst>
                <a:tab pos="228600" algn="l"/>
                <a:tab pos="228600" algn="l"/>
              </a:tabLst>
            </a:pPr>
            <a:r>
              <a:rPr lang="en-US" kern="100" dirty="0">
                <a:effectLst/>
                <a:ea typeface="AR PL SungtiL GB"/>
                <a:cs typeface="Mangal" panose="02040503050203030202" pitchFamily="18" charset="0"/>
              </a:rPr>
              <a:t>The role of the paradigm (of the series of similar data) is still not very clear. However, one may guess that series of diminutives, especially in Dutch where diminutives are highly frequent, promoted the use of the diminutive suffix as a hypocoristic suffix and subsequently also as a suffix for embellishment and pseudo-embellishment, see the following data.</a:t>
            </a:r>
            <a:endParaRPr lang="nl-NL" kern="100" dirty="0">
              <a:effectLst/>
              <a:ea typeface="AR PL SungtiL GB"/>
              <a:cs typeface="Mangal" panose="02040503050203030202" pitchFamily="18" charset="0"/>
            </a:endParaRPr>
          </a:p>
          <a:p>
            <a:endParaRPr lang="nl-NL" dirty="0"/>
          </a:p>
        </p:txBody>
      </p:sp>
    </p:spTree>
    <p:extLst>
      <p:ext uri="{BB962C8B-B14F-4D97-AF65-F5344CB8AC3E}">
        <p14:creationId xmlns:p14="http://schemas.microsoft.com/office/powerpoint/2010/main" val="213062474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2047</Words>
  <Application>Microsoft Office PowerPoint</Application>
  <PresentationFormat>Breedbeeld</PresentationFormat>
  <Paragraphs>156</Paragraphs>
  <Slides>20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20</vt:i4>
      </vt:variant>
    </vt:vector>
  </HeadingPairs>
  <TitlesOfParts>
    <vt:vector size="25" baseType="lpstr">
      <vt:lpstr>Arial</vt:lpstr>
      <vt:lpstr>Calibri</vt:lpstr>
      <vt:lpstr>Calibri Light</vt:lpstr>
      <vt:lpstr>Charis SIL</vt:lpstr>
      <vt:lpstr>Kantoorthema</vt:lpstr>
      <vt:lpstr>  Paradigms in non-morphemic word formation</vt:lpstr>
      <vt:lpstr>     Aim</vt:lpstr>
      <vt:lpstr> Use of the term paradigm</vt:lpstr>
      <vt:lpstr>  Structure of the talk</vt:lpstr>
      <vt:lpstr>Hypocoristic formation in English and Dutch</vt:lpstr>
      <vt:lpstr>  Embellished clipping in English</vt:lpstr>
      <vt:lpstr> Embellished clipping in Dutch</vt:lpstr>
      <vt:lpstr> Pseudo-embellished clippings</vt:lpstr>
      <vt:lpstr>  Preliminary conclusion</vt:lpstr>
      <vt:lpstr> Embellished clippings 2</vt:lpstr>
      <vt:lpstr> Pseudo- embellished clippings 2</vt:lpstr>
      <vt:lpstr>   Origin of –o </vt:lpstr>
      <vt:lpstr>    Libfixing</vt:lpstr>
      <vt:lpstr>   ‘Liberation’ of –preneur </vt:lpstr>
      <vt:lpstr>Libfixing resulting from reanalysis of an opaque form</vt:lpstr>
      <vt:lpstr>   Blending</vt:lpstr>
      <vt:lpstr>  Preliminary conclusion</vt:lpstr>
      <vt:lpstr>   Conclusion</vt:lpstr>
      <vt:lpstr>    References</vt:lpstr>
      <vt:lpstr>  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Paradigms in non-morphemic word formation</dc:title>
  <dc:creator>Camiel hamans</dc:creator>
  <cp:lastModifiedBy>Camiel hamans</cp:lastModifiedBy>
  <cp:revision>26</cp:revision>
  <dcterms:created xsi:type="dcterms:W3CDTF">2021-06-02T13:34:02Z</dcterms:created>
  <dcterms:modified xsi:type="dcterms:W3CDTF">2021-06-22T11:37:30Z</dcterms:modified>
</cp:coreProperties>
</file>