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3" r:id="rId10"/>
    <p:sldId id="267" r:id="rId11"/>
    <p:sldId id="271" r:id="rId12"/>
    <p:sldId id="270" r:id="rId13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BD"/>
    <a:srgbClr val="FFF76B"/>
    <a:srgbClr val="FF5759"/>
    <a:srgbClr val="F7D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09" autoAdjust="0"/>
  </p:normalViewPr>
  <p:slideViewPr>
    <p:cSldViewPr snapToGrid="0" snapToObjects="1" showGuides="1">
      <p:cViewPr>
        <p:scale>
          <a:sx n="75" d="100"/>
          <a:sy n="75" d="100"/>
        </p:scale>
        <p:origin x="-1496" y="-80"/>
      </p:cViewPr>
      <p:guideLst>
        <p:guide orient="horz" pos="2568"/>
        <p:guide pos="26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ED0C5-708E-AC46-BD6C-1E38F7474B92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D320B-F00C-BE48-98A8-A8E96D0A81D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41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61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10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31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60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57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11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93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81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66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69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92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17E1A-FEA8-E445-92AC-2DC7E10CE913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36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microsoft.com/office/2007/relationships/hdphoto" Target="../media/hdphoto9.wdp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3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microsoft.com/office/2007/relationships/hdphoto" Target="../media/hdphoto4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microsoft.com/office/2007/relationships/hdphoto" Target="../media/hdphoto5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6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6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microsoft.com/office/2007/relationships/hdphoto" Target="../media/hdphoto7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microsoft.com/office/2007/relationships/hdphoto" Target="../media/hdphoto8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868" y="1800748"/>
            <a:ext cx="5564264" cy="4173198"/>
          </a:xfrm>
          <a:prstGeom prst="rect">
            <a:avLst/>
          </a:prstGeom>
        </p:spPr>
      </p:pic>
      <p:sp>
        <p:nvSpPr>
          <p:cNvPr id="3" name="Rectangle à coins arrondis 2"/>
          <p:cNvSpPr>
            <a:spLocks/>
          </p:cNvSpPr>
          <p:nvPr/>
        </p:nvSpPr>
        <p:spPr>
          <a:xfrm>
            <a:off x="360998" y="519113"/>
            <a:ext cx="2585402" cy="598487"/>
          </a:xfrm>
          <a:prstGeom prst="round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1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1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4" name="Carré corné 3"/>
          <p:cNvSpPr>
            <a:spLocks/>
          </p:cNvSpPr>
          <p:nvPr/>
        </p:nvSpPr>
        <p:spPr>
          <a:xfrm rot="314074">
            <a:off x="5053415" y="559848"/>
            <a:ext cx="1437882" cy="596552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Classe de CP</a:t>
            </a:r>
            <a:endParaRPr lang="fr-FR" sz="120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>
            <a:spLocks/>
          </p:cNvSpPr>
          <p:nvPr/>
        </p:nvSpPr>
        <p:spPr>
          <a:xfrm>
            <a:off x="439197" y="6119654"/>
            <a:ext cx="6076314" cy="143086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r>
              <a:rPr lang="fr-FR" sz="1200" i="1" dirty="0">
                <a:effectLst/>
                <a:latin typeface="Comic Sans MS"/>
                <a:ea typeface="ＭＳ 明朝"/>
                <a:cs typeface="Cambria"/>
              </a:rPr>
              <a:t>Le </a:t>
            </a:r>
            <a:r>
              <a:rPr lang="fr-FR" sz="1200" b="1" i="1" dirty="0" smtClean="0">
                <a:effectLst/>
                <a:latin typeface="Comic Sans MS"/>
                <a:ea typeface="ＭＳ 明朝"/>
                <a:cs typeface="Cambria"/>
              </a:rPr>
              <a:t>cahier de progrès</a:t>
            </a:r>
            <a:r>
              <a:rPr lang="fr-FR" sz="1200" i="1" dirty="0" smtClean="0">
                <a:effectLst/>
                <a:latin typeface="Comic Sans MS"/>
                <a:ea typeface="ＭＳ 明朝"/>
                <a:cs typeface="Cambria"/>
              </a:rPr>
              <a:t> </a:t>
            </a:r>
            <a:r>
              <a:rPr lang="fr-FR" sz="1200" i="1" dirty="0">
                <a:effectLst/>
                <a:latin typeface="Comic Sans MS"/>
                <a:ea typeface="ＭＳ 明朝"/>
                <a:cs typeface="Cambria"/>
              </a:rPr>
              <a:t>est un </a:t>
            </a:r>
            <a:r>
              <a:rPr lang="fr-FR" sz="1200" i="1" dirty="0" smtClean="0">
                <a:effectLst/>
                <a:latin typeface="Comic Sans MS"/>
                <a:ea typeface="ＭＳ 明朝"/>
                <a:cs typeface="Cambria"/>
              </a:rPr>
              <a:t>recueil des toutes les cartes d’apprentissages qui doivent être étudiées en classe. Lorsqu’il est prêt, l’enfant peut être </a:t>
            </a:r>
            <a:r>
              <a:rPr lang="fr-FR" sz="1200" b="1" i="1" dirty="0" smtClean="0">
                <a:effectLst/>
                <a:latin typeface="Comic Sans MS"/>
                <a:ea typeface="ＭＳ 明朝"/>
                <a:cs typeface="Cambria"/>
              </a:rPr>
              <a:t>évalué</a:t>
            </a:r>
            <a:r>
              <a:rPr lang="fr-FR" sz="1200" i="1" dirty="0" smtClean="0">
                <a:effectLst/>
                <a:latin typeface="Comic Sans MS"/>
                <a:ea typeface="ＭＳ 明朝"/>
                <a:cs typeface="Cambria"/>
              </a:rPr>
              <a:t>, et le résultat est noté selon le code couleur de l’échelle des savoirs. Si la compétence n’est pas acquise, elle est à nouveau travaillée et évaluée. Chaque élève évolue ainsi à son rythme pour valider les compétences travaillées. Ce cahier est donc à la fois </a:t>
            </a:r>
            <a:r>
              <a:rPr lang="fr-FR" sz="1200" b="1" i="1" dirty="0" smtClean="0">
                <a:effectLst/>
                <a:latin typeface="Comic Sans MS"/>
                <a:ea typeface="ＭＳ 明朝"/>
                <a:cs typeface="Cambria"/>
              </a:rPr>
              <a:t>une aide pour l’é</a:t>
            </a:r>
            <a:r>
              <a:rPr lang="fr-FR" sz="1200" b="1" i="1" dirty="0" smtClean="0">
                <a:latin typeface="Comic Sans MS"/>
                <a:ea typeface="ＭＳ 明朝"/>
                <a:cs typeface="Cambria"/>
              </a:rPr>
              <a:t>lève </a:t>
            </a:r>
            <a:r>
              <a:rPr lang="fr-FR" sz="1200" i="1" dirty="0" smtClean="0">
                <a:latin typeface="Comic Sans MS"/>
                <a:ea typeface="ＭＳ 明朝"/>
                <a:cs typeface="Cambria"/>
              </a:rPr>
              <a:t>(savoir où il en est, ce qu’il doit travailler) et un </a:t>
            </a:r>
            <a:r>
              <a:rPr lang="fr-FR" sz="1200" b="1" i="1" dirty="0" smtClean="0">
                <a:latin typeface="Comic Sans MS"/>
                <a:ea typeface="ＭＳ 明朝"/>
                <a:cs typeface="Cambria"/>
              </a:rPr>
              <a:t>outil de communication envers les parents</a:t>
            </a:r>
            <a:r>
              <a:rPr lang="fr-FR" sz="1200" i="1" dirty="0" smtClean="0">
                <a:latin typeface="Comic Sans MS"/>
                <a:ea typeface="ＭＳ 明朝"/>
                <a:cs typeface="Cambria"/>
              </a:rPr>
              <a:t>. </a:t>
            </a:r>
            <a:endParaRPr lang="fr-FR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55044"/>
              </p:ext>
            </p:extLst>
          </p:nvPr>
        </p:nvGraphicFramePr>
        <p:xfrm>
          <a:off x="1574800" y="8049034"/>
          <a:ext cx="4894263" cy="1584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{5940675A-B579-460E-94D1-54222C63F5DA}</a:tableStyleId>
              </a:tblPr>
              <a:tblGrid>
                <a:gridCol w="882650"/>
                <a:gridCol w="4011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</a:t>
                      </a:r>
                      <a:endParaRPr lang="fr-FR" sz="1600" b="1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Parfait,</a:t>
                      </a:r>
                      <a:r>
                        <a:rPr lang="fr-FR" sz="1000" baseline="0" dirty="0" smtClean="0"/>
                        <a:t> tu réussis ce que tu as appris. Tu pourras certainement aider les autres à progresser. </a:t>
                      </a:r>
                      <a:endParaRPr lang="fr-FR" sz="10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AR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Tu as fait quelques erreurs mais tu as compris ce que tu as appris. C’est bien. </a:t>
                      </a:r>
                      <a:endParaRPr lang="fr-FR" sz="1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EVA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Tu n’as pas encore réussi, il y a encore des choses</a:t>
                      </a:r>
                      <a:r>
                        <a:rPr lang="fr-FR" sz="1000" baseline="0" dirty="0" smtClean="0"/>
                        <a:t> à travailler. Tu dois pouvoir progresser avec l’aide d’un adulte ou d’un camarade.</a:t>
                      </a:r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NA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Tu n’as pas compris ce que tu as appris ou ce que tu devais faire. Il faut persévérer pour progresser. </a:t>
                      </a:r>
                      <a:endParaRPr lang="fr-FR" sz="1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Image 7" descr="Sketches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573" b="76563" l="40332" r="668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518" t="20000" r="31111" b="22222"/>
          <a:stretch/>
        </p:blipFill>
        <p:spPr>
          <a:xfrm rot="1371251" flipH="1">
            <a:off x="616114" y="7920425"/>
            <a:ext cx="1181100" cy="17486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302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965647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 repérer dans une journée.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9242" y="250673"/>
            <a:ext cx="64862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spc="-150" dirty="0" smtClean="0">
                <a:latin typeface="Script Ecole 2"/>
                <a:cs typeface="Script Ecole 2"/>
              </a:rPr>
              <a:t>J’apprends à QUESTIONNER LE MONDE</a:t>
            </a:r>
            <a:endParaRPr lang="fr-FR" sz="2800" spc="-15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877459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situer la date du jour dans la semaine, le mois et la saison.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731359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 repérer dans la semaine et je connais le nom des jours.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46093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les heures justes dans la journée.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460950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saisons et leurs caractéristiques.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671982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placer des évènements sur une frise de 2 ou 3 générations.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5165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chercher une information sur la ligne du temps.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511569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-150" dirty="0" smtClean="0">
                          <a:latin typeface="Script Ecole 2"/>
                          <a:cs typeface="Script Ecole 2"/>
                        </a:rPr>
                        <a:t>ORG MONDE</a:t>
                      </a:r>
                      <a:endParaRPr lang="fr-FR" sz="1400" b="1" spc="-15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certains objets du passé aux mêmes objets maintenant.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7132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ESPACE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 situer dans l’espace proche en employant le vocabulaire adapté.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72000" marR="7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81198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ESPACE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qu’un globe terrestre représente la Terre.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760491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ESPACE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peux représenter un déplacement dans l’espace proche.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06466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-150" dirty="0" smtClean="0">
                          <a:latin typeface="Script Ecole 2"/>
                          <a:cs typeface="Script Ecole 2"/>
                        </a:rPr>
                        <a:t>ORG MONDE</a:t>
                      </a:r>
                      <a:endParaRPr lang="fr-FR" sz="1400" b="1" spc="-15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peux comprendre l’organisation de la classe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et la représenter.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28650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VIVANT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reconnaître un végétal.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132661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VIVANT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 cycle de vie de quelques végétaux.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42472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VIVANT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besoins des végétaux.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39887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-150" dirty="0" smtClean="0">
                          <a:latin typeface="Script Ecole 2"/>
                          <a:cs typeface="Script Ecole 2"/>
                        </a:rPr>
                        <a:t>ORG MONDE</a:t>
                      </a:r>
                      <a:endParaRPr lang="fr-FR" sz="1400" b="1" spc="-15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la ville et la campagne.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88478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MATIERE</a:t>
                      </a: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reconnaître un liquide et un solide.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41096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OBJETS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un thermomètre.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42248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MATIERE</a:t>
                      </a: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quand l’eau est liquide et quand elle est solide.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21719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OBJETS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monter, démonter, observer un objet et dire à quoi il sert.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7806267" y="62145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24" name="Image 23" descr="IMG_0652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39934" y="652513"/>
            <a:ext cx="539210" cy="29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26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66627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allumer et éteindre l’ordinateur.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3907" y="250673"/>
            <a:ext cx="64862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l’INFORMATIQUE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18736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Times" charset="0"/>
                        </a:rPr>
                        <a:t>Je sais désigner et nommer les principaux éléments informatiques.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312067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lancer et quitter un logiciel.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01490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accéder à un dossier.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881346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des mots sur le traitement de texte en respectant les espaces.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98642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consulter un document à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écran.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50068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plusieurs phrases sur le traitement de texte.</a:t>
                      </a:r>
                      <a:endParaRPr kumimoji="0" 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899384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découvre différentes situations de communication : les mails.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367667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MUSIQUE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chante avec les autres en respectant la mélodie et le rythme.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586626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MUSIQUE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peux jouer avec les autres en les écoutant et en imaginant.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932341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MUSIQUE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un extrait musical attentivement.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67138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MUSIQUE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ce que je pense de ma production et de celles des autres.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917030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0" noProof="0" dirty="0" smtClean="0">
                          <a:latin typeface="Script Ecole 2"/>
                          <a:cs typeface="Script Ecole 2"/>
                        </a:rPr>
                        <a:t>ARTS PLA</a:t>
                      </a:r>
                      <a:endParaRPr lang="fr-FR" sz="1400" b="1" spc="0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J’accepte d’expérimenter, de produire, je crée en respectant la consigne.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49163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0" noProof="0" dirty="0" smtClean="0">
                          <a:latin typeface="Script Ecole 2"/>
                          <a:cs typeface="Script Ecole 2"/>
                        </a:rPr>
                        <a:t>ARTS PLA</a:t>
                      </a:r>
                      <a:endParaRPr lang="fr-FR" sz="1400" b="1" spc="0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ce que je pense de ma production et de celles des autres.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661713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0" noProof="0" dirty="0" smtClean="0">
                          <a:latin typeface="Script Ecole 2"/>
                          <a:cs typeface="Script Ecole 2"/>
                        </a:rPr>
                        <a:t>ARTS PLA</a:t>
                      </a:r>
                      <a:endParaRPr lang="fr-FR" sz="1400" b="1" spc="0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mettre en oeuvre un projet artistique.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751166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0" noProof="0" dirty="0" smtClean="0">
                          <a:latin typeface="Script Ecole 2"/>
                          <a:cs typeface="Script Ecole 2"/>
                        </a:rPr>
                        <a:t>ARTS PLA</a:t>
                      </a:r>
                      <a:endParaRPr lang="fr-FR" sz="1400" b="1" spc="0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exprimer mes émotions devant une oeuvre d’art.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93908" y="5351033"/>
            <a:ext cx="64862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Je pratique les ARTS</a:t>
            </a:r>
            <a:endParaRPr lang="fr-FR" sz="2800" dirty="0">
              <a:latin typeface="Script Ecole 2"/>
              <a:cs typeface="Script Ecole 2"/>
            </a:endParaRPr>
          </a:p>
        </p:txBody>
      </p:sp>
      <p:pic>
        <p:nvPicPr>
          <p:cNvPr id="23" name="Image 22" descr="IMG_0652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494" b="100000" l="9677" r="100000">
                        <a14:foregroundMark x1="69355" y1="58861" x2="69355" y2="58861"/>
                        <a14:foregroundMark x1="79032" y1="63291" x2="79032" y2="632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6631" y="5325871"/>
            <a:ext cx="648072" cy="548382"/>
          </a:xfrm>
          <a:prstGeom prst="rect">
            <a:avLst/>
          </a:prstGeom>
        </p:spPr>
      </p:pic>
      <p:pic>
        <p:nvPicPr>
          <p:cNvPr id="25" name="Image 24" descr="IMG_0655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8898" y="233741"/>
            <a:ext cx="803569" cy="66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59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427251"/>
              </p:ext>
            </p:extLst>
          </p:nvPr>
        </p:nvGraphicFramePr>
        <p:xfrm>
          <a:off x="193908" y="1203960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EMC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m’exprime en respectant les règles de communication (conseils d’élèves).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3907" y="250673"/>
            <a:ext cx="648629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spc="-150" dirty="0" smtClean="0">
                <a:latin typeface="Script Ecole 2"/>
                <a:cs typeface="Script Ecole 2"/>
              </a:rPr>
              <a:t>J’apprends </a:t>
            </a:r>
            <a:r>
              <a:rPr lang="fr-FR" sz="2800" spc="-150" dirty="0" smtClean="0">
                <a:latin typeface="Script Ecole 2"/>
                <a:cs typeface="Script Ecole 2"/>
              </a:rPr>
              <a:t>l’ ENSEIGNEMENT MORAL et CIVIQUE</a:t>
            </a:r>
            <a:endParaRPr lang="fr-FR" sz="2800" spc="-15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81592"/>
              </p:ext>
            </p:extLst>
          </p:nvPr>
        </p:nvGraphicFramePr>
        <p:xfrm>
          <a:off x="3519036" y="1203960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EMC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comprends comment je peux agir pour protéger l’environnement.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2663"/>
              </p:ext>
            </p:extLst>
          </p:nvPr>
        </p:nvGraphicFramePr>
        <p:xfrm>
          <a:off x="1856472" y="1203960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EMC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participe aux projets de la classe.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119188"/>
              </p:ext>
            </p:extLst>
          </p:nvPr>
        </p:nvGraphicFramePr>
        <p:xfrm>
          <a:off x="5181601" y="1203960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EMC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donner mon avis et accepter un avis différent du mien.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933807"/>
              </p:ext>
            </p:extLst>
          </p:nvPr>
        </p:nvGraphicFramePr>
        <p:xfrm>
          <a:off x="193908" y="4095670"/>
          <a:ext cx="6492642" cy="5641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742"/>
                <a:gridCol w="2686050"/>
                <a:gridCol w="1866900"/>
                <a:gridCol w="1631950"/>
              </a:tblGrid>
              <a:tr h="243492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Pour avoir cette ceinture, je dois : </a:t>
                      </a:r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Je peux :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050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Blanche</a:t>
                      </a:r>
                      <a:endParaRPr lang="fr-FR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 Faire partie de la 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²"/>
                      </a:pPr>
                      <a:endParaRPr lang="fr-FR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- Donner mon avis, voter.</a:t>
                      </a:r>
                    </a:p>
                    <a:p>
                      <a:r>
                        <a:rPr lang="fr-FR" sz="1100" dirty="0" smtClean="0"/>
                        <a:t>- Participer à la vie de la classe.</a:t>
                      </a:r>
                    </a:p>
                    <a:p>
                      <a:r>
                        <a:rPr lang="fr-FR" sz="1100" dirty="0" smtClean="0"/>
                        <a:t>- Avoir un métier facile.</a:t>
                      </a:r>
                    </a:p>
                  </a:txBody>
                  <a:tcPr/>
                </a:tc>
              </a:tr>
              <a:tr h="83169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Jaune</a:t>
                      </a:r>
                      <a:endParaRPr lang="fr-FR" sz="1200" dirty="0"/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Bien me tenir dans le rang.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Essayer de travailler sans gêner.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Lever le doigt et</a:t>
                      </a:r>
                      <a:r>
                        <a:rPr lang="fr-FR" sz="1100" baseline="0" dirty="0" smtClean="0"/>
                        <a:t> attendre </a:t>
                      </a:r>
                      <a:r>
                        <a:rPr lang="fr-FR" sz="1100" dirty="0" smtClean="0"/>
                        <a:t>pour parler.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Etre poli avec les autres.</a:t>
                      </a:r>
                    </a:p>
                  </a:txBody>
                  <a:tcPr>
                    <a:solidFill>
                      <a:srgbClr val="FEFFC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Avoir mon matériel.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Respecter mon plan de travail.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endParaRPr lang="fr-FR" sz="1100" dirty="0" smtClean="0"/>
                    </a:p>
                  </a:txBody>
                  <a:tcPr>
                    <a:solidFill>
                      <a:srgbClr val="FEFFC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100" dirty="0" smtClean="0"/>
                        <a:t>+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dirty="0" smtClean="0"/>
                        <a:t>Me déplacer dans la classe.</a:t>
                      </a:r>
                    </a:p>
                  </a:txBody>
                  <a:tcPr>
                    <a:solidFill>
                      <a:srgbClr val="FEFFC1"/>
                    </a:solidFill>
                  </a:tcPr>
                </a:tc>
              </a:tr>
              <a:tr h="83169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Orange</a:t>
                      </a:r>
                      <a:endParaRPr lang="fr-FR" sz="1200" dirty="0"/>
                    </a:p>
                  </a:txBody>
                  <a:tcPr vert="vert270" anchor="ctr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Travailler</a:t>
                      </a:r>
                      <a:r>
                        <a:rPr lang="fr-FR" sz="1100" baseline="0" dirty="0" smtClean="0"/>
                        <a:t> dans le silence.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Ne pas faire mal aux autres.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Respecter les décisions du conseil.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Respecter les autres.</a:t>
                      </a:r>
                    </a:p>
                  </a:txBody>
                  <a:tcPr>
                    <a:solidFill>
                      <a:srgbClr val="F3BE9A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Avoir un casier bien rangé.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Respecter</a:t>
                      </a:r>
                      <a:r>
                        <a:rPr lang="fr-FR" sz="1100" baseline="0" dirty="0" smtClean="0"/>
                        <a:t> mon plan de travail.</a:t>
                      </a:r>
                      <a:endParaRPr lang="fr-FR" sz="1100" dirty="0" smtClean="0"/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endParaRPr lang="fr-FR" sz="1100" dirty="0" smtClean="0"/>
                    </a:p>
                  </a:txBody>
                  <a:tcPr>
                    <a:solidFill>
                      <a:srgbClr val="F3BE9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+ Dessiner pendant les récréations.</a:t>
                      </a:r>
                    </a:p>
                    <a:p>
                      <a:endParaRPr lang="fr-FR" sz="1100" dirty="0"/>
                    </a:p>
                  </a:txBody>
                  <a:tcPr>
                    <a:solidFill>
                      <a:srgbClr val="F3BE9A"/>
                    </a:solidFill>
                  </a:tcPr>
                </a:tc>
              </a:tr>
              <a:tr h="95876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Vert</a:t>
                      </a:r>
                      <a:endParaRPr lang="fr-FR" sz="1200" dirty="0"/>
                    </a:p>
                  </a:txBody>
                  <a:tcPr vert="vert27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Travailler seul en</a:t>
                      </a:r>
                      <a:r>
                        <a:rPr lang="fr-FR" sz="1100" baseline="0" dirty="0" smtClean="0"/>
                        <a:t> étant concentré</a:t>
                      </a:r>
                      <a:r>
                        <a:rPr lang="fr-FR" sz="1100" dirty="0" smtClean="0"/>
                        <a:t>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Entrer calmement en classe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Faire correctement son métier.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baseline="0" dirty="0" smtClean="0"/>
                        <a:t>Ne jamais créer de problèmes en récréation.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Essayer</a:t>
                      </a:r>
                      <a:r>
                        <a:rPr lang="fr-FR" sz="1100" baseline="0" dirty="0" smtClean="0"/>
                        <a:t> d’a</a:t>
                      </a:r>
                      <a:r>
                        <a:rPr lang="fr-FR" sz="1100" dirty="0" smtClean="0"/>
                        <a:t>ider mes camarades.</a:t>
                      </a:r>
                    </a:p>
                  </a:txBody>
                  <a:tcPr>
                    <a:solidFill>
                      <a:srgbClr val="BEFFBB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lang="fr-FR" sz="1100" dirty="0" smtClean="0"/>
                        <a:t>Avoir ma</a:t>
                      </a:r>
                      <a:r>
                        <a:rPr lang="fr-FR" sz="1100" baseline="0" dirty="0" smtClean="0"/>
                        <a:t> table toujours bien rangée.</a:t>
                      </a:r>
                      <a:endParaRPr lang="fr-FR" sz="1100" dirty="0" smtClean="0"/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Respecter</a:t>
                      </a:r>
                      <a:r>
                        <a:rPr lang="fr-FR" sz="1100" baseline="0" dirty="0" smtClean="0"/>
                        <a:t> mon contrat de travail.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endParaRPr lang="fr-FR" sz="1100" baseline="0" dirty="0" smtClean="0"/>
                    </a:p>
                  </a:txBody>
                  <a:tcPr>
                    <a:solidFill>
                      <a:srgbClr val="BEFFB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100" dirty="0" smtClean="0"/>
                        <a:t>+</a:t>
                      </a:r>
                      <a:r>
                        <a:rPr lang="fr-FR" sz="1100" baseline="0" dirty="0" smtClean="0"/>
                        <a:t> Avoir un métier difficile.</a:t>
                      </a:r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>
                    <a:solidFill>
                      <a:srgbClr val="BEFFBB"/>
                    </a:solidFill>
                  </a:tcPr>
                </a:tc>
              </a:tr>
              <a:tr h="73529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Bleu</a:t>
                      </a:r>
                      <a:endParaRPr lang="fr-FR" sz="1200" dirty="0"/>
                    </a:p>
                  </a:txBody>
                  <a:tcPr vert="vert270" anchor="ctr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Ne jamais gêner la classe.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Aider les autres sans donner la réponse.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Essayer de résoudre</a:t>
                      </a:r>
                      <a:r>
                        <a:rPr lang="fr-FR" sz="1100" baseline="0" dirty="0" smtClean="0"/>
                        <a:t> les disputes entre mes camarades.</a:t>
                      </a:r>
                      <a:endParaRPr lang="fr-FR" sz="1100" dirty="0" smtClean="0"/>
                    </a:p>
                  </a:txBody>
                  <a:tcPr>
                    <a:solidFill>
                      <a:srgbClr val="A6C0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Présenter</a:t>
                      </a:r>
                      <a:r>
                        <a:rPr lang="fr-FR" sz="1100" baseline="0" dirty="0" smtClean="0"/>
                        <a:t> correctement mon travail.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baseline="0" dirty="0" smtClean="0"/>
                        <a:t>Progresser de manière autonome.</a:t>
                      </a:r>
                      <a:endParaRPr lang="fr-FR" sz="1100" dirty="0" smtClean="0"/>
                    </a:p>
                  </a:txBody>
                  <a:tcPr>
                    <a:solidFill>
                      <a:srgbClr val="A6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+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dirty="0" smtClean="0"/>
                        <a:t>Participer à la décision des ceintures de comportement.</a:t>
                      </a:r>
                    </a:p>
                    <a:p>
                      <a:endParaRPr lang="fr-FR" sz="1100" dirty="0"/>
                    </a:p>
                  </a:txBody>
                  <a:tcPr>
                    <a:solidFill>
                      <a:srgbClr val="A6C0FF"/>
                    </a:solidFill>
                  </a:tcPr>
                </a:tc>
              </a:tr>
              <a:tr h="90854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Marron</a:t>
                      </a:r>
                      <a:endParaRPr lang="fr-FR" sz="1200" dirty="0"/>
                    </a:p>
                  </a:txBody>
                  <a:tcPr vert="vert270"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Ne</a:t>
                      </a:r>
                      <a:r>
                        <a:rPr lang="fr-FR" sz="1100" baseline="0" dirty="0" smtClean="0"/>
                        <a:t> jamais gêner la classe.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Circuler dans l’école sans incident.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Etre capable de rappeler les règles aux autres.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Etre</a:t>
                      </a:r>
                      <a:r>
                        <a:rPr lang="fr-FR" sz="1100" baseline="0" dirty="0" smtClean="0"/>
                        <a:t> capable d’aider les autres à résoudre leurs disputes</a:t>
                      </a:r>
                      <a:r>
                        <a:rPr lang="fr-FR" sz="1100" dirty="0" smtClean="0"/>
                        <a:t>.</a:t>
                      </a:r>
                    </a:p>
                  </a:txBody>
                  <a:tcPr>
                    <a:solidFill>
                      <a:srgbClr val="E1974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Présenter à la classe un travail autonome.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Progresser</a:t>
                      </a:r>
                      <a:r>
                        <a:rPr lang="fr-FR" sz="1100" baseline="0" dirty="0" smtClean="0"/>
                        <a:t> de manière autonome.</a:t>
                      </a:r>
                      <a:endParaRPr lang="fr-FR" sz="1100" dirty="0" smtClean="0"/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endParaRPr lang="fr-FR" sz="1100" dirty="0" smtClean="0"/>
                    </a:p>
                  </a:txBody>
                  <a:tcPr>
                    <a:solidFill>
                      <a:srgbClr val="E197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+ Présider</a:t>
                      </a:r>
                      <a:r>
                        <a:rPr lang="fr-FR" sz="1100" baseline="0" dirty="0" smtClean="0"/>
                        <a:t> le conseil d’élèves. </a:t>
                      </a:r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>
                    <a:solidFill>
                      <a:srgbClr val="E1974D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00257" y="2900736"/>
            <a:ext cx="6486293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spc="-150" dirty="0" smtClean="0">
                <a:latin typeface="Script Ecole 2"/>
                <a:cs typeface="Script Ecole 2"/>
              </a:rPr>
              <a:t>J’apprends à bien me comporter en classe.</a:t>
            </a:r>
            <a:endParaRPr lang="fr-FR" sz="1200" spc="-150" dirty="0" smtClean="0">
              <a:latin typeface="Script Ecole 2"/>
              <a:cs typeface="Script Ecole 2"/>
            </a:endParaRPr>
          </a:p>
          <a:p>
            <a:r>
              <a:rPr lang="fr-FR" sz="1200" dirty="0" smtClean="0">
                <a:latin typeface="Script Ecole 2"/>
                <a:cs typeface="Script Ecole 2"/>
              </a:rPr>
              <a:t>J’entoure la couleur de ma ceinture : </a:t>
            </a:r>
            <a:endParaRPr lang="fr-FR" sz="1200" dirty="0"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407876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3848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une 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consigne simple et la mettre en œuvre.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3908" y="250673"/>
            <a:ext cx="625769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le LANGAGE ORAL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921374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une histoire et me faire le film dans la tête.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04316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une histoire ou un texte lu jusqu’au bout.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182102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un camarade qui explique son travail.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831901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prononce les sons correctement.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666016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poser une question et faire une réponse.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96333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répéter une consigne sans rien oublier.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40892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raconter une histoire.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28329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participer à un échange en demandant la parole.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59585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participe au conseil d’élèves en respectant les règles.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7859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les autres et tenir compte de leurs propos.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199723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46353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répéter en tenant compte des conseils.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23958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expliquer mon travail à la classe.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19954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un texte à voix haute.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28383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ce que je pense (d’une œuvre d’art</a:t>
                      </a:r>
                      <a:r>
                        <a:rPr kumimoji="0" lang="is-I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…) </a:t>
                      </a:r>
                      <a:endParaRPr kumimoji="0" 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529927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réciter une poésie sans me tromper.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667174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peux tenir mon rôle au théâtre.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820005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réciter une poésie en mettant le ton.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281095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91" b="95455" l="2682" r="96552">
                        <a14:foregroundMark x1="48276" y1="52273" x2="48276" y2="52273"/>
                        <a14:foregroundMark x1="57854" y1="49242" x2="57854" y2="49242"/>
                        <a14:foregroundMark x1="48276" y1="63636" x2="48276" y2="63636"/>
                        <a14:foregroundMark x1="57854" y1="62121" x2="57854" y2="62121"/>
                        <a14:foregroundMark x1="68966" y1="58333" x2="68966" y2="58333"/>
                        <a14:foregroundMark x1="73563" y1="60606" x2="73563" y2="606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07857" y="250673"/>
            <a:ext cx="67234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0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81609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voyelles et le son qu’elles font.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7776" y="250673"/>
            <a:ext cx="625769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la LECTURE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80549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toutes les consonnes et le son qu’elles font.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61750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une dizaine de consonnes et le son qu’elles font.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2700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sons complexes.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086406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déchiffrer des syllabes.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219150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en les reconnaissant les mots les plus fréquents.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374974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déchiffrer des mots en utilisant les lettres connues.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069333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des phrases en déchiffrant ou reconnaissant les mots.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94849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sais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lire une ou deux phrases seul en 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les comprenant.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61880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un petit livre en comprenant l’histoire.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72210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un petit livre en m’aidant des images.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580682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un texte avec fluidité, en respectant les points et les virgules.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043967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retrouver les personnages d’une histoire entendue.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87763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comprends où et quand se passe une histoire. 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18359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comprends ce qui se passe dans l’histoire, je fais le film dans ma tête.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43617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comprends pourquoi les évènements se passent.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965125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reconnais quelques textes : lettre, documentaire</a:t>
                      </a:r>
                      <a:r>
                        <a:rPr kumimoji="0" lang="is-I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…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070316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quand je ne comprends pas.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39524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montre que j’ai compris un texte en le résumant.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892279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483" b="88793" l="4120" r="97004">
                        <a14:foregroundMark x1="31086" y1="40517" x2="31086" y2="40517"/>
                        <a14:foregroundMark x1="36330" y1="44828" x2="36330" y2="44828"/>
                        <a14:foregroundMark x1="43820" y1="55172" x2="43820" y2="55172"/>
                        <a14:foregroundMark x1="56180" y1="53448" x2="56180" y2="53448"/>
                        <a14:foregroundMark x1="67416" y1="40517" x2="67416" y2="40517"/>
                        <a14:foregroundMark x1="59551" y1="33621" x2="59551" y2="33621"/>
                        <a14:foregroundMark x1="53933" y1="25862" x2="53933" y2="258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90952" y="314122"/>
            <a:ext cx="1062247" cy="45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9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04551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tenir mon crayon correctement.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0843" y="250673"/>
            <a:ext cx="625769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l’ÉCRITURE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961104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des phrases sur une ligne en respectant les espaces.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451851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copier des mots sur une ligne.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66742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sur une ligne en respectant la taille des lettres.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823918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des phrases sur une ligne en respectant les points et les accents.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753255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une phrase en attaché à partir d’une phrase en script.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299570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avec soin.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390963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copier un texte très court  dans une écriture lisible.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258354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tout seul des syllabes.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47502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tout seul une phrase qui a du sens.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694937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tout seul des mots.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34227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tout seul une phrase, en mettant les points et les majuscules.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975000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corriger mes erreurs avec un modèle.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895267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relire mon texte pour vérifier qu’il a du sens.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251960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une phrase dictée.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2022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J’utilise les outils de la classe pour écrire.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818212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un traitement de texte pour écrire sur l’ordinateur.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09246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47449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peux écrire seul un petit récit.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15873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85" b="99329" l="3239" r="97571">
                        <a14:foregroundMark x1="40081" y1="60403" x2="40081" y2="60403"/>
                        <a14:foregroundMark x1="29555" y1="50336" x2="29555" y2="503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88113" y="250673"/>
            <a:ext cx="792088" cy="40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3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48241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encoder des syllabes.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7776" y="250673"/>
            <a:ext cx="65624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J’étudie la LANGUE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00924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460812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encoder des syllabes et des mots.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268352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69800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les mots-nombres jusqu’à 10.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77922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les mots appris.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846672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comment mémoriser des mots.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59238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les mots appris.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307937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identifier une phrase, une ligne, un mot.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76002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reconnaître un verbe car il nomme l’action.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54149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reconnaître un nom et son déterminant.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744506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reconnaître un nom au masculin ou au féminin.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760267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mets un –s quand les noms sont au pluriel.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266715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transformer à l’oral une phrase au passé, au présent ou au futur.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169213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mets  –nt quand les verbes sont au pluriel.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493783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VOC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trouver des mots qui parlent du même thème.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028535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VOC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grouper les mots par familles.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99761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VOC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trouver le sens d’un mot en fonction du texte.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44556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VOC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trouver des mots de sens contraire.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07077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VOC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J’apprends des mots nouveaux autour du mur de mots.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16" b="94262" l="968" r="96129">
                        <a14:foregroundMark x1="21613" y1="73770" x2="21613" y2="73770"/>
                        <a14:foregroundMark x1="31290" y1="66393" x2="31290" y2="66393"/>
                        <a14:foregroundMark x1="43226" y1="76230" x2="43226" y2="76230"/>
                        <a14:foregroundMark x1="52258" y1="74590" x2="52258" y2="74590"/>
                        <a14:foregroundMark x1="60000" y1="74590" x2="60000" y2="74590"/>
                        <a14:foregroundMark x1="73548" y1="69672" x2="73548" y2="696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7608" y="250673"/>
            <a:ext cx="1138403" cy="44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68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936934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nommer  et écrire les nombres  en chiffres jusqu</a:t>
                      </a:r>
                      <a:r>
                        <a:rPr kumimoji="0" lang="fr-FR" altLang="ja-JP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10.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95508" y="250673"/>
            <a:ext cx="62449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les NOMBRES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07803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nommer  et écrire les nombres  en chiffres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59.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099658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nommer  et écrire les nombres  en chiffres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19.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182079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nommer  et écrire les nombres  en chiffres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99.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04312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les nombres 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10.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731481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les nombres 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59.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922847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les nombres 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19.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807954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les nombres 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99.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00762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et écrire une suite de nombres dans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 croissant ou décroissant 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Wingdings"/>
                        </a:rPr>
                        <a:t> 10. </a:t>
                      </a: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96998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et écrire une suite de nombres dans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 croissant ou décroissant 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Wingdings"/>
                        </a:rPr>
                        <a:t> 59. </a:t>
                      </a: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581375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et écrire une suite de nombres dans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 croissant ou décroissant 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Wingdings"/>
                        </a:rPr>
                        <a:t> 19. </a:t>
                      </a: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44984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et écrire une suite de nombres dans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 croissant ou décroissant 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Wingdings"/>
                        </a:rPr>
                        <a:t> 99. </a:t>
                      </a: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064176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échanger 10 unités contre une dizaine.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031659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les signes de comparaison &lt; et &gt;.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78212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la valeur du chiffre dans le nombre.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961874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encadrer les nombres.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73518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qu’il faut ajouter une unité pour arriver au nombre d’après.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18300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placer les nombres sur la ligne de 100.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402003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compter de 10 en 10.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196762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333" b="99074" l="4348" r="100000">
                        <a14:foregroundMark x1="71304" y1="59259" x2="71304" y2="59259"/>
                        <a14:foregroundMark x1="71739" y1="46296" x2="71739" y2="46296"/>
                        <a14:foregroundMark x1="61304" y1="49074" x2="61304" y2="49074"/>
                        <a14:foregroundMark x1="46522" y1="54630" x2="46522" y2="54630"/>
                        <a14:foregroundMark x1="32609" y1="46296" x2="32609" y2="46296"/>
                        <a14:foregroundMark x1="86087" y1="56481" x2="86087" y2="56481"/>
                        <a14:foregroundMark x1="93043" y1="51852" x2="93043" y2="51852"/>
                        <a14:foregroundMark x1="40435" y1="92593" x2="40435" y2="92593"/>
                        <a14:foregroundMark x1="55217" y1="88889" x2="55217" y2="88889"/>
                        <a14:foregroundMark x1="69565" y1="84259" x2="69565" y2="84259"/>
                        <a14:foregroundMark x1="81304" y1="83333" x2="81304" y2="8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64436" y="286237"/>
            <a:ext cx="57606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7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382260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addition en ligne dont le résultat &lt; 10.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7776" y="250673"/>
            <a:ext cx="62449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le CALCUL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79631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addition en ligne dont le résultat &lt; 99.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793717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addition en ligne 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dont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résultat &lt; 20.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035737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addition en ligne de type 20 + 4.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237060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soustraction en ligne sur des nombres &lt; 10.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905530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soustraction en ligne sur des nombres &lt; 99.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60294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soustraction en ligne sur des nombres &lt; 20.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70424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106956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des additions à trou.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561119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compléments à 10.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73721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doubles.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21570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tables d’additions.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629258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 la technique de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addition posée sans retenue.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294740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commence à utiliser la technique de la soustraction posée sans retenue.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215320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 la technique de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addition posée  avec retenue.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09625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656062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additifs et soustractifs simples : ajouts.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088455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additifs et soustractifs : situation initiale.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668254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additifs et soustractifs simples : partitions.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135538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 multiplicatif et de partage en manipulant.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333" b="99074" l="4348" r="100000">
                        <a14:foregroundMark x1="71304" y1="59259" x2="71304" y2="59259"/>
                        <a14:foregroundMark x1="71739" y1="46296" x2="71739" y2="46296"/>
                        <a14:foregroundMark x1="61304" y1="49074" x2="61304" y2="49074"/>
                        <a14:foregroundMark x1="46522" y1="54630" x2="46522" y2="54630"/>
                        <a14:foregroundMark x1="32609" y1="46296" x2="32609" y2="46296"/>
                        <a14:foregroundMark x1="86087" y1="56481" x2="86087" y2="56481"/>
                        <a14:foregroundMark x1="93043" y1="51852" x2="93043" y2="51852"/>
                        <a14:foregroundMark x1="40435" y1="92593" x2="40435" y2="92593"/>
                        <a14:foregroundMark x1="55217" y1="88889" x2="55217" y2="88889"/>
                        <a14:foregroundMark x1="69565" y1="84259" x2="69565" y2="84259"/>
                        <a14:foregroundMark x1="81304" y1="83333" x2="81304" y2="8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64436" y="286237"/>
            <a:ext cx="57606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9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368904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où est quelqu’un ou quelque chose.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0843" y="250673"/>
            <a:ext cx="62449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la GÉOMÉTRIE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45049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tracer un trait à la règle.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018194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suivre un parcours pour me déplacer.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663209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le vocabulaire spatial : devant, derrière. à gauche de.., ...à droite de...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74455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trier des figures variées, et nommer le triangle, le carré, le rectangle et me cercle.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36000" marR="7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75812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trouver des points alignés.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586390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décrire les figures en parlant de côtés et d’angles.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533187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trouver un axe de symétrie dans une figure.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54764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trier des solides variés.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557009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930893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décrire les solides en parlant de face, d’arrête et de sommet.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27222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12726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compare et je classe les objets selon leur longueur.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262630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de longueur.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77978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mesurer des longueurs en cm.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73194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de longueur.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400900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pièces et les billets en euros.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08403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OGD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ou compléter un tableau dans des situations concrètes simples.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349660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de monnaie en euros.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087039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OGD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sélectionner les informations utiles.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52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767" b="94737" l="4082" r="9744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3162" y="305492"/>
            <a:ext cx="527338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4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081666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au moins un mot pour dire bonjour.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3910" y="250673"/>
            <a:ext cx="65624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à PARLER ANGLAIS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18037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au moins une formule pour donner de mes nouvelles.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09525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répondre à une question pour donner mon nom.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16568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demander des nouvelles de quelqu’un.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645071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compter et dénombrer de 1 à 6.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638003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quelques mots : le corps.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77452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quelques mots : les couleurs.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943510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quelques mots : les animaux.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18436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comprends les consignes de classe (au moins 5).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30577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suivre le fil d</a:t>
                      </a:r>
                      <a:r>
                        <a:rPr kumimoji="0" lang="ja-JP" alt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 histoire très courte avec des aides.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518190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suivre des instructions simples et courtes (exple : frapper des mains).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03324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559552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reproduire un modèle oral, une phrase extraite d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 </a:t>
                      </a: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comptine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050680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reproduire un modèle oral, une phrase extraite d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 </a:t>
                      </a: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788172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reproduire un modèle oral, une phrase extraite d</a:t>
                      </a:r>
                      <a:r>
                        <a:rPr kumimoji="0" lang="fr-FR" altLang="ja-JP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chant.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24971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reproduire un modèle oral, une phrase extraite d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 </a:t>
                      </a: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vidéo.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741088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795730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48222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032465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04" b="99346" l="8796" r="962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6255" y="267606"/>
            <a:ext cx="720080" cy="51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4501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6129</TotalTime>
  <Words>2907</Words>
  <Application>Microsoft Macintosh PowerPoint</Application>
  <PresentationFormat>Format A4 (210 x 297 mm)</PresentationFormat>
  <Paragraphs>668</Paragraphs>
  <Slides>12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62</cp:revision>
  <dcterms:created xsi:type="dcterms:W3CDTF">2015-08-09T10:48:43Z</dcterms:created>
  <dcterms:modified xsi:type="dcterms:W3CDTF">2016-08-26T21:16:41Z</dcterms:modified>
</cp:coreProperties>
</file>