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256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8406-ED15-41ED-8E01-6F967625D67C}" type="datetimeFigureOut">
              <a:rPr lang="fr-FR" smtClean="0"/>
              <a:t>06/04/2017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3E31-C053-4BB9-BB9B-37EF12EBF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2829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8406-ED15-41ED-8E01-6F967625D67C}" type="datetimeFigureOut">
              <a:rPr lang="fr-FR" smtClean="0"/>
              <a:t>06/04/2017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3E31-C053-4BB9-BB9B-37EF12EBF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7587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8406-ED15-41ED-8E01-6F967625D67C}" type="datetimeFigureOut">
              <a:rPr lang="fr-FR" smtClean="0"/>
              <a:t>06/04/2017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3E31-C053-4BB9-BB9B-37EF12EBF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6071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8406-ED15-41ED-8E01-6F967625D67C}" type="datetimeFigureOut">
              <a:rPr lang="fr-FR" smtClean="0"/>
              <a:t>06/04/2017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3E31-C053-4BB9-BB9B-37EF12EBF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678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8406-ED15-41ED-8E01-6F967625D67C}" type="datetimeFigureOut">
              <a:rPr lang="fr-FR" smtClean="0"/>
              <a:t>06/04/2017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3E31-C053-4BB9-BB9B-37EF12EBF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0400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8406-ED15-41ED-8E01-6F967625D67C}" type="datetimeFigureOut">
              <a:rPr lang="fr-FR" smtClean="0"/>
              <a:t>06/04/2017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3E31-C053-4BB9-BB9B-37EF12EBF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04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8406-ED15-41ED-8E01-6F967625D67C}" type="datetimeFigureOut">
              <a:rPr lang="fr-FR" smtClean="0"/>
              <a:t>06/04/2017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3E31-C053-4BB9-BB9B-37EF12EBF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4146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8406-ED15-41ED-8E01-6F967625D67C}" type="datetimeFigureOut">
              <a:rPr lang="fr-FR" smtClean="0"/>
              <a:t>06/04/2017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3E31-C053-4BB9-BB9B-37EF12EBF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8544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8406-ED15-41ED-8E01-6F967625D67C}" type="datetimeFigureOut">
              <a:rPr lang="fr-FR" smtClean="0"/>
              <a:t>06/04/2017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3E31-C053-4BB9-BB9B-37EF12EBF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2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8406-ED15-41ED-8E01-6F967625D67C}" type="datetimeFigureOut">
              <a:rPr lang="fr-FR" smtClean="0"/>
              <a:t>06/04/2017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3E31-C053-4BB9-BB9B-37EF12EBF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663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48406-ED15-41ED-8E01-6F967625D67C}" type="datetimeFigureOut">
              <a:rPr lang="fr-FR" smtClean="0"/>
              <a:t>06/04/2017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3E31-C053-4BB9-BB9B-37EF12EBF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0552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48406-ED15-41ED-8E01-6F967625D67C}" type="datetimeFigureOut">
              <a:rPr lang="fr-FR" smtClean="0"/>
              <a:t>06/04/2017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63E31-C053-4BB9-BB9B-37EF12EBFD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9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microsoft.com/office/2007/relationships/hdphoto" Target="../media/hdphoto1.wdp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ectangle à coins arrondis 89"/>
          <p:cNvSpPr/>
          <p:nvPr/>
        </p:nvSpPr>
        <p:spPr>
          <a:xfrm>
            <a:off x="174913" y="3391715"/>
            <a:ext cx="778557" cy="479957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1400" b="1" u="sng" dirty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dirty="0">
              <a:solidFill>
                <a:schemeClr val="tx1"/>
              </a:solidFill>
            </a:endParaRPr>
          </a:p>
          <a:p>
            <a:endParaRPr lang="fr-FR" sz="1400" dirty="0" smtClean="0">
              <a:solidFill>
                <a:schemeClr val="tx1"/>
              </a:solidFill>
            </a:endParaRPr>
          </a:p>
          <a:p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753087" y="1677997"/>
            <a:ext cx="5871140" cy="1539364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1400" b="1" u="sng" dirty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dirty="0">
              <a:solidFill>
                <a:schemeClr val="tx1"/>
              </a:solidFill>
            </a:endParaRPr>
          </a:p>
          <a:p>
            <a:endParaRPr lang="fr-FR" sz="1400" dirty="0" smtClean="0">
              <a:solidFill>
                <a:schemeClr val="tx1"/>
              </a:solidFill>
            </a:endParaRPr>
          </a:p>
          <a:p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" y="77059"/>
            <a:ext cx="6858000" cy="53642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latin typeface="Myriad Pro Light" pitchFamily="34" charset="0"/>
              </a:rPr>
              <a:t>6/Voiture à réaction.</a:t>
            </a:r>
            <a:endParaRPr lang="fr-FR" sz="2800" b="1" dirty="0">
              <a:latin typeface="Myriad Pro Light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56813" y="703552"/>
            <a:ext cx="6544375" cy="74011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b="1" u="sng" dirty="0" smtClean="0">
                <a:solidFill>
                  <a:schemeClr val="tx1"/>
                </a:solidFill>
                <a:latin typeface="Script cole" panose="00000400000000000000" pitchFamily="2" charset="0"/>
              </a:rPr>
              <a:t>Notion scientifique :</a:t>
            </a:r>
            <a:r>
              <a:rPr lang="fr-FR" sz="800" b="1" dirty="0" smtClean="0">
                <a:solidFill>
                  <a:schemeClr val="tx1"/>
                </a:solidFill>
                <a:latin typeface="Script cole" panose="00000400000000000000" pitchFamily="2" charset="0"/>
              </a:rPr>
              <a:t> </a:t>
            </a:r>
          </a:p>
          <a:p>
            <a:r>
              <a:rPr lang="fr-FR" sz="800" dirty="0" smtClean="0">
                <a:solidFill>
                  <a:schemeClr val="tx1"/>
                </a:solidFill>
                <a:latin typeface="Script cole" panose="00000400000000000000" pitchFamily="2" charset="0"/>
              </a:rPr>
              <a:t>utiliser des procédés empiriques pour faire fonctionner des mécanismes simples</a:t>
            </a:r>
            <a:endParaRPr lang="fr-FR" sz="8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Script cole" panose="00000400000000000000" pitchFamily="2" charset="0"/>
            </a:endParaRPr>
          </a:p>
          <a:p>
            <a:r>
              <a:rPr lang="fr-FR" sz="800" b="1" u="sng" dirty="0" smtClean="0">
                <a:solidFill>
                  <a:schemeClr val="tx1"/>
                </a:solidFill>
                <a:latin typeface="Script cole" panose="00000400000000000000" pitchFamily="2" charset="0"/>
              </a:rPr>
              <a:t>Compétenc</a:t>
            </a:r>
            <a:r>
              <a:rPr lang="fr-FR" sz="800" b="1" dirty="0" smtClean="0">
                <a:solidFill>
                  <a:schemeClr val="tx1"/>
                </a:solidFill>
              </a:rPr>
              <a:t>es</a:t>
            </a:r>
            <a:r>
              <a:rPr lang="fr-FR" sz="800" b="1" dirty="0">
                <a:solidFill>
                  <a:schemeClr val="tx1"/>
                </a:solidFill>
              </a:rPr>
              <a:t>, Utiliser des matériaux, des objets techniques simples, des techniques de </a:t>
            </a:r>
            <a:r>
              <a:rPr lang="fr-FR" sz="800" b="1" dirty="0" smtClean="0">
                <a:solidFill>
                  <a:schemeClr val="tx1"/>
                </a:solidFill>
              </a:rPr>
              <a:t>fabrication.</a:t>
            </a:r>
            <a:endParaRPr lang="fr-FR" sz="800" dirty="0">
              <a:solidFill>
                <a:schemeClr val="tx1"/>
              </a:solidFill>
            </a:endParaRPr>
          </a:p>
          <a:p>
            <a:r>
              <a:rPr lang="fr-FR" sz="800" dirty="0">
                <a:solidFill>
                  <a:schemeClr val="tx1"/>
                </a:solidFill>
              </a:rPr>
              <a:t>- Utiliser des outils  </a:t>
            </a:r>
            <a:r>
              <a:rPr lang="fr-FR" sz="800" i="1" dirty="0">
                <a:solidFill>
                  <a:schemeClr val="tx1"/>
                </a:solidFill>
                <a:latin typeface="+mj-lt"/>
              </a:rPr>
              <a:t>ciseaux, règle, gabarits…</a:t>
            </a:r>
            <a:endParaRPr lang="fr-FR" sz="800" dirty="0">
              <a:solidFill>
                <a:schemeClr val="tx1"/>
              </a:solidFill>
              <a:latin typeface="+mj-lt"/>
            </a:endParaRPr>
          </a:p>
          <a:p>
            <a:r>
              <a:rPr lang="fr-FR" sz="800" dirty="0">
                <a:solidFill>
                  <a:schemeClr val="tx1"/>
                </a:solidFill>
                <a:latin typeface="+mj-lt"/>
              </a:rPr>
              <a:t>- Respecter une fiche de montage, de fabrication</a:t>
            </a:r>
            <a:r>
              <a:rPr lang="fr-FR" sz="800" dirty="0" smtClean="0">
                <a:solidFill>
                  <a:schemeClr val="tx1"/>
                </a:solidFill>
                <a:latin typeface="+mj-lt"/>
              </a:rPr>
              <a:t>..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151881" y="3948383"/>
            <a:ext cx="3101910" cy="1539364"/>
          </a:xfrm>
          <a:prstGeom prst="round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 smtClean="0">
                <a:solidFill>
                  <a:schemeClr val="tx1"/>
                </a:solidFill>
                <a:latin typeface="Script cole" panose="00000400000000000000" pitchFamily="2" charset="0"/>
              </a:rPr>
              <a:t>1</a:t>
            </a:r>
          </a:p>
          <a:p>
            <a:endParaRPr lang="fr-FR" sz="1400" b="1" u="sng" dirty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dirty="0">
              <a:solidFill>
                <a:schemeClr val="tx1"/>
              </a:solidFill>
            </a:endParaRPr>
          </a:p>
          <a:p>
            <a:endParaRPr lang="fr-FR" sz="1400" dirty="0" smtClean="0">
              <a:solidFill>
                <a:schemeClr val="tx1"/>
              </a:solidFill>
            </a:endParaRPr>
          </a:p>
          <a:p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3535399" y="3948383"/>
            <a:ext cx="3101910" cy="1539364"/>
          </a:xfrm>
          <a:prstGeom prst="round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 smtClean="0">
                <a:solidFill>
                  <a:schemeClr val="tx1"/>
                </a:solidFill>
                <a:latin typeface="Script cole" panose="00000400000000000000" pitchFamily="2" charset="0"/>
              </a:rPr>
              <a:t>2</a:t>
            </a:r>
          </a:p>
          <a:p>
            <a:endParaRPr lang="fr-FR" sz="1400" b="1" u="sng" dirty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dirty="0">
              <a:solidFill>
                <a:schemeClr val="tx1"/>
              </a:solidFill>
            </a:endParaRPr>
          </a:p>
          <a:p>
            <a:endParaRPr lang="fr-FR" sz="1400" dirty="0" smtClean="0">
              <a:solidFill>
                <a:schemeClr val="tx1"/>
              </a:solidFill>
            </a:endParaRPr>
          </a:p>
          <a:p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170205" y="5647162"/>
            <a:ext cx="3101910" cy="1539364"/>
          </a:xfrm>
          <a:prstGeom prst="round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 smtClean="0">
                <a:solidFill>
                  <a:schemeClr val="tx1"/>
                </a:solidFill>
                <a:latin typeface="Script cole" panose="00000400000000000000" pitchFamily="2" charset="0"/>
              </a:rPr>
              <a:t>3</a:t>
            </a:r>
          </a:p>
          <a:p>
            <a:endParaRPr lang="fr-FR" sz="1400" b="1" u="sng" dirty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dirty="0">
              <a:solidFill>
                <a:schemeClr val="tx1"/>
              </a:solidFill>
            </a:endParaRPr>
          </a:p>
          <a:p>
            <a:endParaRPr lang="fr-FR" sz="1400" dirty="0" smtClean="0">
              <a:solidFill>
                <a:schemeClr val="tx1"/>
              </a:solidFill>
            </a:endParaRPr>
          </a:p>
          <a:p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28" name="Rectangle à coins arrondis 27"/>
          <p:cNvSpPr/>
          <p:nvPr/>
        </p:nvSpPr>
        <p:spPr>
          <a:xfrm>
            <a:off x="3553723" y="5626674"/>
            <a:ext cx="3101910" cy="1539364"/>
          </a:xfrm>
          <a:prstGeom prst="round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 smtClean="0">
                <a:solidFill>
                  <a:schemeClr val="tx1"/>
                </a:solidFill>
                <a:latin typeface="Script cole" panose="00000400000000000000" pitchFamily="2" charset="0"/>
              </a:rPr>
              <a:t>4</a:t>
            </a:r>
          </a:p>
          <a:p>
            <a:endParaRPr lang="fr-FR" sz="1400" b="1" u="sng" dirty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dirty="0">
              <a:solidFill>
                <a:schemeClr val="tx1"/>
              </a:solidFill>
            </a:endParaRPr>
          </a:p>
          <a:p>
            <a:endParaRPr lang="fr-FR" sz="1400" dirty="0" smtClean="0">
              <a:solidFill>
                <a:schemeClr val="tx1"/>
              </a:solidFill>
            </a:endParaRPr>
          </a:p>
          <a:p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41" name="Rectangle à coins arrondis 40"/>
          <p:cNvSpPr/>
          <p:nvPr/>
        </p:nvSpPr>
        <p:spPr>
          <a:xfrm>
            <a:off x="162478" y="7363854"/>
            <a:ext cx="3101910" cy="1539364"/>
          </a:xfrm>
          <a:prstGeom prst="round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 smtClean="0">
                <a:solidFill>
                  <a:schemeClr val="tx1"/>
                </a:solidFill>
                <a:latin typeface="Script cole" panose="00000400000000000000" pitchFamily="2" charset="0"/>
              </a:rPr>
              <a:t>5</a:t>
            </a:r>
          </a:p>
          <a:p>
            <a:endParaRPr lang="fr-FR" sz="1400" b="1" u="sng" dirty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dirty="0">
              <a:solidFill>
                <a:schemeClr val="tx1"/>
              </a:solidFill>
            </a:endParaRPr>
          </a:p>
          <a:p>
            <a:endParaRPr lang="fr-FR" sz="1400" dirty="0" smtClean="0">
              <a:solidFill>
                <a:schemeClr val="tx1"/>
              </a:solidFill>
            </a:endParaRPr>
          </a:p>
          <a:p>
            <a:endParaRPr lang="fr-FR" sz="1400" dirty="0">
              <a:solidFill>
                <a:schemeClr val="tx1"/>
              </a:solidFill>
            </a:endParaRPr>
          </a:p>
        </p:txBody>
      </p:sp>
      <p:pic>
        <p:nvPicPr>
          <p:cNvPr id="34" name="Picture 9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6" t="7367" r="3355" b="10419"/>
          <a:stretch/>
        </p:blipFill>
        <p:spPr bwMode="auto">
          <a:xfrm>
            <a:off x="229639" y="3436785"/>
            <a:ext cx="703073" cy="388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" name="Rectangle à coins arrondis 86"/>
          <p:cNvSpPr/>
          <p:nvPr/>
        </p:nvSpPr>
        <p:spPr>
          <a:xfrm>
            <a:off x="140006" y="2101429"/>
            <a:ext cx="778557" cy="692500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1400" b="1" u="sng" dirty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dirty="0">
              <a:solidFill>
                <a:schemeClr val="tx1"/>
              </a:solidFill>
            </a:endParaRPr>
          </a:p>
          <a:p>
            <a:endParaRPr lang="fr-FR" sz="1400" dirty="0" smtClean="0">
              <a:solidFill>
                <a:schemeClr val="tx1"/>
              </a:solidFill>
            </a:endParaRPr>
          </a:p>
          <a:p>
            <a:endParaRPr lang="fr-FR" sz="1400" dirty="0">
              <a:solidFill>
                <a:schemeClr val="tx1"/>
              </a:solidFill>
            </a:endParaRPr>
          </a:p>
        </p:txBody>
      </p:sp>
      <p:pic>
        <p:nvPicPr>
          <p:cNvPr id="48" name="Image 4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38" y="2039818"/>
            <a:ext cx="965666" cy="822884"/>
          </a:xfrm>
          <a:prstGeom prst="rect">
            <a:avLst/>
          </a:prstGeom>
        </p:spPr>
      </p:pic>
      <p:cxnSp>
        <p:nvCxnSpPr>
          <p:cNvPr id="93" name="Connecteur droit avec flèche 92"/>
          <p:cNvCxnSpPr/>
          <p:nvPr/>
        </p:nvCxnSpPr>
        <p:spPr>
          <a:xfrm flipH="1">
            <a:off x="5466853" y="4498848"/>
            <a:ext cx="326554" cy="33617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eur en arc 95"/>
          <p:cNvCxnSpPr/>
          <p:nvPr/>
        </p:nvCxnSpPr>
        <p:spPr>
          <a:xfrm rot="10800000" flipV="1">
            <a:off x="5307892" y="4942780"/>
            <a:ext cx="589439" cy="76195"/>
          </a:xfrm>
          <a:prstGeom prst="curvedConnector4">
            <a:avLst>
              <a:gd name="adj1" fmla="val 40264"/>
              <a:gd name="adj2" fmla="val 98662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à coins arrondis 96"/>
          <p:cNvSpPr/>
          <p:nvPr/>
        </p:nvSpPr>
        <p:spPr>
          <a:xfrm>
            <a:off x="3528236" y="7362495"/>
            <a:ext cx="3101910" cy="1539364"/>
          </a:xfrm>
          <a:prstGeom prst="round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 smtClean="0">
                <a:solidFill>
                  <a:schemeClr val="tx1"/>
                </a:solidFill>
                <a:latin typeface="Script cole" panose="00000400000000000000" pitchFamily="2" charset="0"/>
              </a:rPr>
              <a:t>6</a:t>
            </a:r>
          </a:p>
          <a:p>
            <a:endParaRPr lang="fr-FR" sz="1400" b="1" u="sng" dirty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b="1" u="sng" dirty="0" smtClean="0">
              <a:solidFill>
                <a:schemeClr val="tx1"/>
              </a:solidFill>
            </a:endParaRPr>
          </a:p>
          <a:p>
            <a:endParaRPr lang="fr-FR" sz="1400" dirty="0">
              <a:solidFill>
                <a:schemeClr val="tx1"/>
              </a:solidFill>
            </a:endParaRPr>
          </a:p>
          <a:p>
            <a:endParaRPr lang="fr-FR" sz="1400" dirty="0" smtClean="0">
              <a:solidFill>
                <a:schemeClr val="tx1"/>
              </a:solidFill>
            </a:endParaRPr>
          </a:p>
          <a:p>
            <a:endParaRPr lang="fr-FR" sz="14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576" y="1861777"/>
            <a:ext cx="1053969" cy="610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DD2"/>
              </a:clrFrom>
              <a:clrTo>
                <a:srgbClr val="FFFDD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479" y="2380252"/>
            <a:ext cx="863909" cy="513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0845" y="1955372"/>
            <a:ext cx="535624" cy="586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327" y="2447677"/>
            <a:ext cx="717045" cy="602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6576" y="2269923"/>
            <a:ext cx="336925" cy="610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64" y="4347473"/>
            <a:ext cx="2341194" cy="741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5388" y="2685837"/>
            <a:ext cx="1103328" cy="399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8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239" y="4618980"/>
            <a:ext cx="1103328" cy="399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780" y="4309921"/>
            <a:ext cx="1943796" cy="101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365" y="6049789"/>
            <a:ext cx="2228886" cy="969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9524" y="6078483"/>
            <a:ext cx="2410307" cy="79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Picture 5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37" t="50000"/>
          <a:stretch/>
        </p:blipFill>
        <p:spPr bwMode="auto">
          <a:xfrm>
            <a:off x="4145194" y="5897438"/>
            <a:ext cx="306265" cy="221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253325" y="6303100"/>
            <a:ext cx="317651" cy="77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627" y="6008089"/>
            <a:ext cx="535624" cy="586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191" y="1796619"/>
            <a:ext cx="941661" cy="676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548" y="6691474"/>
            <a:ext cx="575774" cy="413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973" y="7427644"/>
            <a:ext cx="1408172" cy="1409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3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DD2"/>
              </a:clrFrom>
              <a:clrTo>
                <a:srgbClr val="FFFDD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72"/>
          <a:stretch/>
        </p:blipFill>
        <p:spPr bwMode="auto">
          <a:xfrm rot="3479146">
            <a:off x="1395461" y="8120109"/>
            <a:ext cx="727568" cy="54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Connecteur droit 4"/>
          <p:cNvCxnSpPr/>
          <p:nvPr/>
        </p:nvCxnSpPr>
        <p:spPr>
          <a:xfrm>
            <a:off x="1469681" y="8635920"/>
            <a:ext cx="522485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40" name="Picture 3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DD2"/>
              </a:clrFrom>
              <a:clrTo>
                <a:srgbClr val="FFFDD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84"/>
          <a:stretch/>
        </p:blipFill>
        <p:spPr bwMode="auto">
          <a:xfrm rot="8215193">
            <a:off x="4055115" y="4523206"/>
            <a:ext cx="900178" cy="610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Connecteur droit 8"/>
          <p:cNvCxnSpPr/>
          <p:nvPr/>
        </p:nvCxnSpPr>
        <p:spPr>
          <a:xfrm flipH="1">
            <a:off x="4262872" y="4347471"/>
            <a:ext cx="56912" cy="8402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H="1">
            <a:off x="4365967" y="4448853"/>
            <a:ext cx="46183" cy="26921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 flipH="1">
            <a:off x="4333109" y="4942780"/>
            <a:ext cx="23093" cy="2449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65753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43</Words>
  <Application>Microsoft Office PowerPoint</Application>
  <PresentationFormat>Affichage à l'écran (4:3)</PresentationFormat>
  <Paragraphs>48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Catherine</dc:creator>
  <cp:lastModifiedBy>Catherine</cp:lastModifiedBy>
  <cp:revision>1</cp:revision>
  <dcterms:created xsi:type="dcterms:W3CDTF">2017-04-06T18:17:03Z</dcterms:created>
  <dcterms:modified xsi:type="dcterms:W3CDTF">2017-04-06T18:18:43Z</dcterms:modified>
</cp:coreProperties>
</file>