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59F91E-BC71-4579-BA3E-A80E1AB22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9E7D43C-3F30-473F-BC12-43E52F0EF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EEFDA4-6F5C-411A-87EC-30A0C0BD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08F485-3526-48C1-B47B-83658100F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4EAFAE-0E7D-4F7C-8854-63EEE13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47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AFBFB-4063-4C8A-8514-EEC62DD2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033793-7C2D-491F-B01F-3498E2CE6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3EAE6-AC86-4196-B6D9-BBC33CB8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AC41A3-BBC3-449D-ACE9-85C35BAF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00A021-1D69-44FE-A4C3-BEC4268B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112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4FD8B3-35FC-4D77-B15D-EBD62A819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2D70EA-F731-4EA0-B37E-C69194FBC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E27EF-51F2-45DA-866A-661326C9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B9E6E4-90DE-4D18-AC9C-5B6A2CBD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E3B81B-D511-4F78-AAFF-0C6B0AF3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3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875867-AA5F-4C3A-94D8-7A744CCF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411B6-2F68-4136-AB82-35D72A9FA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771BB1-8876-432D-B05C-85F58DF0D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5E6849-5FDF-46DF-8706-8097BB89E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51CEE0-3E06-4B2A-8518-97E2B90D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893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4E594C-061E-4DDC-A04A-D08F90561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7A5660-E808-4965-B2DE-F173B405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BCDE3-D648-4A6A-9182-D4D95CFAC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AE9BF-8865-4137-B42E-9E50AF46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8FC838-6E8C-4DBB-922E-2A18138D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66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43768-883D-4973-A799-857857D8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F15B7E-B06D-41A0-833B-1179579F1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89CFAB8-2255-481E-8B67-91FA0815D2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DB98A5-5B9E-416F-AEBC-2B163755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EE55ECA-0810-4474-A186-597F752B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E5F61D-2656-4C79-8DEA-4540D7A4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329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2E0A5-6A4F-4EAF-90BF-DD367CF7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4057E4-93DE-4398-9299-479629D14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27AB95-73F5-4370-AFFC-1E55BFA33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93F111-3C69-4FBD-BD8F-0790D2F72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E42344-BF1F-4CDE-929C-9340CCC83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893482-1A56-4863-BEF0-952C4379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B4EB8A3-2067-4FA2-9FC8-11A355B0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F4835B-F995-4930-A8D0-D5BA7192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48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058704-9065-48A4-BCC0-261F26FB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458E16-6CCD-4CF9-B645-B2933C6E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02DBA1-308C-41AF-B9FC-B5AE9BD0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0D7D4C-3BE2-4CF0-B09C-59BDE030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01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A7BBE47-2DFF-42B1-8434-9E0D5876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C23CF02-C11D-49E8-B07C-8FDB35B74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913D5A-D179-49CF-84A7-9FC053878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82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5FBCE-33D1-4858-B6B8-25581F9F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95F910-6487-4F71-9CAB-DB1D7CF3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2370B6-1023-406E-8BA7-4801887B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B3FDCE-AE33-4FF4-8AAA-603D45886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0036DA-9A26-4C96-9614-833AE313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49DEFF-E2DD-46F7-A2FD-ACBFD4D9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91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6B4E4-4167-48BF-AFDF-8262C6123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D2BD30-8367-4517-8030-0E1EAD30A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A6A83C-D379-4385-AFCA-BB6B4F718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9CAD32-1714-4EAC-B391-332BDDC6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E4E7FA-F33C-402D-8F26-E6AC58CD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4A3C97-04C3-4894-8601-158FD9C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26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16703C6-BE13-4572-B439-450B34EA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B4F12-9110-4D54-ABC4-6BA64AD9C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94A9747-611B-4B45-97CC-1C49635FF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4C586-DBC9-4398-9566-3419109B2E68}" type="datetimeFigureOut">
              <a:rPr lang="fr-FR" smtClean="0"/>
              <a:t>24/03/2019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EB7F8-D01A-4539-A7D9-A2CC896923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B24E87-3EDD-49E2-BB34-D72D1783E4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F6565-A117-45FB-B0B3-2E77A94126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72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F15830-A5CA-471D-99BC-0F6B14DE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927" y="447869"/>
            <a:ext cx="11579289" cy="5066523"/>
          </a:xfr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fr-FR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Reconnaître </a:t>
            </a:r>
            <a:b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une phrase (majuscule, point).</a:t>
            </a:r>
            <a:b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b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fr-FR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Distinguer</a:t>
            </a:r>
            <a:b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fr-F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ligne et phrase</a:t>
            </a:r>
          </a:p>
        </p:txBody>
      </p:sp>
    </p:spTree>
    <p:extLst>
      <p:ext uri="{BB962C8B-B14F-4D97-AF65-F5344CB8AC3E}">
        <p14:creationId xmlns:p14="http://schemas.microsoft.com/office/powerpoint/2010/main" val="2797498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72065EE-1296-4CA9-BBC3-3ECF330C07BB}"/>
              </a:ext>
            </a:extLst>
          </p:cNvPr>
          <p:cNvSpPr/>
          <p:nvPr/>
        </p:nvSpPr>
        <p:spPr>
          <a:xfrm>
            <a:off x="327328" y="603868"/>
            <a:ext cx="292359" cy="7754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C0D0DB-AB53-4354-B97B-FEBF90B5586F}"/>
              </a:ext>
            </a:extLst>
          </p:cNvPr>
          <p:cNvSpPr txBox="1"/>
          <p:nvPr/>
        </p:nvSpPr>
        <p:spPr>
          <a:xfrm>
            <a:off x="327328" y="405881"/>
            <a:ext cx="11195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nuage bleu ne </a:t>
            </a:r>
            <a:r>
              <a:rPr lang="fr-FR" sz="4400" dirty="0">
                <a:solidFill>
                  <a:srgbClr val="FF0000"/>
                </a:solidFill>
              </a:rPr>
              <a:t>suivait</a:t>
            </a:r>
            <a:r>
              <a:rPr lang="fr-FR" sz="4400" dirty="0"/>
              <a:t> jamais </a:t>
            </a:r>
            <a:r>
              <a:rPr lang="fr-FR" sz="4400" dirty="0">
                <a:solidFill>
                  <a:srgbClr val="0070C0"/>
                </a:solidFill>
              </a:rPr>
              <a:t>les</a:t>
            </a:r>
            <a:r>
              <a:rPr lang="fr-FR" sz="4400" dirty="0"/>
              <a:t> troupeaux </a:t>
            </a:r>
            <a:r>
              <a:rPr lang="fr-FR" sz="4400" dirty="0">
                <a:solidFill>
                  <a:srgbClr val="0070C0"/>
                </a:solidFill>
              </a:rPr>
              <a:t>de</a:t>
            </a:r>
            <a:r>
              <a:rPr lang="fr-FR" sz="4400" dirty="0"/>
              <a:t> nuages.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A448A8A-2B5E-4EB7-ADA9-AF877C77828F}"/>
              </a:ext>
            </a:extLst>
          </p:cNvPr>
          <p:cNvSpPr txBox="1"/>
          <p:nvPr/>
        </p:nvSpPr>
        <p:spPr>
          <a:xfrm>
            <a:off x="392644" y="2762062"/>
            <a:ext cx="401140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Les mots sont dans le bon ordre.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1DDC955-EC13-4A6D-939C-918FAFC7688F}"/>
              </a:ext>
            </a:extLst>
          </p:cNvPr>
          <p:cNvSpPr txBox="1"/>
          <p:nvPr/>
        </p:nvSpPr>
        <p:spPr>
          <a:xfrm>
            <a:off x="392644" y="3461658"/>
            <a:ext cx="625075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AR CENA" panose="02000000000000000000" pitchFamily="2" charset="0"/>
              </a:rPr>
              <a:t>Il n’y a pas de </a:t>
            </a:r>
            <a:r>
              <a:rPr lang="fr-FR" sz="2400" dirty="0">
                <a:highlight>
                  <a:srgbClr val="FFFF00"/>
                </a:highlight>
                <a:latin typeface="AR CENA" panose="02000000000000000000" pitchFamily="2" charset="0"/>
              </a:rPr>
              <a:t>majuscule</a:t>
            </a:r>
            <a:r>
              <a:rPr lang="fr-FR" sz="2400" dirty="0">
                <a:latin typeface="AR CENA" panose="02000000000000000000" pitchFamily="2" charset="0"/>
              </a:rPr>
              <a:t> au début de la phrase.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644C98-5822-40AD-9239-DBBFDDD95EED}"/>
              </a:ext>
            </a:extLst>
          </p:cNvPr>
          <p:cNvSpPr txBox="1"/>
          <p:nvPr/>
        </p:nvSpPr>
        <p:spPr>
          <a:xfrm>
            <a:off x="392644" y="4557156"/>
            <a:ext cx="537367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Ce n’est pas une phrase correctement écrite.</a:t>
            </a:r>
          </a:p>
        </p:txBody>
      </p:sp>
      <p:pic>
        <p:nvPicPr>
          <p:cNvPr id="6" name="Image 5" descr="Une image contenant équipement électronique&#10;&#10;Description générée avec un niveau de confiance élevé">
            <a:extLst>
              <a:ext uri="{FF2B5EF4-FFF2-40B4-BE49-F238E27FC236}">
                <a16:creationId xmlns:a16="http://schemas.microsoft.com/office/drawing/2014/main" id="{50705BB0-0CDC-41EB-9072-869042C709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4337" r="8902" b="16703"/>
          <a:stretch/>
        </p:blipFill>
        <p:spPr>
          <a:xfrm>
            <a:off x="7598388" y="2091557"/>
            <a:ext cx="4011406" cy="42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6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7B3048D2-1B9D-4B97-BEF3-EF493CBCAFBD}"/>
              </a:ext>
            </a:extLst>
          </p:cNvPr>
          <p:cNvSpPr/>
          <p:nvPr/>
        </p:nvSpPr>
        <p:spPr>
          <a:xfrm>
            <a:off x="339267" y="475861"/>
            <a:ext cx="409394" cy="595533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C68032C-26D6-4B6D-B9E6-033695665C0B}"/>
              </a:ext>
            </a:extLst>
          </p:cNvPr>
          <p:cNvSpPr/>
          <p:nvPr/>
        </p:nvSpPr>
        <p:spPr>
          <a:xfrm>
            <a:off x="4236097" y="1764003"/>
            <a:ext cx="354563" cy="32605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7D259A1-5A00-4D7C-A6A4-78A43C790AC0}"/>
              </a:ext>
            </a:extLst>
          </p:cNvPr>
          <p:cNvSpPr txBox="1"/>
          <p:nvPr/>
        </p:nvSpPr>
        <p:spPr>
          <a:xfrm>
            <a:off x="317996" y="135293"/>
            <a:ext cx="83688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Les</a:t>
            </a:r>
            <a:r>
              <a:rPr lang="fr-FR" sz="4400" dirty="0"/>
              <a:t> oiseau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4400" dirty="0"/>
              <a:t> bleu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dirty="0"/>
              <a:t> qui </a:t>
            </a: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FF0000"/>
                </a:solidFill>
              </a:rPr>
              <a:t>traversai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4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FF0000"/>
                </a:solidFill>
              </a:rPr>
              <a:t>ressortai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4400" dirty="0">
                <a:solidFill>
                  <a:srgbClr val="FF0000"/>
                </a:solidFill>
              </a:rPr>
              <a:t> </a:t>
            </a:r>
            <a:r>
              <a:rPr lang="fr-FR" sz="4400" dirty="0"/>
              <a:t>tou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4400" dirty="0"/>
              <a:t> 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E7AD2D-0321-4F7A-96CE-15B213223199}"/>
              </a:ext>
            </a:extLst>
          </p:cNvPr>
          <p:cNvSpPr txBox="1"/>
          <p:nvPr/>
        </p:nvSpPr>
        <p:spPr>
          <a:xfrm>
            <a:off x="339269" y="2449655"/>
            <a:ext cx="720945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une </a:t>
            </a:r>
            <a:r>
              <a:rPr lang="fr-FR" sz="2400" dirty="0">
                <a:highlight>
                  <a:srgbClr val="FFFF00"/>
                </a:highlight>
                <a:latin typeface="AR CENA" panose="02000000000000000000" pitchFamily="2" charset="0"/>
              </a:rPr>
              <a:t>majuscule</a:t>
            </a:r>
            <a:r>
              <a:rPr lang="fr-FR" sz="2400" dirty="0">
                <a:latin typeface="AR CENA" panose="02000000000000000000" pitchFamily="2" charset="0"/>
              </a:rPr>
              <a:t> au début de la phrase et un </a:t>
            </a:r>
            <a:r>
              <a:rPr lang="fr-FR" sz="2400" dirty="0">
                <a:highlight>
                  <a:srgbClr val="00FF00"/>
                </a:highlight>
                <a:latin typeface="AR CENA" panose="02000000000000000000" pitchFamily="2" charset="0"/>
              </a:rPr>
              <a:t>point </a:t>
            </a:r>
            <a:r>
              <a:rPr lang="fr-FR" sz="2400" dirty="0">
                <a:latin typeface="AR CENA" panose="02000000000000000000" pitchFamily="2" charset="0"/>
              </a:rPr>
              <a:t>à la fin 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1811414-884E-4DC4-84B5-30FB85C7CEA7}"/>
              </a:ext>
            </a:extLst>
          </p:cNvPr>
          <p:cNvSpPr txBox="1"/>
          <p:nvPr/>
        </p:nvSpPr>
        <p:spPr>
          <a:xfrm>
            <a:off x="339268" y="3127728"/>
            <a:ext cx="789992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AR CENA" panose="02000000000000000000" pitchFamily="2" charset="0"/>
              </a:rPr>
              <a:t>Les mots ne sont pas dans le bon ordre, cela ne veut rien dire.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2B8DFA9-2663-4403-97F5-9E711D76BAE3}"/>
              </a:ext>
            </a:extLst>
          </p:cNvPr>
          <p:cNvSpPr txBox="1"/>
          <p:nvPr/>
        </p:nvSpPr>
        <p:spPr>
          <a:xfrm>
            <a:off x="339266" y="3959489"/>
            <a:ext cx="329059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Ce n’est pas une phrase.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0F74CF7-F471-44C9-8D90-1D47C16B4478}"/>
              </a:ext>
            </a:extLst>
          </p:cNvPr>
          <p:cNvSpPr/>
          <p:nvPr/>
        </p:nvSpPr>
        <p:spPr>
          <a:xfrm>
            <a:off x="3781508" y="1048662"/>
            <a:ext cx="1182876" cy="718457"/>
          </a:xfrm>
          <a:custGeom>
            <a:avLst/>
            <a:gdLst>
              <a:gd name="connsiteX0" fmla="*/ 80369 w 1182876"/>
              <a:gd name="connsiteY0" fmla="*/ 0 h 718457"/>
              <a:gd name="connsiteX1" fmla="*/ 108361 w 1182876"/>
              <a:gd name="connsiteY1" fmla="*/ 214604 h 718457"/>
              <a:gd name="connsiteX2" fmla="*/ 1134728 w 1182876"/>
              <a:gd name="connsiteY2" fmla="*/ 289249 h 718457"/>
              <a:gd name="connsiteX3" fmla="*/ 920124 w 1182876"/>
              <a:gd name="connsiteY3" fmla="*/ 718457 h 7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876" h="718457">
                <a:moveTo>
                  <a:pt x="80369" y="0"/>
                </a:moveTo>
                <a:cubicBezTo>
                  <a:pt x="6501" y="83198"/>
                  <a:pt x="-67366" y="166396"/>
                  <a:pt x="108361" y="214604"/>
                </a:cubicBezTo>
                <a:cubicBezTo>
                  <a:pt x="284088" y="262812"/>
                  <a:pt x="999434" y="205274"/>
                  <a:pt x="1134728" y="289249"/>
                </a:cubicBezTo>
                <a:cubicBezTo>
                  <a:pt x="1270022" y="373225"/>
                  <a:pt x="1095073" y="545841"/>
                  <a:pt x="920124" y="718457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F4CF1C-9BF0-4AB8-B941-95F5873F5EF5}"/>
              </a:ext>
            </a:extLst>
          </p:cNvPr>
          <p:cNvSpPr txBox="1"/>
          <p:nvPr/>
        </p:nvSpPr>
        <p:spPr>
          <a:xfrm>
            <a:off x="317997" y="4421154"/>
            <a:ext cx="7230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Les</a:t>
            </a:r>
            <a:r>
              <a:rPr lang="fr-FR" sz="4400" dirty="0"/>
              <a:t> oiseau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fr-FR" sz="4400" dirty="0"/>
              <a:t> qui </a:t>
            </a: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FF0000"/>
                </a:solidFill>
              </a:rPr>
              <a:t>traversai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4400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FF0000"/>
                </a:solidFill>
              </a:rPr>
              <a:t>ressortai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</a:t>
            </a:r>
            <a:r>
              <a:rPr lang="fr-FR" sz="4400" dirty="0">
                <a:solidFill>
                  <a:srgbClr val="FF0000"/>
                </a:solidFill>
              </a:rPr>
              <a:t> </a:t>
            </a:r>
            <a:r>
              <a:rPr lang="fr-FR" sz="4400" dirty="0"/>
              <a:t>tou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fr-FR" sz="4400" dirty="0"/>
              <a:t> </a:t>
            </a:r>
            <a:r>
              <a:rPr lang="fr-FR" sz="4400" u="sng" dirty="0"/>
              <a:t>bleu</a:t>
            </a:r>
            <a:r>
              <a:rPr lang="fr-FR" sz="44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dirty="0"/>
              <a:t>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336B4B-099C-4C19-B5E0-9D1365C88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" r="267" b="2034"/>
          <a:stretch/>
        </p:blipFill>
        <p:spPr>
          <a:xfrm>
            <a:off x="8562136" y="1423572"/>
            <a:ext cx="3412628" cy="43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/>
      <p:bldP spid="3" grpId="0" animBg="1"/>
      <p:bldP spid="4" grpId="0" animBg="1"/>
      <p:bldP spid="5" grpId="0" animBg="1"/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7D3506-5A65-475A-BD60-DEE8D9E8473E}"/>
              </a:ext>
            </a:extLst>
          </p:cNvPr>
          <p:cNvSpPr/>
          <p:nvPr/>
        </p:nvSpPr>
        <p:spPr>
          <a:xfrm>
            <a:off x="5113176" y="5279923"/>
            <a:ext cx="226733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B62597E-56E5-43FD-8F21-2AC23BD44E62}"/>
              </a:ext>
            </a:extLst>
          </p:cNvPr>
          <p:cNvSpPr/>
          <p:nvPr/>
        </p:nvSpPr>
        <p:spPr>
          <a:xfrm>
            <a:off x="11246498" y="5279923"/>
            <a:ext cx="457200" cy="9233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2946980-675F-4066-B881-F24328C046B9}"/>
              </a:ext>
            </a:extLst>
          </p:cNvPr>
          <p:cNvSpPr txBox="1"/>
          <p:nvPr/>
        </p:nvSpPr>
        <p:spPr>
          <a:xfrm>
            <a:off x="4403324" y="5279923"/>
            <a:ext cx="7554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</a:rPr>
              <a:t>Un</a:t>
            </a:r>
            <a:r>
              <a:rPr lang="fr-FR" sz="5400" dirty="0"/>
              <a:t> homme </a:t>
            </a:r>
            <a:r>
              <a:rPr lang="fr-FR" sz="5400" dirty="0">
                <a:solidFill>
                  <a:srgbClr val="FF0000"/>
                </a:solidFill>
              </a:rPr>
              <a:t>casse</a:t>
            </a:r>
            <a:r>
              <a:rPr lang="fr-FR" sz="5400" dirty="0"/>
              <a:t> </a:t>
            </a:r>
            <a:r>
              <a:rPr lang="fr-FR" sz="5400" dirty="0">
                <a:solidFill>
                  <a:srgbClr val="0070C0"/>
                </a:solidFill>
              </a:rPr>
              <a:t>le</a:t>
            </a:r>
            <a:r>
              <a:rPr lang="fr-FR" sz="5400" dirty="0"/>
              <a:t> mur 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FD88B1C-829C-456E-BEE3-9DE2FE1E1884}"/>
              </a:ext>
            </a:extLst>
          </p:cNvPr>
          <p:cNvSpPr/>
          <p:nvPr/>
        </p:nvSpPr>
        <p:spPr>
          <a:xfrm>
            <a:off x="4477014" y="5279923"/>
            <a:ext cx="457200" cy="923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4601C6-2B50-409F-87BD-E5B7C530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0" y="536396"/>
            <a:ext cx="3680460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75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F4642DA3-0956-4BA4-9DEE-1C2119D72908}"/>
              </a:ext>
            </a:extLst>
          </p:cNvPr>
          <p:cNvSpPr/>
          <p:nvPr/>
        </p:nvSpPr>
        <p:spPr>
          <a:xfrm>
            <a:off x="6438169" y="4400420"/>
            <a:ext cx="457200" cy="9233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5520435-C353-4CE0-8CB4-09E5C264525A}"/>
              </a:ext>
            </a:extLst>
          </p:cNvPr>
          <p:cNvSpPr/>
          <p:nvPr/>
        </p:nvSpPr>
        <p:spPr>
          <a:xfrm>
            <a:off x="10449592" y="1310820"/>
            <a:ext cx="457200" cy="92333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630E2-9592-4D82-9792-F785F48E128D}"/>
              </a:ext>
            </a:extLst>
          </p:cNvPr>
          <p:cNvSpPr/>
          <p:nvPr/>
        </p:nvSpPr>
        <p:spPr>
          <a:xfrm>
            <a:off x="4973216" y="521311"/>
            <a:ext cx="223934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C1383B-35CB-40B9-8151-1481310B6818}"/>
              </a:ext>
            </a:extLst>
          </p:cNvPr>
          <p:cNvSpPr txBox="1"/>
          <p:nvPr/>
        </p:nvSpPr>
        <p:spPr>
          <a:xfrm>
            <a:off x="4525941" y="3613251"/>
            <a:ext cx="6695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</a:rPr>
              <a:t>La</a:t>
            </a:r>
            <a:r>
              <a:rPr lang="fr-FR" sz="5400" dirty="0"/>
              <a:t> caissière </a:t>
            </a:r>
            <a:r>
              <a:rPr lang="fr-FR" sz="5400" dirty="0">
                <a:solidFill>
                  <a:srgbClr val="FF0000"/>
                </a:solidFill>
              </a:rPr>
              <a:t>enregistre</a:t>
            </a:r>
            <a:r>
              <a:rPr lang="fr-FR" sz="5400" dirty="0"/>
              <a:t> </a:t>
            </a:r>
            <a:r>
              <a:rPr lang="fr-FR" sz="5400" dirty="0">
                <a:solidFill>
                  <a:srgbClr val="0070C0"/>
                </a:solidFill>
              </a:rPr>
              <a:t>l</a:t>
            </a:r>
            <a:r>
              <a:rPr lang="fr-FR" sz="5400" dirty="0"/>
              <a:t>’achat 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629CAAD-582F-4A16-8815-1D489F719559}"/>
              </a:ext>
            </a:extLst>
          </p:cNvPr>
          <p:cNvSpPr/>
          <p:nvPr/>
        </p:nvSpPr>
        <p:spPr>
          <a:xfrm>
            <a:off x="4465544" y="3613251"/>
            <a:ext cx="457200" cy="923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5EFDFD-7ED9-4D2A-8604-A4A6AE905D67}"/>
              </a:ext>
            </a:extLst>
          </p:cNvPr>
          <p:cNvSpPr txBox="1"/>
          <p:nvPr/>
        </p:nvSpPr>
        <p:spPr>
          <a:xfrm>
            <a:off x="4523747" y="479824"/>
            <a:ext cx="64490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</a:rPr>
              <a:t>Un</a:t>
            </a:r>
            <a:r>
              <a:rPr lang="fr-FR" sz="5400" dirty="0"/>
              <a:t> homme </a:t>
            </a:r>
            <a:r>
              <a:rPr lang="fr-FR" sz="5400" dirty="0">
                <a:solidFill>
                  <a:srgbClr val="FF0000"/>
                </a:solidFill>
              </a:rPr>
              <a:t>achète</a:t>
            </a:r>
            <a:r>
              <a:rPr lang="fr-FR" sz="5400" dirty="0"/>
              <a:t> </a:t>
            </a:r>
          </a:p>
          <a:p>
            <a:r>
              <a:rPr lang="fr-FR" sz="5400" dirty="0">
                <a:solidFill>
                  <a:srgbClr val="0070C0"/>
                </a:solidFill>
              </a:rPr>
              <a:t>un </a:t>
            </a:r>
            <a:r>
              <a:rPr lang="fr-FR" sz="5400" dirty="0"/>
              <a:t>bouquet de fleurs 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9F0AC8F-4F84-4B72-9905-B71E7D74CC19}"/>
              </a:ext>
            </a:extLst>
          </p:cNvPr>
          <p:cNvSpPr/>
          <p:nvPr/>
        </p:nvSpPr>
        <p:spPr>
          <a:xfrm>
            <a:off x="4639772" y="479824"/>
            <a:ext cx="457200" cy="92333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DA7766-6EFF-49C5-ADC1-B48A28908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7" y="683359"/>
            <a:ext cx="379476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10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/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95940E6-63EC-486C-A703-4BBF64FC36CC}"/>
              </a:ext>
            </a:extLst>
          </p:cNvPr>
          <p:cNvSpPr/>
          <p:nvPr/>
        </p:nvSpPr>
        <p:spPr>
          <a:xfrm>
            <a:off x="4248538" y="5365102"/>
            <a:ext cx="267480" cy="475862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030AAEB-F3FD-41CB-9BB4-73897870FDCD}"/>
              </a:ext>
            </a:extLst>
          </p:cNvPr>
          <p:cNvSpPr/>
          <p:nvPr/>
        </p:nvSpPr>
        <p:spPr>
          <a:xfrm>
            <a:off x="6259433" y="6086749"/>
            <a:ext cx="267480" cy="435429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B2B662C-EE88-419F-80EF-DCD797329EC5}"/>
              </a:ext>
            </a:extLst>
          </p:cNvPr>
          <p:cNvSpPr/>
          <p:nvPr/>
        </p:nvSpPr>
        <p:spPr>
          <a:xfrm>
            <a:off x="261256" y="4497355"/>
            <a:ext cx="457200" cy="690466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4EA4D3-5DB3-4021-848C-24845DE730F9}"/>
              </a:ext>
            </a:extLst>
          </p:cNvPr>
          <p:cNvSpPr/>
          <p:nvPr/>
        </p:nvSpPr>
        <p:spPr>
          <a:xfrm>
            <a:off x="4627983" y="5187820"/>
            <a:ext cx="348341" cy="65314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B7F3FE-EA20-47AB-A858-6D89176652ED}"/>
              </a:ext>
            </a:extLst>
          </p:cNvPr>
          <p:cNvSpPr txBox="1"/>
          <p:nvPr/>
        </p:nvSpPr>
        <p:spPr>
          <a:xfrm>
            <a:off x="261256" y="4452563"/>
            <a:ext cx="11772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Au bor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70C0"/>
                </a:solidFill>
              </a:rPr>
              <a:t>de la </a:t>
            </a:r>
            <a:r>
              <a:rPr lang="fr-FR" sz="4400" dirty="0"/>
              <a:t>mer, </a:t>
            </a:r>
            <a:r>
              <a:rPr lang="fr-FR" sz="4400" dirty="0">
                <a:solidFill>
                  <a:srgbClr val="0070C0"/>
                </a:solidFill>
              </a:rPr>
              <a:t>une</a:t>
            </a:r>
            <a:r>
              <a:rPr lang="fr-FR" sz="4400" dirty="0"/>
              <a:t> petite fille </a:t>
            </a:r>
            <a:r>
              <a:rPr lang="fr-FR" sz="4400" dirty="0">
                <a:solidFill>
                  <a:srgbClr val="FF0000"/>
                </a:solidFill>
              </a:rPr>
              <a:t>construit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70C0"/>
                </a:solidFill>
              </a:rPr>
              <a:t>un</a:t>
            </a:r>
            <a:r>
              <a:rPr lang="fr-FR" sz="4400" dirty="0"/>
              <a:t> château </a:t>
            </a:r>
            <a:r>
              <a:rPr lang="fr-FR" sz="4400" dirty="0">
                <a:solidFill>
                  <a:srgbClr val="0070C0"/>
                </a:solidFill>
              </a:rPr>
              <a:t>de</a:t>
            </a:r>
            <a:r>
              <a:rPr lang="fr-FR" sz="4400" dirty="0"/>
              <a:t> sable .  Lola, </a:t>
            </a:r>
            <a:r>
              <a:rPr lang="fr-FR" sz="4400" dirty="0">
                <a:solidFill>
                  <a:srgbClr val="0070C0"/>
                </a:solidFill>
              </a:rPr>
              <a:t>sa</a:t>
            </a:r>
            <a:r>
              <a:rPr lang="fr-FR" sz="4400" dirty="0"/>
              <a:t> sœur </a:t>
            </a:r>
            <a:r>
              <a:rPr lang="fr-FR" sz="4400" dirty="0">
                <a:solidFill>
                  <a:srgbClr val="FF0000"/>
                </a:solidFill>
              </a:rPr>
              <a:t>attrape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70C0"/>
                </a:solidFill>
              </a:rPr>
              <a:t>des</a:t>
            </a:r>
            <a:r>
              <a:rPr lang="fr-FR" sz="4400" dirty="0"/>
              <a:t> crabe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dirty="0"/>
              <a:t> avec </a:t>
            </a:r>
            <a:r>
              <a:rPr lang="fr-FR" sz="4400" dirty="0">
                <a:solidFill>
                  <a:srgbClr val="0070C0"/>
                </a:solidFill>
              </a:rPr>
              <a:t>son</a:t>
            </a:r>
            <a:r>
              <a:rPr lang="fr-FR" sz="4400" dirty="0"/>
              <a:t> épuisette 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2D9A9F9-5BD4-4E64-AEE4-472ECF168CB6}"/>
              </a:ext>
            </a:extLst>
          </p:cNvPr>
          <p:cNvSpPr txBox="1"/>
          <p:nvPr/>
        </p:nvSpPr>
        <p:spPr>
          <a:xfrm>
            <a:off x="5599800" y="1758620"/>
            <a:ext cx="2828270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deux points, donc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2 phrases.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A65631-F748-4CE2-AD0E-1CED293D052F}"/>
              </a:ext>
            </a:extLst>
          </p:cNvPr>
          <p:cNvSpPr txBox="1"/>
          <p:nvPr/>
        </p:nvSpPr>
        <p:spPr>
          <a:xfrm>
            <a:off x="5599802" y="417176"/>
            <a:ext cx="2843525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une majuscule au début de chacune des 2 phrases.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55A1EC6-856E-4162-87CA-F9CE5EBBB932}"/>
              </a:ext>
            </a:extLst>
          </p:cNvPr>
          <p:cNvSpPr txBox="1"/>
          <p:nvPr/>
        </p:nvSpPr>
        <p:spPr>
          <a:xfrm>
            <a:off x="5599802" y="2725104"/>
            <a:ext cx="282826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Les 2 phrases sont écrites sur 3 lignes.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022B3EB-A1C4-421E-96E0-6E176BEB7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28" y="967463"/>
            <a:ext cx="5418272" cy="324430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62D1EAB-A4DB-412B-9DCA-A2B96E93E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1171" y="630315"/>
            <a:ext cx="3029501" cy="35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1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6" grpId="0" animBg="1"/>
      <p:bldP spid="4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D6890A87-E725-4F78-A550-05B1D218696E}"/>
              </a:ext>
            </a:extLst>
          </p:cNvPr>
          <p:cNvSpPr/>
          <p:nvPr/>
        </p:nvSpPr>
        <p:spPr>
          <a:xfrm>
            <a:off x="260428" y="3654978"/>
            <a:ext cx="289249" cy="7754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19EAD3A-3DA8-4283-9EFA-D9F778411931}"/>
              </a:ext>
            </a:extLst>
          </p:cNvPr>
          <p:cNvSpPr/>
          <p:nvPr/>
        </p:nvSpPr>
        <p:spPr>
          <a:xfrm>
            <a:off x="7448938" y="3654978"/>
            <a:ext cx="508073" cy="7754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7D5C398-6E1C-4537-8A92-8EC5133E2DC8}"/>
              </a:ext>
            </a:extLst>
          </p:cNvPr>
          <p:cNvSpPr/>
          <p:nvPr/>
        </p:nvSpPr>
        <p:spPr>
          <a:xfrm>
            <a:off x="7702974" y="4680025"/>
            <a:ext cx="292359" cy="7754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53FBA67-6549-42EA-BE16-AE9378523A59}"/>
              </a:ext>
            </a:extLst>
          </p:cNvPr>
          <p:cNvSpPr/>
          <p:nvPr/>
        </p:nvSpPr>
        <p:spPr>
          <a:xfrm>
            <a:off x="7289286" y="4793013"/>
            <a:ext cx="292359" cy="54948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0EE446F-BB0C-4F53-A62B-B623B92C5C6A}"/>
              </a:ext>
            </a:extLst>
          </p:cNvPr>
          <p:cNvSpPr/>
          <p:nvPr/>
        </p:nvSpPr>
        <p:spPr>
          <a:xfrm>
            <a:off x="6996927" y="3834058"/>
            <a:ext cx="292359" cy="54948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6EAAA7B-0DA8-431F-A15F-9CB323091268}"/>
              </a:ext>
            </a:extLst>
          </p:cNvPr>
          <p:cNvSpPr/>
          <p:nvPr/>
        </p:nvSpPr>
        <p:spPr>
          <a:xfrm>
            <a:off x="3369179" y="5816922"/>
            <a:ext cx="292359" cy="54948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BEDC4EA-A0FC-4A85-8A15-BD3806F5826E}"/>
              </a:ext>
            </a:extLst>
          </p:cNvPr>
          <p:cNvSpPr txBox="1"/>
          <p:nvPr/>
        </p:nvSpPr>
        <p:spPr>
          <a:xfrm>
            <a:off x="7448938" y="5993515"/>
            <a:ext cx="427342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Il y a trois points, donc 3 phrases.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6CB0BB6-8479-4379-AAE9-645D95ADB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3" y="283570"/>
            <a:ext cx="5635849" cy="30458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F6D93F8-5F40-4A11-A74F-E87EE8606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649" y="291790"/>
            <a:ext cx="2461834" cy="22214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D3FFC6D-FE35-41C9-8B1C-0B7476F79DD3}"/>
              </a:ext>
            </a:extLst>
          </p:cNvPr>
          <p:cNvSpPr txBox="1"/>
          <p:nvPr/>
        </p:nvSpPr>
        <p:spPr>
          <a:xfrm>
            <a:off x="234023" y="3437936"/>
            <a:ext cx="117724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Sa</a:t>
            </a:r>
            <a:r>
              <a:rPr lang="fr-FR" sz="4400" dirty="0"/>
              <a:t> maman </a:t>
            </a:r>
            <a:r>
              <a:rPr lang="fr-FR" sz="4400" dirty="0">
                <a:solidFill>
                  <a:srgbClr val="FF0000"/>
                </a:solidFill>
              </a:rPr>
              <a:t>lit</a:t>
            </a:r>
            <a:r>
              <a:rPr lang="fr-FR" sz="4400" dirty="0"/>
              <a:t> sou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70C0"/>
                </a:solidFill>
              </a:rPr>
              <a:t>un</a:t>
            </a:r>
            <a:r>
              <a:rPr lang="fr-FR" sz="4400" dirty="0"/>
              <a:t> parasol .  Max, </a:t>
            </a:r>
            <a:r>
              <a:rPr lang="fr-FR" sz="4400" dirty="0">
                <a:solidFill>
                  <a:srgbClr val="0070C0"/>
                </a:solidFill>
              </a:rPr>
              <a:t>son</a:t>
            </a:r>
            <a:r>
              <a:rPr lang="fr-FR" sz="4400" dirty="0"/>
              <a:t> petit frère </a:t>
            </a:r>
            <a:r>
              <a:rPr lang="fr-FR" sz="4400" dirty="0">
                <a:solidFill>
                  <a:srgbClr val="FF0000"/>
                </a:solidFill>
              </a:rPr>
              <a:t>court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70C0"/>
                </a:solidFill>
              </a:rPr>
              <a:t>les</a:t>
            </a:r>
            <a:r>
              <a:rPr lang="fr-FR" sz="4400" dirty="0"/>
              <a:t> pied</a:t>
            </a:r>
            <a:r>
              <a:rPr lang="fr-FR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fr-FR" sz="4400" dirty="0"/>
              <a:t> dans </a:t>
            </a:r>
            <a:r>
              <a:rPr lang="fr-FR" sz="4400" dirty="0">
                <a:solidFill>
                  <a:srgbClr val="0070C0"/>
                </a:solidFill>
              </a:rPr>
              <a:t>l’</a:t>
            </a:r>
            <a:r>
              <a:rPr lang="fr-FR" sz="4400" dirty="0"/>
              <a:t>eau .  Sur </a:t>
            </a:r>
            <a:r>
              <a:rPr lang="fr-FR" sz="4400" dirty="0">
                <a:solidFill>
                  <a:srgbClr val="0070C0"/>
                </a:solidFill>
              </a:rPr>
              <a:t>la</a:t>
            </a:r>
            <a:r>
              <a:rPr lang="fr-FR" sz="4400" dirty="0"/>
              <a:t> mer, </a:t>
            </a:r>
            <a:r>
              <a:rPr lang="fr-FR" sz="4400" dirty="0">
                <a:solidFill>
                  <a:srgbClr val="0070C0"/>
                </a:solidFill>
              </a:rPr>
              <a:t>un</a:t>
            </a:r>
            <a:r>
              <a:rPr lang="fr-FR" sz="4400" dirty="0"/>
              <a:t> bateau </a:t>
            </a:r>
            <a:r>
              <a:rPr lang="fr-FR" sz="4400" dirty="0">
                <a:solidFill>
                  <a:srgbClr val="FF0000"/>
                </a:solidFill>
              </a:rPr>
              <a:t>passe</a:t>
            </a:r>
            <a:r>
              <a:rPr lang="fr-FR" sz="4400" dirty="0"/>
              <a:t> 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DAA998-A7B7-4322-935B-7849D14E0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260" y="291790"/>
            <a:ext cx="3221568" cy="22214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9558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E992D5EB-B032-4FE6-B5E3-CF64181266BA}"/>
              </a:ext>
            </a:extLst>
          </p:cNvPr>
          <p:cNvSpPr/>
          <p:nvPr/>
        </p:nvSpPr>
        <p:spPr>
          <a:xfrm>
            <a:off x="6641765" y="810034"/>
            <a:ext cx="298580" cy="2629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35F59BD-8CE5-4F60-B723-6AFD7EC8B57A}"/>
              </a:ext>
            </a:extLst>
          </p:cNvPr>
          <p:cNvSpPr/>
          <p:nvPr/>
        </p:nvSpPr>
        <p:spPr>
          <a:xfrm>
            <a:off x="1468016" y="2457063"/>
            <a:ext cx="298580" cy="2629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EA7493A-DE89-4C78-B14E-F58D13D2798B}"/>
              </a:ext>
            </a:extLst>
          </p:cNvPr>
          <p:cNvSpPr/>
          <p:nvPr/>
        </p:nvSpPr>
        <p:spPr>
          <a:xfrm>
            <a:off x="1772934" y="4033246"/>
            <a:ext cx="298580" cy="2629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5461102-68C3-4DB1-B546-E431A1A0794E}"/>
              </a:ext>
            </a:extLst>
          </p:cNvPr>
          <p:cNvSpPr/>
          <p:nvPr/>
        </p:nvSpPr>
        <p:spPr>
          <a:xfrm>
            <a:off x="6641765" y="4048528"/>
            <a:ext cx="298580" cy="26298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C5BD92E-47E5-4276-B761-5F10B4ADBAF4}"/>
              </a:ext>
            </a:extLst>
          </p:cNvPr>
          <p:cNvSpPr/>
          <p:nvPr/>
        </p:nvSpPr>
        <p:spPr>
          <a:xfrm>
            <a:off x="631580" y="576445"/>
            <a:ext cx="223935" cy="5259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CC7EC64-16BC-41F4-A1AA-8D3D0236A675}"/>
              </a:ext>
            </a:extLst>
          </p:cNvPr>
          <p:cNvSpPr/>
          <p:nvPr/>
        </p:nvSpPr>
        <p:spPr>
          <a:xfrm>
            <a:off x="597159" y="1377820"/>
            <a:ext cx="223935" cy="5259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428F068-81F9-44E8-BA6D-558235567793}"/>
              </a:ext>
            </a:extLst>
          </p:cNvPr>
          <p:cNvSpPr/>
          <p:nvPr/>
        </p:nvSpPr>
        <p:spPr>
          <a:xfrm>
            <a:off x="569437" y="3045629"/>
            <a:ext cx="223935" cy="5259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AC4AA9A-8263-4F48-A778-C9720FD0260B}"/>
              </a:ext>
            </a:extLst>
          </p:cNvPr>
          <p:cNvSpPr/>
          <p:nvPr/>
        </p:nvSpPr>
        <p:spPr>
          <a:xfrm>
            <a:off x="2069224" y="3785543"/>
            <a:ext cx="223935" cy="52597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9BDE2B-A01E-4894-9E79-E678BCDF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3" t="9358" r="1808" b="28848"/>
          <a:stretch/>
        </p:blipFill>
        <p:spPr>
          <a:xfrm>
            <a:off x="7259217" y="917163"/>
            <a:ext cx="4659584" cy="19601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59E69CC-D84B-4161-B660-F13FB4BB7415}"/>
              </a:ext>
            </a:extLst>
          </p:cNvPr>
          <p:cNvSpPr txBox="1"/>
          <p:nvPr/>
        </p:nvSpPr>
        <p:spPr>
          <a:xfrm>
            <a:off x="7502515" y="3949189"/>
            <a:ext cx="4273421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4 majuscules.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35B256E-47F3-402F-9A65-33F1600E3C0C}"/>
              </a:ext>
            </a:extLst>
          </p:cNvPr>
          <p:cNvSpPr txBox="1"/>
          <p:nvPr/>
        </p:nvSpPr>
        <p:spPr>
          <a:xfrm>
            <a:off x="7502515" y="4689418"/>
            <a:ext cx="4273421" cy="46166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4 points.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1E9B88-EA20-4417-97DF-E7180510D460}"/>
              </a:ext>
            </a:extLst>
          </p:cNvPr>
          <p:cNvSpPr txBox="1"/>
          <p:nvPr/>
        </p:nvSpPr>
        <p:spPr>
          <a:xfrm>
            <a:off x="7502515" y="5429647"/>
            <a:ext cx="4273421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Il y a 4 phrases.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B6B1927-FFF3-4603-BF60-67DC545FD753}"/>
              </a:ext>
            </a:extLst>
          </p:cNvPr>
          <p:cNvSpPr txBox="1"/>
          <p:nvPr/>
        </p:nvSpPr>
        <p:spPr>
          <a:xfrm>
            <a:off x="416064" y="448821"/>
            <a:ext cx="6721854" cy="401648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dirty="0">
                <a:latin typeface="Cursive standard" pitchFamily="2" charset="0"/>
              </a:rPr>
              <a:t>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200" dirty="0">
                <a:latin typeface="Berlin Sans FB" panose="020E0602020502020306" pitchFamily="34" charset="0"/>
              </a:rPr>
              <a:t>l 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était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une</a:t>
            </a:r>
            <a:r>
              <a:rPr lang="fr-FR" sz="3200" dirty="0">
                <a:latin typeface="Berlin Sans FB" panose="020E0602020502020306" pitchFamily="34" charset="0"/>
              </a:rPr>
              <a:t> fois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un</a:t>
            </a:r>
            <a:r>
              <a:rPr lang="fr-FR" sz="3200" dirty="0">
                <a:latin typeface="Berlin Sans FB" panose="020E0602020502020306" pitchFamily="34" charset="0"/>
              </a:rPr>
              <a:t> petit nuage bleu .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latin typeface="Berlin Sans FB" panose="020E0602020502020306" pitchFamily="34" charset="0"/>
              </a:rPr>
              <a:t>l 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vivait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latin typeface="Berlin Sans FB" panose="020E0602020502020306" pitchFamily="34" charset="0"/>
              </a:rPr>
              <a:t>heureux</a:t>
            </a:r>
            <a:r>
              <a:rPr lang="en-US" sz="3200" dirty="0">
                <a:latin typeface="Berlin Sans FB" panose="020E0602020502020306" pitchFamily="34" charset="0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la</a:t>
            </a:r>
            <a:r>
              <a:rPr lang="en-US" sz="3200" dirty="0">
                <a:latin typeface="Berlin Sans FB" panose="020E0602020502020306" pitchFamily="34" charset="0"/>
              </a:rPr>
              <a:t> lune </a:t>
            </a:r>
            <a:r>
              <a:rPr lang="en-US" sz="3200" dirty="0" err="1">
                <a:solidFill>
                  <a:srgbClr val="FF0000"/>
                </a:solidFill>
                <a:latin typeface="Berlin Sans FB" panose="020E0602020502020306" pitchFamily="34" charset="0"/>
              </a:rPr>
              <a:t>était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son</a:t>
            </a:r>
            <a:r>
              <a:rPr lang="en-US" sz="3200" dirty="0">
                <a:latin typeface="Berlin Sans FB" panose="020E0602020502020306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Berlin Sans FB" panose="020E0602020502020306" pitchFamily="34" charset="0"/>
              </a:rPr>
              <a:t> </a:t>
            </a:r>
            <a:r>
              <a:rPr lang="en-US" sz="3200" dirty="0" err="1">
                <a:latin typeface="Berlin Sans FB" panose="020E0602020502020306" pitchFamily="34" charset="0"/>
              </a:rPr>
              <a:t>amie</a:t>
            </a:r>
            <a:r>
              <a:rPr lang="en-US" sz="3200" dirty="0">
                <a:latin typeface="Berlin Sans FB" panose="020E0602020502020306" pitchFamily="34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200" dirty="0">
                <a:latin typeface="Berlin Sans FB" panose="020E0602020502020306" pitchFamily="34" charset="0"/>
              </a:rPr>
              <a:t>l ne 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suivai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</a:rPr>
              <a:t> jamai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s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les</a:t>
            </a:r>
            <a:r>
              <a:rPr lang="fr-FR" sz="3200" dirty="0">
                <a:latin typeface="Berlin Sans FB" panose="020E0602020502020306" pitchFamily="34" charset="0"/>
              </a:rPr>
              <a:t> troupeau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x</a:t>
            </a:r>
            <a:r>
              <a:rPr lang="fr-FR" sz="3200" dirty="0">
                <a:latin typeface="Berlin Sans FB" panose="020E0602020502020306" pitchFamily="34" charset="0"/>
              </a:rPr>
              <a:t>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de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latin typeface="Berlin Sans FB" panose="020E0602020502020306" pitchFamily="34" charset="0"/>
              </a:rPr>
              <a:t> nuage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s </a:t>
            </a:r>
            <a:r>
              <a:rPr lang="fr-FR" sz="3200" dirty="0">
                <a:latin typeface="Berlin Sans FB" panose="020E0602020502020306" pitchFamily="34" charset="0"/>
              </a:rPr>
              <a:t>.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sz="3200" dirty="0">
                <a:latin typeface="Berlin Sans FB" panose="020E0602020502020306" pitchFamily="34" charset="0"/>
              </a:rPr>
              <a:t>l </a:t>
            </a:r>
            <a:r>
              <a:rPr lang="fr-FR" sz="3200" dirty="0">
                <a:solidFill>
                  <a:srgbClr val="FF0000"/>
                </a:solidFill>
                <a:latin typeface="Berlin Sans FB" panose="020E0602020502020306" pitchFamily="34" charset="0"/>
              </a:rPr>
              <a:t>allai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t</a:t>
            </a:r>
            <a:r>
              <a:rPr lang="fr-FR" sz="3200" dirty="0">
                <a:latin typeface="Berlin Sans FB" panose="020E0602020502020306" pitchFamily="34" charset="0"/>
              </a:rPr>
              <a:t> au gré de </a:t>
            </a:r>
            <a:r>
              <a:rPr lang="fr-FR" sz="3200" dirty="0">
                <a:solidFill>
                  <a:srgbClr val="0070C0"/>
                </a:solidFill>
                <a:latin typeface="Berlin Sans FB" panose="020E0602020502020306" pitchFamily="34" charset="0"/>
              </a:rPr>
              <a:t>ses</a:t>
            </a:r>
            <a:r>
              <a:rPr lang="fr-FR" sz="3200" dirty="0">
                <a:latin typeface="Berlin Sans FB" panose="020E0602020502020306" pitchFamily="34" charset="0"/>
              </a:rPr>
              <a:t> envi</a:t>
            </a:r>
            <a:r>
              <a:rPr lang="fr-F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" panose="020E0602020502020306" pitchFamily="34" charset="0"/>
              </a:rPr>
              <a:t>es </a:t>
            </a:r>
            <a:r>
              <a:rPr lang="fr-FR" sz="3200" dirty="0">
                <a:latin typeface="Berlin Sans FB" panose="020E0602020502020306" pitchFamily="34" charset="0"/>
              </a:rPr>
              <a:t>.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0" grpId="0" animBg="1"/>
      <p:bldP spid="4" grpId="0" animBg="1"/>
      <p:bldP spid="5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4DF69-08AB-419A-8630-B0B91E7C0CC3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8463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Une phrase a du sens.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29AE57-15E1-4831-925D-15E64E7CC063}"/>
              </a:ext>
            </a:extLst>
          </p:cNvPr>
          <p:cNvSpPr txBox="1">
            <a:spLocks/>
          </p:cNvSpPr>
          <p:nvPr/>
        </p:nvSpPr>
        <p:spPr>
          <a:xfrm>
            <a:off x="1524000" y="2584580"/>
            <a:ext cx="9144000" cy="31510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r-FR" sz="4400" i="1" dirty="0"/>
              <a:t>Une phrase commence par une majuscule et se termine par un point.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r-FR" sz="4400" i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fr-FR" sz="4400" i="1" dirty="0"/>
              <a:t>Organisation des mots dans la phrase.</a:t>
            </a:r>
          </a:p>
        </p:txBody>
      </p:sp>
    </p:spTree>
    <p:extLst>
      <p:ext uri="{BB962C8B-B14F-4D97-AF65-F5344CB8AC3E}">
        <p14:creationId xmlns:p14="http://schemas.microsoft.com/office/powerpoint/2010/main" val="1124073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DF24C12D-C653-4918-90D9-8B82780BFC8B}"/>
              </a:ext>
            </a:extLst>
          </p:cNvPr>
          <p:cNvSpPr/>
          <p:nvPr/>
        </p:nvSpPr>
        <p:spPr>
          <a:xfrm>
            <a:off x="317998" y="951722"/>
            <a:ext cx="353806" cy="55240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DA7B44E-C04A-4CA0-9D95-FFDE33D5FE86}"/>
              </a:ext>
            </a:extLst>
          </p:cNvPr>
          <p:cNvSpPr/>
          <p:nvPr/>
        </p:nvSpPr>
        <p:spPr>
          <a:xfrm>
            <a:off x="8130831" y="982626"/>
            <a:ext cx="353806" cy="55240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00C8135-67EA-4B0A-8942-E4A41A9D3DE6}"/>
              </a:ext>
            </a:extLst>
          </p:cNvPr>
          <p:cNvSpPr txBox="1"/>
          <p:nvPr/>
        </p:nvSpPr>
        <p:spPr>
          <a:xfrm>
            <a:off x="317998" y="583163"/>
            <a:ext cx="8163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nuage bleu petit heureux </a:t>
            </a:r>
            <a:r>
              <a:rPr lang="fr-FR" sz="4400" dirty="0">
                <a:solidFill>
                  <a:srgbClr val="FF0000"/>
                </a:solidFill>
              </a:rPr>
              <a:t>vivait </a:t>
            </a:r>
            <a:r>
              <a:rPr lang="fr-FR" sz="44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4844D80-F2EC-46BB-938C-0C2A45B6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969" y="796211"/>
            <a:ext cx="3419669" cy="455955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54E3E4-814C-4FD6-9EB6-AAF5E24C79EB}"/>
              </a:ext>
            </a:extLst>
          </p:cNvPr>
          <p:cNvSpPr txBox="1"/>
          <p:nvPr/>
        </p:nvSpPr>
        <p:spPr>
          <a:xfrm>
            <a:off x="581608" y="2289262"/>
            <a:ext cx="7209453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Il y a une majuscule au début de la phrase et un point à la fin 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DE5E7D-7E88-460D-A760-C720A30DDB9C}"/>
              </a:ext>
            </a:extLst>
          </p:cNvPr>
          <p:cNvSpPr txBox="1"/>
          <p:nvPr/>
        </p:nvSpPr>
        <p:spPr>
          <a:xfrm>
            <a:off x="581607" y="2967335"/>
            <a:ext cx="789992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AR CENA" panose="02000000000000000000" pitchFamily="2" charset="0"/>
              </a:rPr>
              <a:t>Les mots ne sont pas dans le bon ordre, cela ne veut rien dire.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1B8CAB-E24B-4BE3-9520-21F88714F6D4}"/>
              </a:ext>
            </a:extLst>
          </p:cNvPr>
          <p:cNvSpPr txBox="1"/>
          <p:nvPr/>
        </p:nvSpPr>
        <p:spPr>
          <a:xfrm>
            <a:off x="581607" y="3645408"/>
            <a:ext cx="325327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Ce n’est pas une phrase.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4DF163-177E-4D6F-BBA2-C08EFD434BC4}"/>
              </a:ext>
            </a:extLst>
          </p:cNvPr>
          <p:cNvSpPr txBox="1"/>
          <p:nvPr/>
        </p:nvSpPr>
        <p:spPr>
          <a:xfrm>
            <a:off x="317998" y="5178532"/>
            <a:ext cx="8163529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</a:t>
            </a:r>
            <a:r>
              <a:rPr lang="fr-FR" sz="4400" u="sng" dirty="0"/>
              <a:t>petit</a:t>
            </a:r>
            <a:r>
              <a:rPr lang="fr-FR" sz="4400" dirty="0"/>
              <a:t> nuage bleu </a:t>
            </a:r>
            <a:r>
              <a:rPr lang="fr-FR" sz="4400" u="sng" dirty="0">
                <a:solidFill>
                  <a:srgbClr val="FF0000"/>
                </a:solidFill>
              </a:rPr>
              <a:t>vivait</a:t>
            </a:r>
            <a:r>
              <a:rPr lang="fr-FR" sz="4400" dirty="0"/>
              <a:t> heureux .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3FC98FF5-885D-4812-AC1D-5C1FB455CDAA}"/>
              </a:ext>
            </a:extLst>
          </p:cNvPr>
          <p:cNvSpPr/>
          <p:nvPr/>
        </p:nvSpPr>
        <p:spPr>
          <a:xfrm>
            <a:off x="978010" y="489215"/>
            <a:ext cx="3299792" cy="552406"/>
          </a:xfrm>
          <a:custGeom>
            <a:avLst/>
            <a:gdLst>
              <a:gd name="connsiteX0" fmla="*/ 3299792 w 3299792"/>
              <a:gd name="connsiteY0" fmla="*/ 480844 h 552406"/>
              <a:gd name="connsiteX1" fmla="*/ 3148717 w 3299792"/>
              <a:gd name="connsiteY1" fmla="*/ 115084 h 552406"/>
              <a:gd name="connsiteX2" fmla="*/ 2393343 w 3299792"/>
              <a:gd name="connsiteY2" fmla="*/ 35571 h 552406"/>
              <a:gd name="connsiteX3" fmla="*/ 437322 w 3299792"/>
              <a:gd name="connsiteY3" fmla="*/ 43522 h 552406"/>
              <a:gd name="connsiteX4" fmla="*/ 0 w 3299792"/>
              <a:gd name="connsiteY4" fmla="*/ 552406 h 5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792" h="552406">
                <a:moveTo>
                  <a:pt x="3299792" y="480844"/>
                </a:moveTo>
                <a:cubicBezTo>
                  <a:pt x="3299792" y="335070"/>
                  <a:pt x="3299792" y="189296"/>
                  <a:pt x="3148717" y="115084"/>
                </a:cubicBezTo>
                <a:cubicBezTo>
                  <a:pt x="2997642" y="40872"/>
                  <a:pt x="2845242" y="47498"/>
                  <a:pt x="2393343" y="35571"/>
                </a:cubicBezTo>
                <a:cubicBezTo>
                  <a:pt x="1941444" y="23644"/>
                  <a:pt x="836212" y="-42617"/>
                  <a:pt x="437322" y="43522"/>
                </a:cubicBezTo>
                <a:cubicBezTo>
                  <a:pt x="38432" y="129661"/>
                  <a:pt x="19216" y="341033"/>
                  <a:pt x="0" y="552406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7D76F327-4D1C-4806-9680-A8BF416CB935}"/>
              </a:ext>
            </a:extLst>
          </p:cNvPr>
          <p:cNvSpPr/>
          <p:nvPr/>
        </p:nvSpPr>
        <p:spPr>
          <a:xfrm>
            <a:off x="4763840" y="1423283"/>
            <a:ext cx="2596484" cy="460821"/>
          </a:xfrm>
          <a:custGeom>
            <a:avLst/>
            <a:gdLst>
              <a:gd name="connsiteX0" fmla="*/ 2583165 w 2596484"/>
              <a:gd name="connsiteY0" fmla="*/ 47708 h 460821"/>
              <a:gd name="connsiteX1" fmla="*/ 2519555 w 2596484"/>
              <a:gd name="connsiteY1" fmla="*/ 373712 h 460821"/>
              <a:gd name="connsiteX2" fmla="*/ 1994769 w 2596484"/>
              <a:gd name="connsiteY2" fmla="*/ 437322 h 460821"/>
              <a:gd name="connsiteX3" fmla="*/ 245482 w 2596484"/>
              <a:gd name="connsiteY3" fmla="*/ 421420 h 460821"/>
              <a:gd name="connsiteX4" fmla="*/ 54650 w 2596484"/>
              <a:gd name="connsiteY4" fmla="*/ 0 h 46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484" h="460821">
                <a:moveTo>
                  <a:pt x="2583165" y="47708"/>
                </a:moveTo>
                <a:cubicBezTo>
                  <a:pt x="2600393" y="178242"/>
                  <a:pt x="2617621" y="308776"/>
                  <a:pt x="2519555" y="373712"/>
                </a:cubicBezTo>
                <a:cubicBezTo>
                  <a:pt x="2421489" y="438648"/>
                  <a:pt x="2373781" y="429371"/>
                  <a:pt x="1994769" y="437322"/>
                </a:cubicBezTo>
                <a:cubicBezTo>
                  <a:pt x="1615757" y="445273"/>
                  <a:pt x="568835" y="494307"/>
                  <a:pt x="245482" y="421420"/>
                </a:cubicBezTo>
                <a:cubicBezTo>
                  <a:pt x="-77871" y="348533"/>
                  <a:pt x="-11611" y="174266"/>
                  <a:pt x="5465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17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" grpId="0"/>
      <p:bldP spid="4" grpId="0" animBg="1"/>
      <p:bldP spid="5" grpId="0" animBg="1"/>
      <p:bldP spid="6" grpId="0" animBg="1"/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565D697-A153-4164-94EF-164816DED28B}"/>
              </a:ext>
            </a:extLst>
          </p:cNvPr>
          <p:cNvSpPr txBox="1"/>
          <p:nvPr/>
        </p:nvSpPr>
        <p:spPr>
          <a:xfrm>
            <a:off x="317998" y="583163"/>
            <a:ext cx="11195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>
                <a:solidFill>
                  <a:srgbClr val="0070C0"/>
                </a:solidFill>
              </a:rPr>
              <a:t>Le</a:t>
            </a:r>
            <a:r>
              <a:rPr lang="fr-FR" sz="4400" dirty="0"/>
              <a:t> nuage bleu </a:t>
            </a:r>
            <a:r>
              <a:rPr lang="fr-FR" sz="4400" dirty="0">
                <a:solidFill>
                  <a:srgbClr val="FF0000"/>
                </a:solidFill>
              </a:rPr>
              <a:t>refusait</a:t>
            </a:r>
            <a:r>
              <a:rPr lang="fr-FR" sz="4400" dirty="0"/>
              <a:t> de se laisser pleuvoir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3ED88-EE22-4954-AA2E-1AC1AF57A699}"/>
              </a:ext>
            </a:extLst>
          </p:cNvPr>
          <p:cNvSpPr txBox="1"/>
          <p:nvPr/>
        </p:nvSpPr>
        <p:spPr>
          <a:xfrm>
            <a:off x="317999" y="1903645"/>
            <a:ext cx="4011406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latin typeface="AR CENA" panose="02000000000000000000" pitchFamily="2" charset="0"/>
              </a:rPr>
              <a:t>Les mots sont dans le bon ordre.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A5562D-1B69-4202-AE1B-03B13725630A}"/>
              </a:ext>
            </a:extLst>
          </p:cNvPr>
          <p:cNvSpPr txBox="1"/>
          <p:nvPr/>
        </p:nvSpPr>
        <p:spPr>
          <a:xfrm>
            <a:off x="317998" y="2577796"/>
            <a:ext cx="551363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>
                <a:latin typeface="AR CENA" panose="02000000000000000000" pitchFamily="2" charset="0"/>
              </a:rPr>
              <a:t>Il n’y a pas de </a:t>
            </a:r>
            <a:r>
              <a:rPr lang="fr-FR" sz="2400" dirty="0">
                <a:highlight>
                  <a:srgbClr val="00FF00"/>
                </a:highlight>
                <a:latin typeface="AR CENA" panose="02000000000000000000" pitchFamily="2" charset="0"/>
              </a:rPr>
              <a:t>point</a:t>
            </a:r>
            <a:r>
              <a:rPr lang="fr-FR" sz="2400" dirty="0">
                <a:latin typeface="AR CENA" panose="02000000000000000000" pitchFamily="2" charset="0"/>
              </a:rPr>
              <a:t> à la fin de la phrase.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F79459-60A1-4EFA-A5CF-F2D339C8D0D8}"/>
              </a:ext>
            </a:extLst>
          </p:cNvPr>
          <p:cNvSpPr txBox="1"/>
          <p:nvPr/>
        </p:nvSpPr>
        <p:spPr>
          <a:xfrm>
            <a:off x="317998" y="3587707"/>
            <a:ext cx="5373675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fr-FR" sz="2400" dirty="0">
                <a:solidFill>
                  <a:srgbClr val="C00000"/>
                </a:solidFill>
                <a:latin typeface="AR CENA" panose="02000000000000000000" pitchFamily="2" charset="0"/>
              </a:rPr>
              <a:t>Ce n’est pas une phrase correctement écrite.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3092891-8B14-4692-9654-DA46C2408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644"/>
          <a:stretch/>
        </p:blipFill>
        <p:spPr>
          <a:xfrm rot="5400000">
            <a:off x="7697524" y="2456614"/>
            <a:ext cx="4656436" cy="3517641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2EE243B-8238-4A63-B638-2EE56B3D6E92}"/>
              </a:ext>
            </a:extLst>
          </p:cNvPr>
          <p:cNvSpPr/>
          <p:nvPr/>
        </p:nvSpPr>
        <p:spPr>
          <a:xfrm>
            <a:off x="10356075" y="977177"/>
            <a:ext cx="382554" cy="483587"/>
          </a:xfrm>
          <a:prstGeom prst="ellipse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774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408</Words>
  <Application>Microsoft Office PowerPoint</Application>
  <PresentationFormat>Grand écran</PresentationFormat>
  <Paragraphs>43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 CENA</vt:lpstr>
      <vt:lpstr>Arial</vt:lpstr>
      <vt:lpstr>Berlin Sans FB</vt:lpstr>
      <vt:lpstr>Calibri</vt:lpstr>
      <vt:lpstr>Calibri Light</vt:lpstr>
      <vt:lpstr>Cursive standard</vt:lpstr>
      <vt:lpstr>Times New Roman</vt:lpstr>
      <vt:lpstr>Thème Office</vt:lpstr>
      <vt:lpstr>Reconnaître  une phrase (majuscule, point).  Distinguer ligne et phrase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Connaître la phrase</dc:title>
  <dc:creator>Véronique Lacour</dc:creator>
  <cp:lastModifiedBy>Véronique Lacour</cp:lastModifiedBy>
  <cp:revision>17</cp:revision>
  <dcterms:created xsi:type="dcterms:W3CDTF">2018-02-28T06:44:06Z</dcterms:created>
  <dcterms:modified xsi:type="dcterms:W3CDTF">2019-03-24T13:36:50Z</dcterms:modified>
</cp:coreProperties>
</file>