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-1176" y="137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B3A86-0975-4F89-9B15-4D9D9D977BD8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3C9B-D750-4F8E-A8F4-D825FAC96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25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4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9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1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9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D6DC-3D55-46E9-9C4E-2C00F07C5B59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88640" y="200472"/>
            <a:ext cx="6480720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6672" y="272480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Chocolat" pitchFamily="2" charset="0"/>
              </a:rPr>
              <a:t>Je fais le point (4)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Chocolat" pitchFamily="2" charset="0"/>
              </a:rPr>
              <a:t>(préparation à l’évaluation, leçons p.71 à 89)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rs Chocolat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2656" y="272480"/>
            <a:ext cx="648072" cy="396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2656" y="3028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smickSans" panose="02000606020000020004" pitchFamily="2" charset="0"/>
              </a:rPr>
              <a:t>CM2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mickSans" panose="02000606020000020004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8640" y="1280592"/>
            <a:ext cx="6480720" cy="8496944"/>
          </a:xfrm>
          <a:prstGeom prst="roundRect">
            <a:avLst>
              <a:gd name="adj" fmla="val 1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arme 9"/>
          <p:cNvSpPr/>
          <p:nvPr/>
        </p:nvSpPr>
        <p:spPr>
          <a:xfrm>
            <a:off x="116632" y="1434696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5080" y="1434696"/>
            <a:ext cx="618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Ecris les fractions en chiffres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8640" y="14039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7318" y="1767587"/>
            <a:ext cx="64120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1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a) Trois demis : _______            c) quatre tiers : ________	    e) onze huitièmes : ________</a:t>
            </a:r>
          </a:p>
          <a:p>
            <a:pPr>
              <a:spcAft>
                <a:spcPts val="600"/>
              </a:spcAft>
              <a:tabLst>
                <a:tab pos="2066925" algn="l"/>
                <a:tab pos="4038600" algn="l"/>
              </a:tabLst>
            </a:pPr>
            <a:r>
              <a:rPr lang="fr-FR" sz="1100" dirty="0" smtClean="0">
                <a:latin typeface="Script Ecole 2" panose="02000400000000000000" pitchFamily="2" charset="0"/>
                <a:ea typeface="Script Ecole 2" panose="02000400000000000000" pitchFamily="2" charset="0"/>
                <a:sym typeface="Wingdings" panose="05000000000000000000" pitchFamily="2" charset="2"/>
              </a:rPr>
              <a:t>b) Un quart : _______                d) deux cinquième </a:t>
            </a:r>
            <a:r>
              <a:rPr lang="fr-FR" sz="11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: ________	    f) quatre dixièmes : ________</a:t>
            </a:r>
            <a:endParaRPr lang="fr-FR" sz="1100" dirty="0">
              <a:latin typeface="Script Ecole 2" panose="02000400000000000000" pitchFamily="2" charset="0"/>
              <a:ea typeface="Script Ecole 2" panose="020004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7" name="Larme 16"/>
          <p:cNvSpPr/>
          <p:nvPr/>
        </p:nvSpPr>
        <p:spPr>
          <a:xfrm>
            <a:off x="116632" y="2558152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85081" y="2558152"/>
            <a:ext cx="1575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Entoure les fractions sont supérieures à 1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8640" y="252737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2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41" name="Larme 40"/>
          <p:cNvSpPr/>
          <p:nvPr/>
        </p:nvSpPr>
        <p:spPr>
          <a:xfrm>
            <a:off x="116632" y="5559842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85081" y="5559842"/>
            <a:ext cx="6184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Décompose les fractions en partie entière et partie fractionnaire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88640" y="55290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4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0" name="Larme 29"/>
          <p:cNvSpPr/>
          <p:nvPr/>
        </p:nvSpPr>
        <p:spPr>
          <a:xfrm>
            <a:off x="116632" y="3615626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85080" y="3615626"/>
            <a:ext cx="560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Indique la fraction correspondant à la partie colorée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88640" y="35848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3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48" y="2393510"/>
            <a:ext cx="4528092" cy="1244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" y="3979118"/>
            <a:ext cx="2660526" cy="9029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6786" y="3944888"/>
            <a:ext cx="2516510" cy="91307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861403" y="6006656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1628800" y="4867382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2564904" y="4865646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3681028" y="4862522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191180" y="4857958"/>
            <a:ext cx="472083" cy="52752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r="92593"/>
          <a:stretch/>
        </p:blipFill>
        <p:spPr>
          <a:xfrm>
            <a:off x="404664" y="6041982"/>
            <a:ext cx="288032" cy="46192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7"/>
          <a:srcRect l="22643" r="69949"/>
          <a:stretch/>
        </p:blipFill>
        <p:spPr>
          <a:xfrm>
            <a:off x="2452448" y="6035978"/>
            <a:ext cx="288032" cy="46192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7"/>
          <a:srcRect l="69590" r="21150"/>
          <a:stretch/>
        </p:blipFill>
        <p:spPr>
          <a:xfrm>
            <a:off x="332656" y="6775522"/>
            <a:ext cx="360041" cy="46192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7"/>
          <a:srcRect l="44865" r="45876"/>
          <a:stretch/>
        </p:blipFill>
        <p:spPr>
          <a:xfrm>
            <a:off x="4442446" y="6041982"/>
            <a:ext cx="360041" cy="461924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618803" y="4870906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0688" y="6108714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55" name="Larme 54"/>
          <p:cNvSpPr/>
          <p:nvPr/>
        </p:nvSpPr>
        <p:spPr>
          <a:xfrm>
            <a:off x="116631" y="8118860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485080" y="8118860"/>
            <a:ext cx="618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Indique par une fraction le nombre correspondant à chaque position sur la droite numérique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88639" y="808808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5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8"/>
          <a:srcRect l="21104" r="68773"/>
          <a:stretch/>
        </p:blipFill>
        <p:spPr>
          <a:xfrm>
            <a:off x="4408895" y="6711540"/>
            <a:ext cx="432048" cy="48414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8"/>
          <a:srcRect l="91032"/>
          <a:stretch/>
        </p:blipFill>
        <p:spPr>
          <a:xfrm>
            <a:off x="4408895" y="7446048"/>
            <a:ext cx="382746" cy="48414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8"/>
          <a:srcRect l="44787" r="46777"/>
          <a:stretch/>
        </p:blipFill>
        <p:spPr>
          <a:xfrm>
            <a:off x="324355" y="7482314"/>
            <a:ext cx="360040" cy="48414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8"/>
          <a:srcRect r="92225"/>
          <a:stretch/>
        </p:blipFill>
        <p:spPr>
          <a:xfrm>
            <a:off x="2348880" y="6701525"/>
            <a:ext cx="331823" cy="48414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8"/>
          <a:srcRect l="68289" r="23275"/>
          <a:stretch/>
        </p:blipFill>
        <p:spPr>
          <a:xfrm>
            <a:off x="2320662" y="7446048"/>
            <a:ext cx="360041" cy="4841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662" y="8795629"/>
            <a:ext cx="3780421" cy="638253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4325268" y="8577282"/>
            <a:ext cx="46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 =</a:t>
            </a:r>
            <a:endParaRPr lang="fr-FR" sz="1400" dirty="0"/>
          </a:p>
        </p:txBody>
      </p:sp>
      <p:sp>
        <p:nvSpPr>
          <p:cNvPr id="73" name="Rectangle à coins arrondis 72"/>
          <p:cNvSpPr/>
          <p:nvPr/>
        </p:nvSpPr>
        <p:spPr>
          <a:xfrm>
            <a:off x="2864485" y="6006656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2623770" y="6108714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75" name="Rectangle à coins arrondis 74"/>
          <p:cNvSpPr/>
          <p:nvPr/>
        </p:nvSpPr>
        <p:spPr>
          <a:xfrm>
            <a:off x="4944068" y="6010013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4703353" y="6112071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77" name="Rectangle à coins arrondis 76"/>
          <p:cNvSpPr/>
          <p:nvPr/>
        </p:nvSpPr>
        <p:spPr>
          <a:xfrm>
            <a:off x="861403" y="6731606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620688" y="6833664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2864485" y="6731606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623770" y="6833664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81" name="Rectangle à coins arrondis 80"/>
          <p:cNvSpPr/>
          <p:nvPr/>
        </p:nvSpPr>
        <p:spPr>
          <a:xfrm>
            <a:off x="4944068" y="6734963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4703353" y="6837021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89" name="Rectangle à coins arrondis 88"/>
          <p:cNvSpPr/>
          <p:nvPr/>
        </p:nvSpPr>
        <p:spPr>
          <a:xfrm>
            <a:off x="861403" y="7436747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620688" y="7538805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91" name="Rectangle à coins arrondis 90"/>
          <p:cNvSpPr/>
          <p:nvPr/>
        </p:nvSpPr>
        <p:spPr>
          <a:xfrm>
            <a:off x="2864485" y="7436747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2623770" y="7538805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93" name="Rectangle à coins arrondis 92"/>
          <p:cNvSpPr/>
          <p:nvPr/>
        </p:nvSpPr>
        <p:spPr>
          <a:xfrm>
            <a:off x="4944068" y="7440104"/>
            <a:ext cx="1271453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4703353" y="7542162"/>
            <a:ext cx="135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95" name="Rectangle à coins arrondis 94"/>
          <p:cNvSpPr/>
          <p:nvPr/>
        </p:nvSpPr>
        <p:spPr>
          <a:xfrm>
            <a:off x="4721312" y="8475223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4325268" y="9206306"/>
            <a:ext cx="46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 =</a:t>
            </a:r>
            <a:endParaRPr lang="fr-FR" sz="1400" dirty="0"/>
          </a:p>
        </p:txBody>
      </p:sp>
      <p:sp>
        <p:nvSpPr>
          <p:cNvPr id="97" name="Rectangle à coins arrondis 96"/>
          <p:cNvSpPr/>
          <p:nvPr/>
        </p:nvSpPr>
        <p:spPr>
          <a:xfrm>
            <a:off x="4721312" y="9104247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5409220" y="8583451"/>
            <a:ext cx="46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 =</a:t>
            </a:r>
            <a:endParaRPr lang="fr-FR" sz="1400" dirty="0"/>
          </a:p>
        </p:txBody>
      </p:sp>
      <p:sp>
        <p:nvSpPr>
          <p:cNvPr id="103" name="Rectangle à coins arrondis 102"/>
          <p:cNvSpPr/>
          <p:nvPr/>
        </p:nvSpPr>
        <p:spPr>
          <a:xfrm>
            <a:off x="5805264" y="8481392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ZoneTexte 103"/>
          <p:cNvSpPr txBox="1"/>
          <p:nvPr/>
        </p:nvSpPr>
        <p:spPr>
          <a:xfrm>
            <a:off x="5409220" y="9212475"/>
            <a:ext cx="46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 =</a:t>
            </a:r>
            <a:endParaRPr lang="fr-FR" sz="1400" dirty="0"/>
          </a:p>
        </p:txBody>
      </p:sp>
      <p:sp>
        <p:nvSpPr>
          <p:cNvPr id="105" name="Rectangle à coins arrondis 104"/>
          <p:cNvSpPr/>
          <p:nvPr/>
        </p:nvSpPr>
        <p:spPr>
          <a:xfrm>
            <a:off x="5805264" y="9110416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28" y="8531349"/>
            <a:ext cx="314602" cy="12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88640" y="200472"/>
            <a:ext cx="6480720" cy="9577064"/>
          </a:xfrm>
          <a:prstGeom prst="roundRect">
            <a:avLst>
              <a:gd name="adj" fmla="val 1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arme 12"/>
          <p:cNvSpPr/>
          <p:nvPr/>
        </p:nvSpPr>
        <p:spPr>
          <a:xfrm>
            <a:off x="116632" y="303258"/>
            <a:ext cx="360040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081" y="30325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Complète les égalités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8640" y="2724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6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17" name="Larme 16"/>
          <p:cNvSpPr/>
          <p:nvPr/>
        </p:nvSpPr>
        <p:spPr>
          <a:xfrm>
            <a:off x="116632" y="2052901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07177" y="2053516"/>
            <a:ext cx="227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Complète avec les signes &lt;, &gt; ou =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6633" y="20227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7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7089" y="5487218"/>
            <a:ext cx="1575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Ecris le résultat sous la forme d’une fraction décimale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9" name="Larme 58"/>
          <p:cNvSpPr/>
          <p:nvPr/>
        </p:nvSpPr>
        <p:spPr>
          <a:xfrm>
            <a:off x="116633" y="5487218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16634" y="5457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9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2" name="Larme 31"/>
          <p:cNvSpPr/>
          <p:nvPr/>
        </p:nvSpPr>
        <p:spPr>
          <a:xfrm>
            <a:off x="116632" y="7312421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16633" y="72822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10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48680" y="7320279"/>
            <a:ext cx="596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Décompose les fractions en partie entière et partie fractionnaire comme l’exemple : 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3" name="Larme 52"/>
          <p:cNvSpPr/>
          <p:nvPr/>
        </p:nvSpPr>
        <p:spPr>
          <a:xfrm>
            <a:off x="116631" y="3687018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548678" y="3687018"/>
            <a:ext cx="2520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Ecris ces nombres sous forme d’une fraction décimale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16632" y="3656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8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331878"/>
            <a:ext cx="3689653" cy="151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03" y="2022739"/>
            <a:ext cx="3199631" cy="15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05" y="3859709"/>
            <a:ext cx="3099152" cy="53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à coins arrondis 37"/>
          <p:cNvSpPr/>
          <p:nvPr/>
        </p:nvSpPr>
        <p:spPr>
          <a:xfrm>
            <a:off x="2817127" y="4657130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833666" y="4657130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4797152" y="4648746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1734927" y="4657130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46174" y="4349353"/>
            <a:ext cx="32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907136" y="4349353"/>
            <a:ext cx="32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b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3923675" y="4356905"/>
            <a:ext cx="32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887161" y="4356905"/>
            <a:ext cx="32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</a:t>
            </a:r>
            <a:endParaRPr lang="fr-FR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09" y="5457056"/>
            <a:ext cx="3834425" cy="16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0" y="8346381"/>
            <a:ext cx="429307" cy="4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71" y="8388907"/>
            <a:ext cx="452525" cy="4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0" y="9218185"/>
            <a:ext cx="449953" cy="44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6" y="9218185"/>
            <a:ext cx="596286" cy="44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à coins arrondis 47"/>
          <p:cNvSpPr/>
          <p:nvPr/>
        </p:nvSpPr>
        <p:spPr>
          <a:xfrm>
            <a:off x="1270219" y="8329538"/>
            <a:ext cx="1433472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949087" y="8431596"/>
            <a:ext cx="150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    +         </a:t>
            </a:r>
            <a:endParaRPr lang="fr-FR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18" y="7651591"/>
            <a:ext cx="380322" cy="4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à coins arrondis 36"/>
          <p:cNvSpPr/>
          <p:nvPr/>
        </p:nvSpPr>
        <p:spPr>
          <a:xfrm>
            <a:off x="1270219" y="9122853"/>
            <a:ext cx="1433472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949087" y="9224911"/>
            <a:ext cx="150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    +         </a:t>
            </a:r>
            <a:endParaRPr lang="fr-FR" sz="1400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3876329" y="8329538"/>
            <a:ext cx="1433472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3555197" y="8431596"/>
            <a:ext cx="150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    +         </a:t>
            </a:r>
            <a:endParaRPr lang="fr-FR" sz="14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4027818" y="9135913"/>
            <a:ext cx="1433472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3706686" y="9237971"/>
            <a:ext cx="150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    +         </a:t>
            </a:r>
            <a:endParaRPr lang="fr-FR" sz="14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2507993" y="7609458"/>
            <a:ext cx="1205299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2186862" y="7711516"/>
            <a:ext cx="1134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  +         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540619" y="7641558"/>
            <a:ext cx="47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203315" y="7642944"/>
            <a:ext cx="4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841" y="7700337"/>
            <a:ext cx="317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200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4095909" y="7609916"/>
            <a:ext cx="1205299" cy="52489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4776967" y="7642968"/>
            <a:ext cx="4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739323" y="7711516"/>
            <a:ext cx="1134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=                +         </a:t>
            </a:r>
            <a:endParaRPr lang="fr-FR" sz="1400" dirty="0"/>
          </a:p>
        </p:txBody>
      </p:sp>
      <p:sp>
        <p:nvSpPr>
          <p:cNvPr id="64" name="Rectangle à coins arrondis 63"/>
          <p:cNvSpPr/>
          <p:nvPr/>
        </p:nvSpPr>
        <p:spPr>
          <a:xfrm>
            <a:off x="3624301" y="5458677"/>
            <a:ext cx="504056" cy="51189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3775790" y="6021302"/>
            <a:ext cx="504056" cy="51189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à coins arrondis 65"/>
          <p:cNvSpPr/>
          <p:nvPr/>
        </p:nvSpPr>
        <p:spPr>
          <a:xfrm>
            <a:off x="5345857" y="5452377"/>
            <a:ext cx="504056" cy="51189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à coins arrondis 66"/>
          <p:cNvSpPr/>
          <p:nvPr/>
        </p:nvSpPr>
        <p:spPr>
          <a:xfrm>
            <a:off x="5589501" y="6021469"/>
            <a:ext cx="504056" cy="49607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à coins arrondis 67"/>
          <p:cNvSpPr/>
          <p:nvPr/>
        </p:nvSpPr>
        <p:spPr>
          <a:xfrm>
            <a:off x="3624595" y="5469480"/>
            <a:ext cx="504056" cy="51189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3624301" y="6574746"/>
            <a:ext cx="504056" cy="51189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à coins arrondis 69"/>
          <p:cNvSpPr/>
          <p:nvPr/>
        </p:nvSpPr>
        <p:spPr>
          <a:xfrm>
            <a:off x="5853034" y="6574746"/>
            <a:ext cx="504056" cy="51189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28" y="8561034"/>
            <a:ext cx="314602" cy="12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88640" y="200472"/>
            <a:ext cx="6480720" cy="9577064"/>
          </a:xfrm>
          <a:prstGeom prst="roundRect">
            <a:avLst>
              <a:gd name="adj" fmla="val 1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arme 12"/>
          <p:cNvSpPr/>
          <p:nvPr/>
        </p:nvSpPr>
        <p:spPr>
          <a:xfrm>
            <a:off x="116631" y="303258"/>
            <a:ext cx="432047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7088" y="294819"/>
            <a:ext cx="402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Ecris le nombre décimal égale à chaque somme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635" y="272480"/>
            <a:ext cx="51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11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17" name="Larme 16"/>
          <p:cNvSpPr/>
          <p:nvPr/>
        </p:nvSpPr>
        <p:spPr>
          <a:xfrm>
            <a:off x="116632" y="3061628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48679" y="3061628"/>
            <a:ext cx="604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Ecris chaque nombre décimal sous forme d’une fraction décimale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6633" y="30314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12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7089" y="4586878"/>
            <a:ext cx="44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Ecris le nombre décimal égale à chaque fraction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9" name="Larme 58"/>
          <p:cNvSpPr/>
          <p:nvPr/>
        </p:nvSpPr>
        <p:spPr>
          <a:xfrm>
            <a:off x="116633" y="4586878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16634" y="45567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13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68966"/>
          <a:stretch/>
        </p:blipFill>
        <p:spPr>
          <a:xfrm>
            <a:off x="476671" y="687057"/>
            <a:ext cx="1296145" cy="5692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8384"/>
          <a:stretch/>
        </p:blipFill>
        <p:spPr>
          <a:xfrm>
            <a:off x="3646374" y="719466"/>
            <a:ext cx="2160240" cy="5704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53335"/>
          <a:stretch/>
        </p:blipFill>
        <p:spPr>
          <a:xfrm>
            <a:off x="496514" y="1392208"/>
            <a:ext cx="1727797" cy="58857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l="54784"/>
          <a:stretch/>
        </p:blipFill>
        <p:spPr>
          <a:xfrm>
            <a:off x="3646374" y="1392208"/>
            <a:ext cx="1674130" cy="5885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65909"/>
          <a:stretch/>
        </p:blipFill>
        <p:spPr>
          <a:xfrm>
            <a:off x="3646374" y="2164058"/>
            <a:ext cx="1080120" cy="5785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r="52199"/>
          <a:stretch/>
        </p:blipFill>
        <p:spPr>
          <a:xfrm>
            <a:off x="496514" y="2164058"/>
            <a:ext cx="1512478" cy="57917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1988840" y="726012"/>
            <a:ext cx="504056" cy="49130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461095" y="1438825"/>
            <a:ext cx="504056" cy="49130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6015742" y="726012"/>
            <a:ext cx="504056" cy="49130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554586" y="1438825"/>
            <a:ext cx="504056" cy="49130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2297024" y="2200052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5005160" y="2179261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673670" y="823620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2138043" y="1505740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936340" y="2299424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709611" y="850814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230376" y="1528984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69838" y="2299181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389" y="3440832"/>
            <a:ext cx="4605828" cy="310738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903389" y="3801401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2317079" y="3810136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3654786" y="3801401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068476" y="3810136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871" y="5000846"/>
            <a:ext cx="4580743" cy="494473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1315528" y="5552175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569107" y="5552175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3764785" y="5552175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4893981" y="5552175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557088" y="6255331"/>
            <a:ext cx="44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Complète ces égalités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46" name="Larme 45"/>
          <p:cNvSpPr/>
          <p:nvPr/>
        </p:nvSpPr>
        <p:spPr>
          <a:xfrm>
            <a:off x="116632" y="6255331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16633" y="622516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14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9"/>
          <a:srcRect l="51892"/>
          <a:stretch/>
        </p:blipFill>
        <p:spPr>
          <a:xfrm>
            <a:off x="3274517" y="6622399"/>
            <a:ext cx="1958536" cy="9948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656" y="6623183"/>
            <a:ext cx="1224156" cy="99411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2045" y="6599525"/>
            <a:ext cx="476893" cy="994898"/>
          </a:xfrm>
          <a:prstGeom prst="rect">
            <a:avLst/>
          </a:prstGeom>
        </p:spPr>
      </p:pic>
      <p:sp>
        <p:nvSpPr>
          <p:cNvPr id="53" name="Rectangle à coins arrondis 52"/>
          <p:cNvSpPr/>
          <p:nvPr/>
        </p:nvSpPr>
        <p:spPr>
          <a:xfrm>
            <a:off x="1462646" y="6626993"/>
            <a:ext cx="1059668" cy="28169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1621069" y="6976458"/>
            <a:ext cx="1059668" cy="26533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>
            <a:off x="1628818" y="7309555"/>
            <a:ext cx="1059668" cy="26885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12"/>
          <a:srcRect l="-1" r="2397"/>
          <a:stretch/>
        </p:blipFill>
        <p:spPr>
          <a:xfrm>
            <a:off x="5510829" y="6609060"/>
            <a:ext cx="1004048" cy="1000125"/>
          </a:xfrm>
          <a:prstGeom prst="rect">
            <a:avLst/>
          </a:prstGeom>
        </p:spPr>
      </p:pic>
      <p:sp>
        <p:nvSpPr>
          <p:cNvPr id="62" name="Rectangle à coins arrondis 61"/>
          <p:cNvSpPr/>
          <p:nvPr/>
        </p:nvSpPr>
        <p:spPr>
          <a:xfrm>
            <a:off x="4426645" y="6633397"/>
            <a:ext cx="1059668" cy="28169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4795108" y="6991672"/>
            <a:ext cx="1059668" cy="26533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63"/>
          <p:cNvSpPr/>
          <p:nvPr/>
        </p:nvSpPr>
        <p:spPr>
          <a:xfrm>
            <a:off x="5143788" y="7307484"/>
            <a:ext cx="1059668" cy="26885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557088" y="7760857"/>
            <a:ext cx="44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Range ces masses dans l’ordre croissant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66" name="Larme 65"/>
          <p:cNvSpPr/>
          <p:nvPr/>
        </p:nvSpPr>
        <p:spPr>
          <a:xfrm>
            <a:off x="116632" y="7760857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116633" y="77306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bg1"/>
                </a:solidFill>
                <a:latin typeface="Mrs Chocolat" pitchFamily="2" charset="0"/>
              </a:rPr>
              <a:t>15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4501" y="8136364"/>
            <a:ext cx="3714722" cy="806127"/>
          </a:xfrm>
          <a:prstGeom prst="rect">
            <a:avLst/>
          </a:prstGeom>
        </p:spPr>
      </p:pic>
      <p:sp>
        <p:nvSpPr>
          <p:cNvPr id="68" name="Rectangle à coins arrondis 67"/>
          <p:cNvSpPr/>
          <p:nvPr/>
        </p:nvSpPr>
        <p:spPr>
          <a:xfrm>
            <a:off x="394245" y="9094140"/>
            <a:ext cx="6120631" cy="4673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32" y="7863611"/>
            <a:ext cx="314602" cy="12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88640" y="200472"/>
            <a:ext cx="6480720" cy="9577064"/>
          </a:xfrm>
          <a:prstGeom prst="roundRect">
            <a:avLst>
              <a:gd name="adj" fmla="val 1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arme 12"/>
          <p:cNvSpPr/>
          <p:nvPr/>
        </p:nvSpPr>
        <p:spPr>
          <a:xfrm>
            <a:off x="116631" y="303258"/>
            <a:ext cx="432047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7088" y="294819"/>
            <a:ext cx="402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Écris une seule fraction égale à chaque somme.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635" y="272480"/>
            <a:ext cx="51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16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17" name="Larme 16"/>
          <p:cNvSpPr/>
          <p:nvPr/>
        </p:nvSpPr>
        <p:spPr>
          <a:xfrm>
            <a:off x="116632" y="2390874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48679" y="2390874"/>
            <a:ext cx="18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rs Chocolat" pitchFamily="2" charset="0"/>
              </a:rPr>
              <a:t>Pose ces divisions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6633" y="23607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17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57087" y="6063282"/>
            <a:ext cx="61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  <a:cs typeface="Arial" panose="020B0604020202020204" pitchFamily="34" charset="0"/>
              </a:rPr>
              <a:t>Parmi ces quadrilatères, fais</a:t>
            </a:r>
            <a:r>
              <a:rPr lang="fr-FR" sz="1400" b="1" dirty="0">
                <a:latin typeface="Mrs Chocolat" pitchFamily="2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Mrs Chocolat" pitchFamily="2" charset="0"/>
                <a:cs typeface="Arial" panose="020B0604020202020204" pitchFamily="34" charset="0"/>
              </a:rPr>
              <a:t>la liste des rectangles et </a:t>
            </a:r>
            <a:r>
              <a:rPr lang="fr-FR" sz="1400" dirty="0" smtClean="0">
                <a:latin typeface="Mrs Chocolat" pitchFamily="2" charset="0"/>
                <a:cs typeface="Arial" panose="020B0604020202020204" pitchFamily="34" charset="0"/>
              </a:rPr>
              <a:t>des </a:t>
            </a:r>
            <a:r>
              <a:rPr lang="fr-FR" sz="1400" dirty="0">
                <a:latin typeface="Mrs Chocolat" pitchFamily="2" charset="0"/>
                <a:cs typeface="Arial" panose="020B0604020202020204" pitchFamily="34" charset="0"/>
              </a:rPr>
              <a:t>losanges.</a:t>
            </a:r>
          </a:p>
        </p:txBody>
      </p:sp>
      <p:sp>
        <p:nvSpPr>
          <p:cNvPr id="46" name="Larme 45"/>
          <p:cNvSpPr/>
          <p:nvPr/>
        </p:nvSpPr>
        <p:spPr>
          <a:xfrm>
            <a:off x="116632" y="6063282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16633" y="6033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rs Chocolat" pitchFamily="2" charset="0"/>
              </a:rPr>
              <a:t>14</a:t>
            </a:r>
            <a:endParaRPr lang="fr-FR" b="1" dirty="0">
              <a:solidFill>
                <a:schemeClr val="bg1"/>
              </a:solidFill>
              <a:latin typeface="Mrs Chocolat" pitchFamily="2" charset="0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1675158" y="8409100"/>
            <a:ext cx="3574752" cy="4673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476672" y="736195"/>
            <a:ext cx="66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+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30461" y="668731"/>
            <a:ext cx="4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Rectangle à coins arrondis 68"/>
          <p:cNvSpPr/>
          <p:nvPr/>
        </p:nvSpPr>
        <p:spPr>
          <a:xfrm>
            <a:off x="1628818" y="690908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1277620" y="776452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457537" y="737235"/>
            <a:ext cx="66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911326" y="669771"/>
            <a:ext cx="4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Rectangle à coins arrondis 72"/>
          <p:cNvSpPr/>
          <p:nvPr/>
        </p:nvSpPr>
        <p:spPr>
          <a:xfrm>
            <a:off x="3573016" y="697730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3258485" y="777492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75" name="ZoneTexte 74"/>
          <p:cNvSpPr txBox="1"/>
          <p:nvPr/>
        </p:nvSpPr>
        <p:spPr>
          <a:xfrm>
            <a:off x="4581128" y="765480"/>
            <a:ext cx="66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+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034917" y="698016"/>
            <a:ext cx="4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5699400" y="690527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5382076" y="805737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404664" y="3083939"/>
            <a:ext cx="1872208" cy="2661149"/>
          </a:xfrm>
          <a:prstGeom prst="roundRect">
            <a:avLst>
              <a:gd name="adj" fmla="val 801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à coins arrondis 79"/>
          <p:cNvSpPr/>
          <p:nvPr/>
        </p:nvSpPr>
        <p:spPr>
          <a:xfrm>
            <a:off x="2509108" y="3083936"/>
            <a:ext cx="1872208" cy="2661152"/>
          </a:xfrm>
          <a:prstGeom prst="roundRect">
            <a:avLst>
              <a:gd name="adj" fmla="val 801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à coins arrondis 80"/>
          <p:cNvSpPr/>
          <p:nvPr/>
        </p:nvSpPr>
        <p:spPr>
          <a:xfrm>
            <a:off x="4613633" y="3083939"/>
            <a:ext cx="1872208" cy="2661149"/>
          </a:xfrm>
          <a:prstGeom prst="roundRect">
            <a:avLst>
              <a:gd name="adj" fmla="val 801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825603" y="2722473"/>
            <a:ext cx="97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258 : 17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955287" y="2730044"/>
            <a:ext cx="97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3 504 : 25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059812" y="2730044"/>
            <a:ext cx="97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7 842 : 34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1" y="6402452"/>
            <a:ext cx="6167265" cy="18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476672" y="1515631"/>
            <a:ext cx="66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+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930461" y="1448167"/>
            <a:ext cx="4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7" name="Rectangle à coins arrondis 86"/>
          <p:cNvSpPr/>
          <p:nvPr/>
        </p:nvSpPr>
        <p:spPr>
          <a:xfrm>
            <a:off x="1628818" y="1470344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1277620" y="1555888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2457537" y="1516671"/>
            <a:ext cx="66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911326" y="1449207"/>
            <a:ext cx="4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1" name="Rectangle à coins arrondis 90"/>
          <p:cNvSpPr/>
          <p:nvPr/>
        </p:nvSpPr>
        <p:spPr>
          <a:xfrm>
            <a:off x="3573016" y="1477166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3258485" y="1556928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93" name="ZoneTexte 92"/>
          <p:cNvSpPr txBox="1"/>
          <p:nvPr/>
        </p:nvSpPr>
        <p:spPr>
          <a:xfrm>
            <a:off x="4581128" y="1544916"/>
            <a:ext cx="66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+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034917" y="1477452"/>
            <a:ext cx="4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5" name="Rectangle à coins arrondis 94"/>
          <p:cNvSpPr/>
          <p:nvPr/>
        </p:nvSpPr>
        <p:spPr>
          <a:xfrm>
            <a:off x="5699400" y="1469963"/>
            <a:ext cx="504056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5382076" y="1585173"/>
            <a:ext cx="33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=</a:t>
            </a:r>
            <a:endParaRPr lang="fr-FR" sz="1400" dirty="0"/>
          </a:p>
        </p:txBody>
      </p:sp>
      <p:sp>
        <p:nvSpPr>
          <p:cNvPr id="97" name="Rectangle à coins arrondis 96"/>
          <p:cNvSpPr/>
          <p:nvPr/>
        </p:nvSpPr>
        <p:spPr>
          <a:xfrm>
            <a:off x="1689215" y="9092374"/>
            <a:ext cx="3574752" cy="4673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404664" y="8488897"/>
            <a:ext cx="1270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Short Stack" panose="02010500040000000007" pitchFamily="2" charset="0"/>
                <a:cs typeface="Arial" panose="020B0604020202020204" pitchFamily="34" charset="0"/>
              </a:rPr>
              <a:t>rectangles</a:t>
            </a:r>
            <a:endParaRPr lang="fr-FR" sz="1200" dirty="0" smtClean="0">
              <a:latin typeface="Short Stack" panose="02010500040000000007" pitchFamily="2" charset="0"/>
              <a:cs typeface="Arial" panose="020B0604020202020204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404664" y="9189959"/>
            <a:ext cx="1270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Short Stack" panose="02010500040000000007" pitchFamily="2" charset="0"/>
                <a:cs typeface="Arial" panose="020B0604020202020204" pitchFamily="34" charset="0"/>
              </a:rPr>
              <a:t>losanges</a:t>
            </a:r>
            <a:endParaRPr lang="fr-FR" sz="1200" dirty="0" smtClean="0">
              <a:latin typeface="Short Stack" panose="02010500040000000007" pitchFamily="2" charset="0"/>
              <a:cs typeface="Arial" panose="020B0604020202020204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25" y="8521850"/>
            <a:ext cx="314602" cy="12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288</Words>
  <Application>Microsoft Office PowerPoint</Application>
  <PresentationFormat>Format A4 (210 x 297 mm)</PresentationFormat>
  <Paragraphs>106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75</cp:revision>
  <dcterms:created xsi:type="dcterms:W3CDTF">2014-08-26T10:40:36Z</dcterms:created>
  <dcterms:modified xsi:type="dcterms:W3CDTF">2015-02-24T13:08:06Z</dcterms:modified>
</cp:coreProperties>
</file>