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200900" cy="1008062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100" d="100"/>
          <a:sy n="100" d="100"/>
        </p:scale>
        <p:origin x="-1632" y="-72"/>
      </p:cViewPr>
      <p:guideLst>
        <p:guide orient="horz" pos="3175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0068" y="3131528"/>
            <a:ext cx="6120765" cy="216080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80135" y="5712354"/>
            <a:ext cx="504063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EF3B-4CE8-4B03-ACCC-692AB823EC7F}" type="datetimeFigureOut">
              <a:rPr lang="fr-CH" smtClean="0"/>
              <a:t>23.10.2012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9242-551F-4CFC-940B-E990D98E6E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80573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EF3B-4CE8-4B03-ACCC-692AB823EC7F}" type="datetimeFigureOut">
              <a:rPr lang="fr-CH" smtClean="0"/>
              <a:t>23.10.2012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9242-551F-4CFC-940B-E990D98E6E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5502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220652" y="403693"/>
            <a:ext cx="1620203" cy="8601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60045" y="403693"/>
            <a:ext cx="4740593" cy="8601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EF3B-4CE8-4B03-ACCC-692AB823EC7F}" type="datetimeFigureOut">
              <a:rPr lang="fr-CH" smtClean="0"/>
              <a:t>23.10.2012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9242-551F-4CFC-940B-E990D98E6E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9950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EF3B-4CE8-4B03-ACCC-692AB823EC7F}" type="datetimeFigureOut">
              <a:rPr lang="fr-CH" smtClean="0"/>
              <a:t>23.10.2012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9242-551F-4CFC-940B-E990D98E6E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46983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8821" y="6477736"/>
            <a:ext cx="6120765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8821" y="4272600"/>
            <a:ext cx="6120765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EF3B-4CE8-4B03-ACCC-692AB823EC7F}" type="datetimeFigureOut">
              <a:rPr lang="fr-CH" smtClean="0"/>
              <a:t>23.10.2012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9242-551F-4CFC-940B-E990D98E6E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6309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60045" y="2352146"/>
            <a:ext cx="3180398" cy="66527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60457" y="2352146"/>
            <a:ext cx="3180398" cy="66527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EF3B-4CE8-4B03-ACCC-692AB823EC7F}" type="datetimeFigureOut">
              <a:rPr lang="fr-CH" smtClean="0"/>
              <a:t>23.10.2012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9242-551F-4CFC-940B-E990D98E6E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4843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256474"/>
            <a:ext cx="3181648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0045" y="3196865"/>
            <a:ext cx="3181648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657957" y="2256474"/>
            <a:ext cx="3182898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657957" y="3196865"/>
            <a:ext cx="3182898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EF3B-4CE8-4B03-ACCC-692AB823EC7F}" type="datetimeFigureOut">
              <a:rPr lang="fr-CH" smtClean="0"/>
              <a:t>23.10.2012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9242-551F-4CFC-940B-E990D98E6E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2596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EF3B-4CE8-4B03-ACCC-692AB823EC7F}" type="datetimeFigureOut">
              <a:rPr lang="fr-CH" smtClean="0"/>
              <a:t>23.10.2012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9242-551F-4CFC-940B-E990D98E6E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7364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EF3B-4CE8-4B03-ACCC-692AB823EC7F}" type="datetimeFigureOut">
              <a:rPr lang="fr-CH" smtClean="0"/>
              <a:t>23.10.2012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9242-551F-4CFC-940B-E990D98E6E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6851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6" y="401358"/>
            <a:ext cx="2369046" cy="17081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15352" y="401359"/>
            <a:ext cx="4025503" cy="86035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0046" y="2109465"/>
            <a:ext cx="2369046" cy="68954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EF3B-4CE8-4B03-ACCC-692AB823EC7F}" type="datetimeFigureOut">
              <a:rPr lang="fr-CH" smtClean="0"/>
              <a:t>23.10.2012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9242-551F-4CFC-940B-E990D98E6E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6693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1427" y="7056438"/>
            <a:ext cx="4320540" cy="8330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11427" y="900723"/>
            <a:ext cx="4320540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11427" y="7889490"/>
            <a:ext cx="4320540" cy="11830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EF3B-4CE8-4B03-ACCC-692AB823EC7F}" type="datetimeFigureOut">
              <a:rPr lang="fr-CH" smtClean="0"/>
              <a:t>23.10.2012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9242-551F-4CFC-940B-E990D98E6E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8799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0045" y="403693"/>
            <a:ext cx="6480810" cy="1680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352146"/>
            <a:ext cx="6480810" cy="6652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0045" y="9343247"/>
            <a:ext cx="168021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1EF3B-4CE8-4B03-ACCC-692AB823EC7F}" type="datetimeFigureOut">
              <a:rPr lang="fr-CH" smtClean="0"/>
              <a:t>23.10.2012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60308" y="9343247"/>
            <a:ext cx="2280285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160645" y="9343247"/>
            <a:ext cx="168021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09242-551F-4CFC-940B-E990D98E6E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5078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38757" y="215776"/>
            <a:ext cx="6912768" cy="2450271"/>
          </a:xfrm>
          <a:prstGeom prst="roundRect">
            <a:avLst>
              <a:gd name="adj" fmla="val 5203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ZoneTexte 4"/>
          <p:cNvSpPr txBox="1"/>
          <p:nvPr/>
        </p:nvSpPr>
        <p:spPr>
          <a:xfrm>
            <a:off x="1429906" y="387534"/>
            <a:ext cx="4083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>
                <a:latin typeface="Agent Orange" pitchFamily="2" charset="0"/>
                <a:cs typeface="Agent Orange" pitchFamily="2" charset="0"/>
              </a:rPr>
              <a:t>Multiples et diviseurs</a:t>
            </a:r>
            <a:endParaRPr lang="fr-CH" dirty="0"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8757" y="775921"/>
            <a:ext cx="217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Je cherche les multiples …</a:t>
            </a:r>
            <a:endParaRPr lang="fr-CH" sz="1200" b="1" dirty="0">
              <a:latin typeface="Century Gothic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60015" y="973276"/>
            <a:ext cx="5057795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M7 { …………………………………………………………………..}</a:t>
            </a: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M25 { …………………………………………………………………..}</a:t>
            </a: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M6 ∩ M8 { …………………………………………………………………..}</a:t>
            </a: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M2</a:t>
            </a:r>
            <a:r>
              <a:rPr lang="fr-CH" sz="1400" dirty="0" smtClean="0">
                <a:latin typeface="Century Gothic" pitchFamily="34" charset="0"/>
              </a:rPr>
              <a:t> ∩ </a:t>
            </a:r>
            <a:r>
              <a:rPr lang="fr-CH" sz="1200" dirty="0" smtClean="0">
                <a:latin typeface="Century Gothic" pitchFamily="34" charset="0"/>
              </a:rPr>
              <a:t>M5 { …………………………………………………………………..}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44066" y="2931025"/>
            <a:ext cx="2105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Je cherche les diviseurs…</a:t>
            </a:r>
            <a:endParaRPr lang="fr-CH" sz="1200" b="1" dirty="0">
              <a:latin typeface="Century Gothic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65324" y="3128380"/>
            <a:ext cx="5057795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D28 { …………………………………………………………………..}</a:t>
            </a: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D48 { …………………………………………………………………..}</a:t>
            </a: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D6 ∩ D8 { …………………………………………………………………..}</a:t>
            </a: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D20</a:t>
            </a:r>
            <a:r>
              <a:rPr lang="fr-CH" sz="1400" dirty="0" smtClean="0">
                <a:latin typeface="Century Gothic" pitchFamily="34" charset="0"/>
              </a:rPr>
              <a:t> ∩ </a:t>
            </a:r>
            <a:r>
              <a:rPr lang="fr-CH" sz="1200" dirty="0" smtClean="0">
                <a:latin typeface="Century Gothic" pitchFamily="34" charset="0"/>
              </a:rPr>
              <a:t>D30 { …………………………………………………………………..}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20030" y="5057792"/>
            <a:ext cx="12105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Vrai ou faux ?</a:t>
            </a:r>
            <a:endParaRPr lang="fr-CH" sz="1200" b="1" dirty="0">
              <a:latin typeface="Century Gothic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41288" y="5255147"/>
            <a:ext cx="65806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Tous les diviseurs de 24 sont aussi diviseurs de 48			</a:t>
            </a:r>
            <a:r>
              <a:rPr lang="fr-CH" sz="1200" dirty="0" smtClean="0">
                <a:latin typeface="Century Gothic" pitchFamily="34" charset="0"/>
              </a:rPr>
              <a:t>…………….</a:t>
            </a:r>
            <a:endParaRPr lang="fr-CH" sz="1200" dirty="0" smtClean="0">
              <a:latin typeface="Century Gothic" pitchFamily="34" charset="0"/>
            </a:endParaRP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Il existe un nombre inférieur à 100 qui est multiple de 9 et de 12	…………….</a:t>
            </a: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Tous les multiples d’un nombre impair sont impairs			</a:t>
            </a:r>
            <a:r>
              <a:rPr lang="fr-CH" sz="1200" dirty="0" smtClean="0">
                <a:latin typeface="Century Gothic" pitchFamily="34" charset="0"/>
              </a:rPr>
              <a:t> …………….</a:t>
            </a:r>
            <a:endParaRPr lang="fr-CH" sz="1200" dirty="0" smtClean="0">
              <a:latin typeface="Century Gothic" pitchFamily="34" charset="0"/>
            </a:endParaRP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72 est à la fois multiple de 4 et 8				</a:t>
            </a:r>
            <a:r>
              <a:rPr lang="fr-CH" sz="1200" dirty="0" smtClean="0">
                <a:latin typeface="Century Gothic" pitchFamily="34" charset="0"/>
              </a:rPr>
              <a:t> …………….</a:t>
            </a:r>
            <a:endParaRPr lang="fr-CH" sz="1200" dirty="0" smtClean="0">
              <a:latin typeface="Century Gothic" pitchFamily="34" charset="0"/>
            </a:endParaRP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3 est  la fois diviseur de 15, de 54 et de 74			</a:t>
            </a:r>
            <a:r>
              <a:rPr lang="fr-CH" sz="1200" dirty="0" smtClean="0">
                <a:latin typeface="Century Gothic" pitchFamily="34" charset="0"/>
              </a:rPr>
              <a:t> …………….</a:t>
            </a:r>
            <a:endParaRPr lang="fr-CH" sz="1200" dirty="0" smtClean="0">
              <a:latin typeface="Century Gothic" pitchFamily="34" charset="0"/>
            </a:endParaRP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Certains nombres n’ont qu’un diviseur			</a:t>
            </a:r>
            <a:r>
              <a:rPr lang="fr-CH" sz="1200" dirty="0" smtClean="0">
                <a:latin typeface="Century Gothic" pitchFamily="34" charset="0"/>
              </a:rPr>
              <a:t> …………….</a:t>
            </a:r>
            <a:endParaRPr lang="fr-CH" sz="1200" dirty="0" smtClean="0">
              <a:latin typeface="Century Gothic" pitchFamily="34" charset="0"/>
            </a:endParaRP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Tous les nombres terminés par 3 sont multiples de 3		</a:t>
            </a:r>
            <a:r>
              <a:rPr lang="fr-CH" sz="1200" dirty="0" smtClean="0">
                <a:latin typeface="Century Gothic" pitchFamily="34" charset="0"/>
              </a:rPr>
              <a:t> …………….</a:t>
            </a:r>
            <a:endParaRPr lang="fr-CH" sz="1200" dirty="0" smtClean="0">
              <a:latin typeface="Century Gothic" pitchFamily="34" charset="0"/>
            </a:endParaRP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Tous les nombres divisibles par 2 sont divisibles par 4		</a:t>
            </a:r>
            <a:r>
              <a:rPr lang="fr-CH" sz="1200" dirty="0" smtClean="0">
                <a:latin typeface="Century Gothic" pitchFamily="34" charset="0"/>
              </a:rPr>
              <a:t> …………….</a:t>
            </a:r>
            <a:endParaRPr lang="fr-CH" sz="1200" dirty="0" smtClean="0">
              <a:latin typeface="Century Gothic" pitchFamily="34" charset="0"/>
            </a:endParaRP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Tous les nombres divisibles par 4 sont divisibles par 2		</a:t>
            </a:r>
            <a:r>
              <a:rPr lang="fr-CH" sz="1200" dirty="0" smtClean="0">
                <a:latin typeface="Century Gothic" pitchFamily="34" charset="0"/>
              </a:rPr>
              <a:t> …………….</a:t>
            </a:r>
            <a:endParaRPr lang="fr-CH" sz="1200" dirty="0" smtClean="0">
              <a:latin typeface="Century Gothic" pitchFamily="34" charset="0"/>
            </a:endParaRP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Il existe des nombres terminés par 4 qui sont divisibles par 5		</a:t>
            </a:r>
            <a:r>
              <a:rPr lang="fr-CH" sz="1200" dirty="0" smtClean="0">
                <a:latin typeface="Century Gothic" pitchFamily="34" charset="0"/>
              </a:rPr>
              <a:t> …………….</a:t>
            </a:r>
            <a:endParaRPr lang="fr-CH" sz="1200" dirty="0" smtClean="0">
              <a:latin typeface="Century Gothic" pitchFamily="34" charset="0"/>
            </a:endParaRP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Tous les nombres divisibles par 10 sont divisibles par 2 et 5		</a:t>
            </a:r>
            <a:r>
              <a:rPr lang="fr-CH" sz="1200" dirty="0" smtClean="0">
                <a:latin typeface="Century Gothic" pitchFamily="34" charset="0"/>
              </a:rPr>
              <a:t> …………….</a:t>
            </a:r>
            <a:endParaRPr lang="fr-CH" sz="1200" dirty="0" smtClean="0">
              <a:latin typeface="Century Gothic" pitchFamily="34" charset="0"/>
            </a:endParaRPr>
          </a:p>
          <a:p>
            <a:pPr>
              <a:lnSpc>
                <a:spcPct val="200000"/>
              </a:lnSpc>
            </a:pPr>
            <a:r>
              <a:rPr lang="fr-CH" sz="1200" dirty="0" smtClean="0">
                <a:latin typeface="Century Gothic" pitchFamily="34" charset="0"/>
              </a:rPr>
              <a:t>Il existe des nombres divisibles par 6 et non divisibles par 2		</a:t>
            </a:r>
            <a:r>
              <a:rPr lang="fr-CH" sz="1200" dirty="0" smtClean="0">
                <a:latin typeface="Century Gothic" pitchFamily="34" charset="0"/>
              </a:rPr>
              <a:t> …………….</a:t>
            </a:r>
            <a:endParaRPr lang="fr-CH" sz="1200" dirty="0" smtClean="0">
              <a:latin typeface="Century Gothic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26662" y="2818448"/>
            <a:ext cx="6912768" cy="2002704"/>
          </a:xfrm>
          <a:prstGeom prst="roundRect">
            <a:avLst>
              <a:gd name="adj" fmla="val 5203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120030" y="4968304"/>
            <a:ext cx="6912768" cy="4811158"/>
          </a:xfrm>
          <a:prstGeom prst="roundRect">
            <a:avLst>
              <a:gd name="adj" fmla="val 5203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43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44066" y="337815"/>
            <a:ext cx="6912768" cy="3190329"/>
          </a:xfrm>
          <a:prstGeom prst="roundRect">
            <a:avLst>
              <a:gd name="adj" fmla="val 5203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ZoneTexte 5"/>
          <p:cNvSpPr txBox="1"/>
          <p:nvPr/>
        </p:nvSpPr>
        <p:spPr>
          <a:xfrm>
            <a:off x="144066" y="431800"/>
            <a:ext cx="4129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Je cherche l’âge des personnages…(entre 40 et 100)</a:t>
            </a:r>
            <a:endParaRPr lang="fr-CH" sz="1200" b="1" dirty="0">
              <a:latin typeface="Century Gothic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75916" y="3740535"/>
            <a:ext cx="20104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Les critères de divisibilité</a:t>
            </a:r>
            <a:endParaRPr lang="fr-CH" sz="1200" b="1" dirty="0">
              <a:latin typeface="Century Gothic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08511" y="791840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dirty="0" smtClean="0">
                <a:latin typeface="Century Gothic" pitchFamily="34" charset="0"/>
              </a:rPr>
              <a:t>Mon âge est un multiple de 7. L’an</a:t>
            </a:r>
          </a:p>
          <a:p>
            <a:r>
              <a:rPr lang="fr-CH" sz="1200" dirty="0" smtClean="0">
                <a:latin typeface="Century Gothic" pitchFamily="34" charset="0"/>
              </a:rPr>
              <a:t>passé, c’était un multiple de 6 et l’an</a:t>
            </a:r>
          </a:p>
          <a:p>
            <a:r>
              <a:rPr lang="fr-CH" sz="1200" dirty="0" smtClean="0">
                <a:latin typeface="Century Gothic" pitchFamily="34" charset="0"/>
              </a:rPr>
              <a:t>prochain, ça sera un multiple de 10.</a:t>
            </a:r>
            <a:endParaRPr lang="fr-CH" sz="1200" dirty="0">
              <a:latin typeface="Century Gothic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2016274" y="1446658"/>
            <a:ext cx="936104" cy="505797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309740" y="753169"/>
            <a:ext cx="2953426" cy="1262807"/>
          </a:xfrm>
          <a:prstGeom prst="roundRect">
            <a:avLst/>
          </a:prstGeom>
          <a:noFill/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ZoneTexte 12"/>
          <p:cNvSpPr txBox="1"/>
          <p:nvPr/>
        </p:nvSpPr>
        <p:spPr>
          <a:xfrm>
            <a:off x="3743237" y="791839"/>
            <a:ext cx="3034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dirty="0" smtClean="0">
                <a:latin typeface="Century Gothic" pitchFamily="34" charset="0"/>
              </a:rPr>
              <a:t>Mon âge est un multiple de 8. L’an</a:t>
            </a:r>
          </a:p>
          <a:p>
            <a:r>
              <a:rPr lang="fr-CH" sz="1200" dirty="0" smtClean="0">
                <a:latin typeface="Century Gothic" pitchFamily="34" charset="0"/>
              </a:rPr>
              <a:t>passé, c’était un multiple de 9 et dans</a:t>
            </a:r>
          </a:p>
          <a:p>
            <a:r>
              <a:rPr lang="fr-CH" sz="1200" dirty="0">
                <a:latin typeface="Century Gothic" pitchFamily="34" charset="0"/>
              </a:rPr>
              <a:t>d</a:t>
            </a:r>
            <a:r>
              <a:rPr lang="fr-CH" sz="1200" dirty="0" smtClean="0">
                <a:latin typeface="Century Gothic" pitchFamily="34" charset="0"/>
              </a:rPr>
              <a:t>eux ans, ça sera un multiple de 6.</a:t>
            </a:r>
            <a:endParaRPr lang="fr-CH" sz="1200" dirty="0">
              <a:latin typeface="Century Gothic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5544666" y="1435610"/>
            <a:ext cx="936104" cy="505797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3744466" y="753168"/>
            <a:ext cx="2953426" cy="1262807"/>
          </a:xfrm>
          <a:prstGeom prst="roundRect">
            <a:avLst/>
          </a:prstGeom>
          <a:noFill/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ZoneTexte 15"/>
          <p:cNvSpPr txBox="1"/>
          <p:nvPr/>
        </p:nvSpPr>
        <p:spPr>
          <a:xfrm>
            <a:off x="231379" y="2155465"/>
            <a:ext cx="3110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dirty="0" smtClean="0">
                <a:latin typeface="Century Gothic" pitchFamily="34" charset="0"/>
              </a:rPr>
              <a:t>Mon âge est un nombre premier. L’an</a:t>
            </a:r>
          </a:p>
          <a:p>
            <a:r>
              <a:rPr lang="fr-CH" sz="1200" dirty="0" smtClean="0">
                <a:latin typeface="Century Gothic" pitchFamily="34" charset="0"/>
              </a:rPr>
              <a:t>passé, c’était un multiple de 7 et l’an</a:t>
            </a:r>
          </a:p>
          <a:p>
            <a:r>
              <a:rPr lang="fr-CH" sz="1200" dirty="0" smtClean="0">
                <a:latin typeface="Century Gothic" pitchFamily="34" charset="0"/>
              </a:rPr>
              <a:t>prochain, ça sera un multiple de 8 et 9.</a:t>
            </a:r>
            <a:endParaRPr lang="fr-CH" sz="1200" dirty="0">
              <a:latin typeface="Century Gothic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418549" y="2795357"/>
            <a:ext cx="936104" cy="505797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à coins arrondis 17"/>
          <p:cNvSpPr/>
          <p:nvPr/>
        </p:nvSpPr>
        <p:spPr>
          <a:xfrm>
            <a:off x="308511" y="2110359"/>
            <a:ext cx="2953426" cy="1262807"/>
          </a:xfrm>
          <a:prstGeom prst="roundRect">
            <a:avLst/>
          </a:prstGeom>
          <a:noFill/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ZoneTexte 18"/>
          <p:cNvSpPr txBox="1"/>
          <p:nvPr/>
        </p:nvSpPr>
        <p:spPr>
          <a:xfrm>
            <a:off x="3727306" y="2149029"/>
            <a:ext cx="3034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dirty="0" smtClean="0">
                <a:latin typeface="Century Gothic" pitchFamily="34" charset="0"/>
              </a:rPr>
              <a:t>Mon âge est un multiple de 11. L’an</a:t>
            </a:r>
          </a:p>
          <a:p>
            <a:r>
              <a:rPr lang="fr-CH" sz="1200" dirty="0" smtClean="0">
                <a:latin typeface="Century Gothic" pitchFamily="34" charset="0"/>
              </a:rPr>
              <a:t>passé, c’était un multiple de 6 et dans</a:t>
            </a:r>
          </a:p>
          <a:p>
            <a:r>
              <a:rPr lang="fr-CH" sz="1200" dirty="0">
                <a:latin typeface="Century Gothic" pitchFamily="34" charset="0"/>
              </a:rPr>
              <a:t>d</a:t>
            </a:r>
            <a:r>
              <a:rPr lang="fr-CH" sz="1200" dirty="0" smtClean="0">
                <a:latin typeface="Century Gothic" pitchFamily="34" charset="0"/>
              </a:rPr>
              <a:t>eux ans, ça sera un multiple de 8.</a:t>
            </a:r>
            <a:endParaRPr lang="fr-CH" sz="1200" dirty="0">
              <a:latin typeface="Century Gothic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3888482" y="2770426"/>
            <a:ext cx="936104" cy="505797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à coins arrondis 20"/>
          <p:cNvSpPr/>
          <p:nvPr/>
        </p:nvSpPr>
        <p:spPr>
          <a:xfrm>
            <a:off x="3743237" y="2110358"/>
            <a:ext cx="2953426" cy="1262807"/>
          </a:xfrm>
          <a:prstGeom prst="roundRect">
            <a:avLst/>
          </a:prstGeom>
          <a:noFill/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026" name="Picture 2" descr="C:\Users\astrid\AppData\Local\Microsoft\Windows\Temporary Internet Files\Content.IE5\6BPABJ1Y\MC90028578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528" y="2770427"/>
            <a:ext cx="494296" cy="58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strid\AppData\Local\Microsoft\Windows\Temporary Internet Files\Content.IE5\8CYP521H\MC9002864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045" y="2787012"/>
            <a:ext cx="787727" cy="56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strid\AppData\Local\Microsoft\Windows\Temporary Internet Files\Content.IE5\8CYP521H\MC90028108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296" y="1376403"/>
            <a:ext cx="338512" cy="604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strid\AppData\Local\Microsoft\Windows\Temporary Internet Files\Content.IE5\3PWL3KKT\MC90019804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900" y="1413793"/>
            <a:ext cx="563506" cy="57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1343992" y="4179749"/>
            <a:ext cx="15263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entury Gothic" pitchFamily="34" charset="0"/>
              </a:rPr>
              <a:t>Soit le nombre :</a:t>
            </a:r>
            <a:endParaRPr lang="fr-CH" sz="1400" dirty="0">
              <a:latin typeface="Century Gothic" pitchFamily="34" charset="0"/>
            </a:endParaRPr>
          </a:p>
        </p:txBody>
      </p:sp>
      <p:pic>
        <p:nvPicPr>
          <p:cNvPr id="1031" name="Picture 7" descr="C:\Users\astrid\AppData\Local\Microsoft\Windows\Temporary Internet Files\Content.IE5\6BPABJ1Y\MC90043441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896" y="4136063"/>
            <a:ext cx="417946" cy="38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astrid\AppData\Local\Microsoft\Windows\Temporary Internet Files\Content.IE5\3PWL3KKT\MC90043438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695" y="4146620"/>
            <a:ext cx="445541" cy="42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astrid\AppData\Local\Microsoft\Windows\Temporary Internet Files\Content.IE5\59253GP3\MC900434409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150" y="4136063"/>
            <a:ext cx="404167" cy="379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astrid\AppData\Local\Microsoft\Windows\Temporary Internet Files\Content.IE5\5TBD4U6G\MC90042449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426" y="4146620"/>
            <a:ext cx="416877" cy="3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astrid\AppData\Local\Microsoft\Windows\Temporary Internet Files\Content.IE5\TYW60ZLQ\MC900425792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153" y="4136062"/>
            <a:ext cx="430982" cy="379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à coins arrondis 24"/>
          <p:cNvSpPr/>
          <p:nvPr/>
        </p:nvSpPr>
        <p:spPr>
          <a:xfrm>
            <a:off x="1343992" y="4017534"/>
            <a:ext cx="3932205" cy="554654"/>
          </a:xfrm>
          <a:prstGeom prst="roundRect">
            <a:avLst/>
          </a:prstGeom>
          <a:noFill/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Ellipse 25"/>
          <p:cNvSpPr/>
          <p:nvPr/>
        </p:nvSpPr>
        <p:spPr>
          <a:xfrm>
            <a:off x="153092" y="4716150"/>
            <a:ext cx="468052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" name="ZoneTexte 27"/>
          <p:cNvSpPr txBox="1"/>
          <p:nvPr/>
        </p:nvSpPr>
        <p:spPr>
          <a:xfrm>
            <a:off x="245092" y="477828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latin typeface="Century Gothic" pitchFamily="34" charset="0"/>
              </a:rPr>
              <a:t>2</a:t>
            </a:r>
            <a:endParaRPr lang="fr-CH" sz="1400" b="1" dirty="0">
              <a:latin typeface="Century Gothic" pitchFamily="34" charset="0"/>
            </a:endParaRPr>
          </a:p>
        </p:txBody>
      </p:sp>
      <p:sp>
        <p:nvSpPr>
          <p:cNvPr id="1024" name="Flèche droite 1023"/>
          <p:cNvSpPr/>
          <p:nvPr/>
        </p:nvSpPr>
        <p:spPr>
          <a:xfrm>
            <a:off x="621144" y="4859876"/>
            <a:ext cx="371516" cy="153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25" name="Rectangle à coins arrondis 1024"/>
          <p:cNvSpPr/>
          <p:nvPr/>
        </p:nvSpPr>
        <p:spPr>
          <a:xfrm>
            <a:off x="1030099" y="4716150"/>
            <a:ext cx="3531262" cy="43204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47" name="Picture 12" descr="C:\Users\astrid\AppData\Local\Microsoft\Windows\Temporary Internet Files\Content.IE5\5TBD4U6G\MC90042449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520" y="4749944"/>
            <a:ext cx="416877" cy="3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9" name="ZoneTexte 1038"/>
          <p:cNvSpPr txBox="1"/>
          <p:nvPr/>
        </p:nvSpPr>
        <p:spPr>
          <a:xfrm>
            <a:off x="1590869" y="4782931"/>
            <a:ext cx="1821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entury Gothic" pitchFamily="34" charset="0"/>
              </a:rPr>
              <a:t>est un nombre pair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49" name="Flèche droite 48"/>
          <p:cNvSpPr/>
          <p:nvPr/>
        </p:nvSpPr>
        <p:spPr>
          <a:xfrm>
            <a:off x="4561361" y="4859876"/>
            <a:ext cx="371516" cy="153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0" name="Rectangle à coins arrondis 49"/>
          <p:cNvSpPr/>
          <p:nvPr/>
        </p:nvSpPr>
        <p:spPr>
          <a:xfrm>
            <a:off x="4967891" y="4720796"/>
            <a:ext cx="1985504" cy="43204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1" name="Ellipse 50"/>
          <p:cNvSpPr/>
          <p:nvPr/>
        </p:nvSpPr>
        <p:spPr>
          <a:xfrm>
            <a:off x="153092" y="5230908"/>
            <a:ext cx="468052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2" name="ZoneTexte 51"/>
          <p:cNvSpPr txBox="1"/>
          <p:nvPr/>
        </p:nvSpPr>
        <p:spPr>
          <a:xfrm>
            <a:off x="245092" y="529304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400" b="1" dirty="0" smtClean="0">
                <a:latin typeface="Century Gothic" pitchFamily="34" charset="0"/>
              </a:rPr>
              <a:t>3</a:t>
            </a:r>
            <a:endParaRPr lang="fr-CH" sz="1400" b="1" dirty="0">
              <a:latin typeface="Century Gothic" pitchFamily="34" charset="0"/>
            </a:endParaRPr>
          </a:p>
        </p:txBody>
      </p:sp>
      <p:sp>
        <p:nvSpPr>
          <p:cNvPr id="53" name="Flèche droite 52"/>
          <p:cNvSpPr/>
          <p:nvPr/>
        </p:nvSpPr>
        <p:spPr>
          <a:xfrm>
            <a:off x="621144" y="5374634"/>
            <a:ext cx="371516" cy="153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4" name="Rectangle à coins arrondis 53"/>
          <p:cNvSpPr/>
          <p:nvPr/>
        </p:nvSpPr>
        <p:spPr>
          <a:xfrm>
            <a:off x="1030099" y="5230908"/>
            <a:ext cx="3531262" cy="43204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7" name="Flèche droite 56"/>
          <p:cNvSpPr/>
          <p:nvPr/>
        </p:nvSpPr>
        <p:spPr>
          <a:xfrm>
            <a:off x="4561361" y="5374634"/>
            <a:ext cx="371516" cy="153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8" name="Rectangle à coins arrondis 57"/>
          <p:cNvSpPr/>
          <p:nvPr/>
        </p:nvSpPr>
        <p:spPr>
          <a:xfrm>
            <a:off x="4967891" y="5235554"/>
            <a:ext cx="1985504" cy="43204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9" name="Ellipse 58"/>
          <p:cNvSpPr/>
          <p:nvPr/>
        </p:nvSpPr>
        <p:spPr>
          <a:xfrm>
            <a:off x="153092" y="5757242"/>
            <a:ext cx="468052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0" name="ZoneTexte 59"/>
          <p:cNvSpPr txBox="1"/>
          <p:nvPr/>
        </p:nvSpPr>
        <p:spPr>
          <a:xfrm>
            <a:off x="245092" y="581937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latin typeface="Century Gothic" pitchFamily="34" charset="0"/>
              </a:rPr>
              <a:t>4</a:t>
            </a:r>
            <a:endParaRPr lang="fr-CH" sz="1400" b="1" dirty="0">
              <a:latin typeface="Century Gothic" pitchFamily="34" charset="0"/>
            </a:endParaRPr>
          </a:p>
        </p:txBody>
      </p:sp>
      <p:sp>
        <p:nvSpPr>
          <p:cNvPr id="61" name="Flèche droite 60"/>
          <p:cNvSpPr/>
          <p:nvPr/>
        </p:nvSpPr>
        <p:spPr>
          <a:xfrm>
            <a:off x="621144" y="5900968"/>
            <a:ext cx="371516" cy="153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2" name="Rectangle à coins arrondis 61"/>
          <p:cNvSpPr/>
          <p:nvPr/>
        </p:nvSpPr>
        <p:spPr>
          <a:xfrm>
            <a:off x="1030099" y="5757242"/>
            <a:ext cx="3531262" cy="43204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63" name="Picture 12" descr="C:\Users\astrid\AppData\Local\Microsoft\Windows\Temporary Internet Files\Content.IE5\5TBD4U6G\MC90042449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221" y="5786390"/>
            <a:ext cx="416877" cy="3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Texte 63"/>
          <p:cNvSpPr txBox="1"/>
          <p:nvPr/>
        </p:nvSpPr>
        <p:spPr>
          <a:xfrm>
            <a:off x="1920098" y="5824023"/>
            <a:ext cx="18710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entury Gothic" pitchFamily="34" charset="0"/>
              </a:rPr>
              <a:t>est un multiple de 4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65" name="Flèche droite 64"/>
          <p:cNvSpPr/>
          <p:nvPr/>
        </p:nvSpPr>
        <p:spPr>
          <a:xfrm>
            <a:off x="4561361" y="5900968"/>
            <a:ext cx="371516" cy="153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6" name="Rectangle à coins arrondis 65"/>
          <p:cNvSpPr/>
          <p:nvPr/>
        </p:nvSpPr>
        <p:spPr>
          <a:xfrm>
            <a:off x="4967891" y="5761888"/>
            <a:ext cx="1985504" cy="43204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7" name="Ellipse 66"/>
          <p:cNvSpPr/>
          <p:nvPr/>
        </p:nvSpPr>
        <p:spPr>
          <a:xfrm>
            <a:off x="153092" y="6269152"/>
            <a:ext cx="468052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8" name="ZoneTexte 67"/>
          <p:cNvSpPr txBox="1"/>
          <p:nvPr/>
        </p:nvSpPr>
        <p:spPr>
          <a:xfrm>
            <a:off x="245092" y="633128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latin typeface="Century Gothic" pitchFamily="34" charset="0"/>
              </a:rPr>
              <a:t>5</a:t>
            </a:r>
            <a:endParaRPr lang="fr-CH" sz="1400" b="1" dirty="0">
              <a:latin typeface="Century Gothic" pitchFamily="34" charset="0"/>
            </a:endParaRPr>
          </a:p>
        </p:txBody>
      </p:sp>
      <p:sp>
        <p:nvSpPr>
          <p:cNvPr id="69" name="Flèche droite 68"/>
          <p:cNvSpPr/>
          <p:nvPr/>
        </p:nvSpPr>
        <p:spPr>
          <a:xfrm>
            <a:off x="621144" y="6412878"/>
            <a:ext cx="371516" cy="153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0" name="Rectangle à coins arrondis 69"/>
          <p:cNvSpPr/>
          <p:nvPr/>
        </p:nvSpPr>
        <p:spPr>
          <a:xfrm>
            <a:off x="1030099" y="6269152"/>
            <a:ext cx="3531262" cy="43204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71" name="Picture 12" descr="C:\Users\astrid\AppData\Local\Microsoft\Windows\Temporary Internet Files\Content.IE5\5TBD4U6G\MC90042449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520" y="6302946"/>
            <a:ext cx="416877" cy="3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ZoneTexte 71"/>
          <p:cNvSpPr txBox="1"/>
          <p:nvPr/>
        </p:nvSpPr>
        <p:spPr>
          <a:xfrm>
            <a:off x="1587657" y="6335933"/>
            <a:ext cx="867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entury Gothic" pitchFamily="34" charset="0"/>
              </a:rPr>
              <a:t>= 0 ou 5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73" name="Flèche droite 72"/>
          <p:cNvSpPr/>
          <p:nvPr/>
        </p:nvSpPr>
        <p:spPr>
          <a:xfrm>
            <a:off x="4561361" y="6412878"/>
            <a:ext cx="371516" cy="153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4" name="Rectangle à coins arrondis 73"/>
          <p:cNvSpPr/>
          <p:nvPr/>
        </p:nvSpPr>
        <p:spPr>
          <a:xfrm>
            <a:off x="4967891" y="6273798"/>
            <a:ext cx="1985504" cy="43204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5" name="Ellipse 74"/>
          <p:cNvSpPr/>
          <p:nvPr/>
        </p:nvSpPr>
        <p:spPr>
          <a:xfrm>
            <a:off x="153092" y="6783910"/>
            <a:ext cx="468052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6" name="ZoneTexte 75"/>
          <p:cNvSpPr txBox="1"/>
          <p:nvPr/>
        </p:nvSpPr>
        <p:spPr>
          <a:xfrm>
            <a:off x="245092" y="684604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400" b="1" dirty="0" smtClean="0">
                <a:latin typeface="Century Gothic" pitchFamily="34" charset="0"/>
              </a:rPr>
              <a:t>9</a:t>
            </a:r>
            <a:endParaRPr lang="fr-CH" sz="1400" b="1" dirty="0">
              <a:latin typeface="Century Gothic" pitchFamily="34" charset="0"/>
            </a:endParaRPr>
          </a:p>
        </p:txBody>
      </p:sp>
      <p:sp>
        <p:nvSpPr>
          <p:cNvPr id="77" name="Flèche droite 76"/>
          <p:cNvSpPr/>
          <p:nvPr/>
        </p:nvSpPr>
        <p:spPr>
          <a:xfrm>
            <a:off x="621144" y="6927636"/>
            <a:ext cx="371516" cy="153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1" name="Flèche droite 80"/>
          <p:cNvSpPr/>
          <p:nvPr/>
        </p:nvSpPr>
        <p:spPr>
          <a:xfrm>
            <a:off x="4561361" y="6927636"/>
            <a:ext cx="371516" cy="153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2" name="Rectangle à coins arrondis 81"/>
          <p:cNvSpPr/>
          <p:nvPr/>
        </p:nvSpPr>
        <p:spPr>
          <a:xfrm>
            <a:off x="4967891" y="6788556"/>
            <a:ext cx="1985504" cy="43204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3" name="Ellipse 82"/>
          <p:cNvSpPr/>
          <p:nvPr/>
        </p:nvSpPr>
        <p:spPr>
          <a:xfrm>
            <a:off x="153092" y="7310244"/>
            <a:ext cx="468052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4" name="ZoneTexte 83"/>
          <p:cNvSpPr txBox="1"/>
          <p:nvPr/>
        </p:nvSpPr>
        <p:spPr>
          <a:xfrm>
            <a:off x="193796" y="7372379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latin typeface="Century Gothic" pitchFamily="34" charset="0"/>
              </a:rPr>
              <a:t>10</a:t>
            </a:r>
            <a:endParaRPr lang="fr-CH" sz="1400" b="1" dirty="0">
              <a:latin typeface="Century Gothic" pitchFamily="34" charset="0"/>
            </a:endParaRPr>
          </a:p>
        </p:txBody>
      </p:sp>
      <p:sp>
        <p:nvSpPr>
          <p:cNvPr id="85" name="Flèche droite 84"/>
          <p:cNvSpPr/>
          <p:nvPr/>
        </p:nvSpPr>
        <p:spPr>
          <a:xfrm>
            <a:off x="621144" y="7453970"/>
            <a:ext cx="371516" cy="153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6" name="Rectangle à coins arrondis 85"/>
          <p:cNvSpPr/>
          <p:nvPr/>
        </p:nvSpPr>
        <p:spPr>
          <a:xfrm>
            <a:off x="1030099" y="7310244"/>
            <a:ext cx="3531262" cy="43204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87" name="Picture 12" descr="C:\Users\astrid\AppData\Local\Microsoft\Windows\Temporary Internet Files\Content.IE5\5TBD4U6G\MC90042449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520" y="7344038"/>
            <a:ext cx="416877" cy="3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Flèche droite 88"/>
          <p:cNvSpPr/>
          <p:nvPr/>
        </p:nvSpPr>
        <p:spPr>
          <a:xfrm>
            <a:off x="4561361" y="7453970"/>
            <a:ext cx="371516" cy="153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0" name="Rectangle à coins arrondis 89"/>
          <p:cNvSpPr/>
          <p:nvPr/>
        </p:nvSpPr>
        <p:spPr>
          <a:xfrm>
            <a:off x="4967891" y="7314890"/>
            <a:ext cx="1985504" cy="43204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1041" name="Groupe 1040"/>
          <p:cNvGrpSpPr/>
          <p:nvPr/>
        </p:nvGrpSpPr>
        <p:grpSpPr>
          <a:xfrm>
            <a:off x="1056457" y="5298923"/>
            <a:ext cx="2101450" cy="296018"/>
            <a:chOff x="1100435" y="7081185"/>
            <a:chExt cx="3162008" cy="440653"/>
          </a:xfrm>
        </p:grpSpPr>
        <p:pic>
          <p:nvPicPr>
            <p:cNvPr id="91" name="Picture 7" descr="C:\Users\astrid\AppData\Local\Microsoft\Windows\Temporary Internet Files\Content.IE5\6BPABJ1Y\MC900434415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2553" y="7091533"/>
              <a:ext cx="417946" cy="3843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" name="Picture 10" descr="C:\Users\astrid\AppData\Local\Microsoft\Windows\Temporary Internet Files\Content.IE5\3PWL3KKT\MC900434387[1]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435" y="7086893"/>
              <a:ext cx="445541" cy="425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3" name="Picture 11" descr="C:\Users\astrid\AppData\Local\Microsoft\Windows\Temporary Internet Files\Content.IE5\59253GP3\MC900434409[1].wm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6453" y="7099798"/>
              <a:ext cx="404167" cy="3790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4" name="Picture 12" descr="C:\Users\astrid\AppData\Local\Microsoft\Windows\Temporary Internet Files\Content.IE5\5TBD4U6G\MC900424496[1].wm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5566" y="7102090"/>
              <a:ext cx="416877" cy="373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5" name="Picture 13" descr="C:\Users\astrid\AppData\Local\Microsoft\Windows\Temporary Internet Files\Content.IE5\TYW60ZLQ\MC900425792[1].wmf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0821" y="7099798"/>
              <a:ext cx="430982" cy="3790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40" name="ZoneTexte 1039"/>
            <p:cNvSpPr txBox="1"/>
            <p:nvPr/>
          </p:nvSpPr>
          <p:spPr>
            <a:xfrm>
              <a:off x="1545977" y="7081185"/>
              <a:ext cx="393639" cy="4123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200" b="1" dirty="0" smtClean="0"/>
                <a:t>+</a:t>
              </a:r>
              <a:endParaRPr lang="fr-CH" sz="1200" b="1" dirty="0"/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2186263" y="7099798"/>
              <a:ext cx="393639" cy="4123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200" b="1" dirty="0" smtClean="0"/>
                <a:t>+</a:t>
              </a:r>
              <a:endParaRPr lang="fr-CH" sz="1200" b="1" dirty="0"/>
            </a:p>
          </p:txBody>
        </p:sp>
        <p:sp>
          <p:nvSpPr>
            <p:cNvPr id="98" name="ZoneTexte 97"/>
            <p:cNvSpPr txBox="1"/>
            <p:nvPr/>
          </p:nvSpPr>
          <p:spPr>
            <a:xfrm>
              <a:off x="2901802" y="7099437"/>
              <a:ext cx="393639" cy="4123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200" b="1" dirty="0" smtClean="0"/>
                <a:t>+</a:t>
              </a:r>
              <a:endParaRPr lang="fr-CH" sz="1200" b="1" dirty="0"/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3557543" y="7109497"/>
              <a:ext cx="393639" cy="4123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200" b="1" dirty="0" smtClean="0"/>
                <a:t>+</a:t>
              </a:r>
              <a:endParaRPr lang="fr-CH" sz="1200" b="1" dirty="0"/>
            </a:p>
          </p:txBody>
        </p:sp>
      </p:grpSp>
      <p:sp>
        <p:nvSpPr>
          <p:cNvPr id="1042" name="ZoneTexte 1041"/>
          <p:cNvSpPr txBox="1"/>
          <p:nvPr/>
        </p:nvSpPr>
        <p:spPr>
          <a:xfrm>
            <a:off x="3227235" y="5296037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entury Gothic" pitchFamily="34" charset="0"/>
              </a:rPr>
              <a:t>= M3</a:t>
            </a:r>
            <a:endParaRPr lang="fr-CH" sz="1400" dirty="0">
              <a:latin typeface="Century Gothic" pitchFamily="34" charset="0"/>
            </a:endParaRPr>
          </a:p>
        </p:txBody>
      </p:sp>
      <p:pic>
        <p:nvPicPr>
          <p:cNvPr id="102" name="Picture 7" descr="C:\Users\astrid\AppData\Local\Microsoft\Windows\Temporary Internet Files\Content.IE5\6BPABJ1Y\MC90043441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187" y="5781110"/>
            <a:ext cx="417946" cy="38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ZoneTexte 102"/>
          <p:cNvSpPr txBox="1"/>
          <p:nvPr/>
        </p:nvSpPr>
        <p:spPr>
          <a:xfrm>
            <a:off x="1617297" y="7378896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entury Gothic" pitchFamily="34" charset="0"/>
              </a:rPr>
              <a:t>= 0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104" name="Rectangle à coins arrondis 103"/>
          <p:cNvSpPr/>
          <p:nvPr/>
        </p:nvSpPr>
        <p:spPr>
          <a:xfrm>
            <a:off x="1016064" y="6783909"/>
            <a:ext cx="3531262" cy="43204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105" name="Groupe 104"/>
          <p:cNvGrpSpPr/>
          <p:nvPr/>
        </p:nvGrpSpPr>
        <p:grpSpPr>
          <a:xfrm>
            <a:off x="1042422" y="6851924"/>
            <a:ext cx="2101450" cy="296018"/>
            <a:chOff x="1100435" y="7081185"/>
            <a:chExt cx="3162008" cy="440653"/>
          </a:xfrm>
        </p:grpSpPr>
        <p:pic>
          <p:nvPicPr>
            <p:cNvPr id="106" name="Picture 7" descr="C:\Users\astrid\AppData\Local\Microsoft\Windows\Temporary Internet Files\Content.IE5\6BPABJ1Y\MC900434415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2553" y="7091533"/>
              <a:ext cx="417946" cy="3843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" name="Picture 10" descr="C:\Users\astrid\AppData\Local\Microsoft\Windows\Temporary Internet Files\Content.IE5\3PWL3KKT\MC900434387[1]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435" y="7086893"/>
              <a:ext cx="445541" cy="425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8" name="Picture 11" descr="C:\Users\astrid\AppData\Local\Microsoft\Windows\Temporary Internet Files\Content.IE5\59253GP3\MC900434409[1].wm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6453" y="7099798"/>
              <a:ext cx="404167" cy="3790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9" name="Picture 12" descr="C:\Users\astrid\AppData\Local\Microsoft\Windows\Temporary Internet Files\Content.IE5\5TBD4U6G\MC900424496[1].wm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5566" y="7102090"/>
              <a:ext cx="416877" cy="373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" name="Picture 13" descr="C:\Users\astrid\AppData\Local\Microsoft\Windows\Temporary Internet Files\Content.IE5\TYW60ZLQ\MC900425792[1].wmf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0821" y="7099798"/>
              <a:ext cx="430982" cy="3790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1" name="ZoneTexte 110"/>
            <p:cNvSpPr txBox="1"/>
            <p:nvPr/>
          </p:nvSpPr>
          <p:spPr>
            <a:xfrm>
              <a:off x="1545977" y="7081185"/>
              <a:ext cx="393639" cy="4123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200" b="1" dirty="0" smtClean="0"/>
                <a:t>+</a:t>
              </a:r>
              <a:endParaRPr lang="fr-CH" sz="1200" b="1" dirty="0"/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2186263" y="7099798"/>
              <a:ext cx="393639" cy="4123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200" b="1" dirty="0" smtClean="0"/>
                <a:t>+</a:t>
              </a:r>
              <a:endParaRPr lang="fr-CH" sz="1200" b="1" dirty="0"/>
            </a:p>
          </p:txBody>
        </p:sp>
        <p:sp>
          <p:nvSpPr>
            <p:cNvPr id="113" name="ZoneTexte 112"/>
            <p:cNvSpPr txBox="1"/>
            <p:nvPr/>
          </p:nvSpPr>
          <p:spPr>
            <a:xfrm>
              <a:off x="2901802" y="7099437"/>
              <a:ext cx="393639" cy="4123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200" b="1" dirty="0" smtClean="0"/>
                <a:t>+</a:t>
              </a:r>
              <a:endParaRPr lang="fr-CH" sz="1200" b="1" dirty="0"/>
            </a:p>
          </p:txBody>
        </p:sp>
        <p:sp>
          <p:nvSpPr>
            <p:cNvPr id="114" name="ZoneTexte 113"/>
            <p:cNvSpPr txBox="1"/>
            <p:nvPr/>
          </p:nvSpPr>
          <p:spPr>
            <a:xfrm>
              <a:off x="3557543" y="7109497"/>
              <a:ext cx="393639" cy="4123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200" b="1" dirty="0" smtClean="0"/>
                <a:t>+</a:t>
              </a:r>
              <a:endParaRPr lang="fr-CH" sz="1200" b="1" dirty="0"/>
            </a:p>
          </p:txBody>
        </p:sp>
      </p:grpSp>
      <p:sp>
        <p:nvSpPr>
          <p:cNvPr id="115" name="ZoneTexte 114"/>
          <p:cNvSpPr txBox="1"/>
          <p:nvPr/>
        </p:nvSpPr>
        <p:spPr>
          <a:xfrm>
            <a:off x="3213200" y="6849038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entury Gothic" pitchFamily="34" charset="0"/>
              </a:rPr>
              <a:t>= M9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116" name="Rectangle à coins arrondis 115"/>
          <p:cNvSpPr/>
          <p:nvPr/>
        </p:nvSpPr>
        <p:spPr>
          <a:xfrm>
            <a:off x="120030" y="3672160"/>
            <a:ext cx="6912768" cy="5328592"/>
          </a:xfrm>
          <a:prstGeom prst="roundRect">
            <a:avLst>
              <a:gd name="adj" fmla="val 5203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7" name="Ellipse 116"/>
          <p:cNvSpPr/>
          <p:nvPr/>
        </p:nvSpPr>
        <p:spPr>
          <a:xfrm>
            <a:off x="153092" y="7817346"/>
            <a:ext cx="468052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8" name="ZoneTexte 117"/>
          <p:cNvSpPr txBox="1"/>
          <p:nvPr/>
        </p:nvSpPr>
        <p:spPr>
          <a:xfrm>
            <a:off x="143302" y="7879481"/>
            <a:ext cx="4876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400" b="1" dirty="0" smtClean="0">
                <a:latin typeface="Century Gothic" pitchFamily="34" charset="0"/>
              </a:rPr>
              <a:t>100</a:t>
            </a:r>
            <a:endParaRPr lang="fr-CH" sz="1400" b="1" dirty="0">
              <a:latin typeface="Century Gothic" pitchFamily="34" charset="0"/>
            </a:endParaRPr>
          </a:p>
        </p:txBody>
      </p:sp>
      <p:sp>
        <p:nvSpPr>
          <p:cNvPr id="119" name="Flèche droite 118"/>
          <p:cNvSpPr/>
          <p:nvPr/>
        </p:nvSpPr>
        <p:spPr>
          <a:xfrm>
            <a:off x="621144" y="7961072"/>
            <a:ext cx="371516" cy="153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0" name="Rectangle à coins arrondis 119"/>
          <p:cNvSpPr/>
          <p:nvPr/>
        </p:nvSpPr>
        <p:spPr>
          <a:xfrm>
            <a:off x="1030099" y="7817346"/>
            <a:ext cx="3531262" cy="43204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2" name="Flèche droite 121"/>
          <p:cNvSpPr/>
          <p:nvPr/>
        </p:nvSpPr>
        <p:spPr>
          <a:xfrm>
            <a:off x="4561361" y="7961072"/>
            <a:ext cx="371516" cy="153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3" name="Rectangle à coins arrondis 122"/>
          <p:cNvSpPr/>
          <p:nvPr/>
        </p:nvSpPr>
        <p:spPr>
          <a:xfrm>
            <a:off x="4967891" y="7821992"/>
            <a:ext cx="1985504" cy="43204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4" name="ZoneTexte 123"/>
          <p:cNvSpPr txBox="1"/>
          <p:nvPr/>
        </p:nvSpPr>
        <p:spPr>
          <a:xfrm>
            <a:off x="1955405" y="7885998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entury Gothic" pitchFamily="34" charset="0"/>
              </a:rPr>
              <a:t>= 00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125" name="Ellipse 124"/>
          <p:cNvSpPr/>
          <p:nvPr/>
        </p:nvSpPr>
        <p:spPr>
          <a:xfrm>
            <a:off x="153092" y="8352680"/>
            <a:ext cx="468052" cy="43204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6" name="ZoneTexte 125"/>
          <p:cNvSpPr txBox="1"/>
          <p:nvPr/>
        </p:nvSpPr>
        <p:spPr>
          <a:xfrm>
            <a:off x="92808" y="8414815"/>
            <a:ext cx="588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400" b="1" dirty="0" smtClean="0">
                <a:latin typeface="Century Gothic" pitchFamily="34" charset="0"/>
              </a:rPr>
              <a:t>1000</a:t>
            </a:r>
            <a:endParaRPr lang="fr-CH" sz="1400" b="1" dirty="0">
              <a:latin typeface="Century Gothic" pitchFamily="34" charset="0"/>
            </a:endParaRPr>
          </a:p>
        </p:txBody>
      </p:sp>
      <p:sp>
        <p:nvSpPr>
          <p:cNvPr id="127" name="Flèche droite 126"/>
          <p:cNvSpPr/>
          <p:nvPr/>
        </p:nvSpPr>
        <p:spPr>
          <a:xfrm>
            <a:off x="621144" y="8496406"/>
            <a:ext cx="371516" cy="153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8" name="Rectangle à coins arrondis 127"/>
          <p:cNvSpPr/>
          <p:nvPr/>
        </p:nvSpPr>
        <p:spPr>
          <a:xfrm>
            <a:off x="1030099" y="8352680"/>
            <a:ext cx="3531262" cy="43204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0" name="Flèche droite 129"/>
          <p:cNvSpPr/>
          <p:nvPr/>
        </p:nvSpPr>
        <p:spPr>
          <a:xfrm>
            <a:off x="4561361" y="8496406"/>
            <a:ext cx="371516" cy="153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1" name="Rectangle à coins arrondis 130"/>
          <p:cNvSpPr/>
          <p:nvPr/>
        </p:nvSpPr>
        <p:spPr>
          <a:xfrm>
            <a:off x="4967891" y="8357326"/>
            <a:ext cx="1985504" cy="43204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2" name="ZoneTexte 131"/>
          <p:cNvSpPr txBox="1"/>
          <p:nvPr/>
        </p:nvSpPr>
        <p:spPr>
          <a:xfrm>
            <a:off x="2454883" y="8414814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entury Gothic" pitchFamily="34" charset="0"/>
              </a:rPr>
              <a:t>= 000</a:t>
            </a:r>
            <a:endParaRPr lang="fr-CH" sz="1400" dirty="0">
              <a:latin typeface="Century Gothic" pitchFamily="34" charset="0"/>
            </a:endParaRPr>
          </a:p>
        </p:txBody>
      </p:sp>
      <p:pic>
        <p:nvPicPr>
          <p:cNvPr id="133" name="Picture 12" descr="C:\Users\astrid\AppData\Local\Microsoft\Windows\Temporary Internet Files\Content.IE5\5TBD4U6G\MC90042449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345" y="7846493"/>
            <a:ext cx="416877" cy="3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4" name="Picture 7" descr="C:\Users\astrid\AppData\Local\Microsoft\Windows\Temporary Internet Files\Content.IE5\6BPABJ1Y\MC90043441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311" y="7841213"/>
            <a:ext cx="417946" cy="38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" name="Picture 7" descr="C:\Users\astrid\AppData\Local\Microsoft\Windows\Temporary Internet Files\Content.IE5\6BPABJ1Y\MC90043441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848" y="8380578"/>
            <a:ext cx="417946" cy="38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12" descr="C:\Users\astrid\AppData\Local\Microsoft\Windows\Temporary Internet Files\Content.IE5\5TBD4U6G\MC90042449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378" y="8391135"/>
            <a:ext cx="416877" cy="3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13" descr="C:\Users\astrid\AppData\Local\Microsoft\Windows\Temporary Internet Files\Content.IE5\TYW60ZLQ\MC900425792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105" y="8380577"/>
            <a:ext cx="430982" cy="379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293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4066" y="156816"/>
            <a:ext cx="18245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Critères de divisibilité</a:t>
            </a:r>
            <a:endParaRPr lang="fr-CH" sz="1200" b="1" dirty="0">
              <a:latin typeface="Century Gothic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26662" y="44238"/>
            <a:ext cx="6912768" cy="4924066"/>
          </a:xfrm>
          <a:prstGeom prst="roundRect">
            <a:avLst>
              <a:gd name="adj" fmla="val 5203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070183"/>
              </p:ext>
            </p:extLst>
          </p:nvPr>
        </p:nvGraphicFramePr>
        <p:xfrm>
          <a:off x="306681" y="575816"/>
          <a:ext cx="6552729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8081"/>
                <a:gridCol w="728081"/>
                <a:gridCol w="728081"/>
                <a:gridCol w="728081"/>
                <a:gridCol w="728081"/>
                <a:gridCol w="728081"/>
                <a:gridCol w="728081"/>
                <a:gridCol w="728081"/>
                <a:gridCol w="72808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CH" sz="1400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1" dirty="0" smtClean="0">
                          <a:latin typeface="Century Gothic" pitchFamily="34" charset="0"/>
                        </a:rPr>
                        <a:t>48</a:t>
                      </a:r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1" dirty="0" smtClean="0">
                          <a:latin typeface="Century Gothic" pitchFamily="34" charset="0"/>
                        </a:rPr>
                        <a:t>120</a:t>
                      </a:r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1" dirty="0" smtClean="0">
                          <a:latin typeface="Century Gothic" pitchFamily="34" charset="0"/>
                        </a:rPr>
                        <a:t>45</a:t>
                      </a:r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1" dirty="0" smtClean="0">
                          <a:latin typeface="Century Gothic" pitchFamily="34" charset="0"/>
                        </a:rPr>
                        <a:t>36</a:t>
                      </a:r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1" dirty="0" smtClean="0">
                          <a:latin typeface="Century Gothic" pitchFamily="34" charset="0"/>
                        </a:rPr>
                        <a:t>62</a:t>
                      </a:r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1" dirty="0" smtClean="0">
                          <a:latin typeface="Century Gothic" pitchFamily="34" charset="0"/>
                        </a:rPr>
                        <a:t>40</a:t>
                      </a:r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1" dirty="0" smtClean="0">
                          <a:latin typeface="Century Gothic" pitchFamily="34" charset="0"/>
                        </a:rPr>
                        <a:t>15</a:t>
                      </a:r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1" dirty="0" smtClean="0">
                          <a:latin typeface="Century Gothic" pitchFamily="34" charset="0"/>
                        </a:rPr>
                        <a:t>80</a:t>
                      </a:r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400" b="1" dirty="0" smtClean="0">
                          <a:latin typeface="Century Gothic" pitchFamily="34" charset="0"/>
                        </a:rPr>
                        <a:t>2</a:t>
                      </a:r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400" b="1" dirty="0" smtClean="0">
                          <a:latin typeface="Century Gothic" pitchFamily="34" charset="0"/>
                        </a:rPr>
                        <a:t>3</a:t>
                      </a:r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400" b="1" dirty="0" smtClean="0">
                          <a:latin typeface="Century Gothic" pitchFamily="34" charset="0"/>
                        </a:rPr>
                        <a:t>5</a:t>
                      </a:r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1400" dirty="0"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288082" y="2304008"/>
            <a:ext cx="648072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88082" y="2480694"/>
            <a:ext cx="91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dirty="0" smtClean="0">
                <a:latin typeface="Century Gothic" pitchFamily="34" charset="0"/>
              </a:rPr>
              <a:t>45_ _</a:t>
            </a:r>
            <a:endParaRPr lang="fr-CH" sz="2400" dirty="0">
              <a:latin typeface="Century Gothic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58544" y="2576856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>
                <a:latin typeface="Century Gothic" pitchFamily="34" charset="0"/>
              </a:rPr>
              <a:t>par 2</a:t>
            </a:r>
            <a:endParaRPr lang="fr-CH" sz="1600" dirty="0">
              <a:latin typeface="Century Gothic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88082" y="3085540"/>
            <a:ext cx="91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dirty="0" smtClean="0">
                <a:latin typeface="Century Gothic" pitchFamily="34" charset="0"/>
              </a:rPr>
              <a:t>1_6 _</a:t>
            </a:r>
            <a:endParaRPr lang="fr-CH" sz="2400" dirty="0">
              <a:latin typeface="Century Gothic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258544" y="3181702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>
                <a:latin typeface="Century Gothic" pitchFamily="34" charset="0"/>
              </a:rPr>
              <a:t>par 3</a:t>
            </a:r>
            <a:endParaRPr lang="fr-CH" sz="1600" dirty="0">
              <a:latin typeface="Century Gothic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88081" y="3672160"/>
            <a:ext cx="91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dirty="0">
                <a:latin typeface="Century Gothic" pitchFamily="34" charset="0"/>
              </a:rPr>
              <a:t>7</a:t>
            </a:r>
            <a:r>
              <a:rPr lang="fr-CH" sz="2400" dirty="0" smtClean="0">
                <a:latin typeface="Century Gothic" pitchFamily="34" charset="0"/>
              </a:rPr>
              <a:t>_ _6</a:t>
            </a:r>
            <a:endParaRPr lang="fr-CH" sz="2400" dirty="0">
              <a:latin typeface="Century Gothic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258543" y="3768322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>
                <a:latin typeface="Century Gothic" pitchFamily="34" charset="0"/>
              </a:rPr>
              <a:t>par 9</a:t>
            </a:r>
            <a:endParaRPr lang="fr-CH" sz="1600" dirty="0">
              <a:latin typeface="Century Gothic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88716" y="4320232"/>
            <a:ext cx="91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dirty="0" smtClean="0">
                <a:latin typeface="Century Gothic" pitchFamily="34" charset="0"/>
              </a:rPr>
              <a:t>33_ _</a:t>
            </a:r>
            <a:endParaRPr lang="fr-CH" sz="2400" dirty="0">
              <a:latin typeface="Century Gothic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259178" y="4416394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>
                <a:latin typeface="Century Gothic" pitchFamily="34" charset="0"/>
              </a:rPr>
              <a:t>par 5</a:t>
            </a:r>
            <a:endParaRPr lang="fr-CH" sz="1600" dirty="0">
              <a:latin typeface="Century Gothic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131345" y="2480694"/>
            <a:ext cx="91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dirty="0" smtClean="0">
                <a:latin typeface="Century Gothic" pitchFamily="34" charset="0"/>
              </a:rPr>
              <a:t>45_ _</a:t>
            </a:r>
            <a:endParaRPr lang="fr-CH" sz="2400" dirty="0">
              <a:latin typeface="Century Gothic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101807" y="2576856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>
                <a:latin typeface="Century Gothic" pitchFamily="34" charset="0"/>
              </a:rPr>
              <a:t>par 2</a:t>
            </a:r>
            <a:endParaRPr lang="fr-CH" sz="1600" dirty="0">
              <a:latin typeface="Century Gothic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131345" y="3085540"/>
            <a:ext cx="986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dirty="0" smtClean="0">
                <a:latin typeface="Century Gothic" pitchFamily="34" charset="0"/>
              </a:rPr>
              <a:t>4_ _ _</a:t>
            </a:r>
            <a:endParaRPr lang="fr-CH" sz="2400" dirty="0">
              <a:latin typeface="Century Gothic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101807" y="3181702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>
                <a:latin typeface="Century Gothic" pitchFamily="34" charset="0"/>
              </a:rPr>
              <a:t>par 3</a:t>
            </a:r>
            <a:endParaRPr lang="fr-CH" sz="1600" dirty="0">
              <a:latin typeface="Century Gothic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131344" y="3672160"/>
            <a:ext cx="986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dirty="0" smtClean="0">
                <a:latin typeface="Century Gothic" pitchFamily="34" charset="0"/>
              </a:rPr>
              <a:t>3_ _ _</a:t>
            </a:r>
            <a:endParaRPr lang="fr-CH" sz="2400" dirty="0">
              <a:latin typeface="Century Gothic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101806" y="3768322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>
                <a:latin typeface="Century Gothic" pitchFamily="34" charset="0"/>
              </a:rPr>
              <a:t>par 9</a:t>
            </a:r>
            <a:endParaRPr lang="fr-CH" sz="1600" dirty="0">
              <a:latin typeface="Century Gothic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131979" y="4320232"/>
            <a:ext cx="91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dirty="0" smtClean="0">
                <a:latin typeface="Century Gothic" pitchFamily="34" charset="0"/>
              </a:rPr>
              <a:t>12_ _</a:t>
            </a:r>
            <a:endParaRPr lang="fr-CH" sz="2400" dirty="0">
              <a:latin typeface="Century Gothic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102441" y="4416394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>
                <a:latin typeface="Century Gothic" pitchFamily="34" charset="0"/>
              </a:rPr>
              <a:t>par 5</a:t>
            </a:r>
            <a:endParaRPr lang="fr-CH" sz="1600" dirty="0">
              <a:latin typeface="Century Gothic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665807" y="2480693"/>
            <a:ext cx="91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dirty="0" smtClean="0">
                <a:latin typeface="Century Gothic" pitchFamily="34" charset="0"/>
              </a:rPr>
              <a:t>99_ _</a:t>
            </a:r>
            <a:endParaRPr lang="fr-CH" sz="2400" dirty="0">
              <a:latin typeface="Century Gothic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636269" y="2576855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>
                <a:latin typeface="Century Gothic" pitchFamily="34" charset="0"/>
              </a:rPr>
              <a:t>par 4</a:t>
            </a:r>
            <a:endParaRPr lang="fr-CH" sz="1600" dirty="0">
              <a:latin typeface="Century Gothic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665807" y="3085539"/>
            <a:ext cx="986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dirty="0" smtClean="0">
                <a:latin typeface="Century Gothic" pitchFamily="34" charset="0"/>
              </a:rPr>
              <a:t>_ _5 _</a:t>
            </a:r>
            <a:endParaRPr lang="fr-CH" sz="2400" dirty="0">
              <a:latin typeface="Century Gothic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636269" y="3181701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>
                <a:latin typeface="Century Gothic" pitchFamily="34" charset="0"/>
              </a:rPr>
              <a:t>par 9</a:t>
            </a:r>
            <a:endParaRPr lang="fr-CH" sz="1600" dirty="0">
              <a:latin typeface="Century Gothic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2665806" y="3672159"/>
            <a:ext cx="91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dirty="0" smtClean="0">
                <a:latin typeface="Century Gothic" pitchFamily="34" charset="0"/>
              </a:rPr>
              <a:t>20_ _</a:t>
            </a:r>
            <a:endParaRPr lang="fr-CH" sz="2400" dirty="0">
              <a:latin typeface="Century Gothic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636268" y="3768321"/>
            <a:ext cx="8098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>
                <a:latin typeface="Century Gothic" pitchFamily="34" charset="0"/>
              </a:rPr>
              <a:t>par 10</a:t>
            </a:r>
            <a:endParaRPr lang="fr-CH" sz="1600" dirty="0">
              <a:latin typeface="Century Gothic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666441" y="4320231"/>
            <a:ext cx="91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dirty="0" smtClean="0">
                <a:latin typeface="Century Gothic" pitchFamily="34" charset="0"/>
              </a:rPr>
              <a:t>45_ _</a:t>
            </a:r>
            <a:endParaRPr lang="fr-CH" sz="2400" dirty="0">
              <a:latin typeface="Century Gothic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636903" y="4416393"/>
            <a:ext cx="8098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>
                <a:latin typeface="Century Gothic" pitchFamily="34" charset="0"/>
              </a:rPr>
              <a:t>par 50</a:t>
            </a:r>
            <a:endParaRPr lang="fr-CH" sz="1600" dirty="0">
              <a:latin typeface="Century Gothic" pitchFamily="34" charset="0"/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126661" y="5119871"/>
            <a:ext cx="6912768" cy="1152128"/>
          </a:xfrm>
          <a:prstGeom prst="roundRect">
            <a:avLst>
              <a:gd name="adj" fmla="val 5203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4" name="ZoneTexte 33"/>
          <p:cNvSpPr txBox="1"/>
          <p:nvPr/>
        </p:nvSpPr>
        <p:spPr>
          <a:xfrm>
            <a:off x="194937" y="5191879"/>
            <a:ext cx="67970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Problème 1</a:t>
            </a:r>
          </a:p>
          <a:p>
            <a:r>
              <a:rPr lang="fr-CH" sz="1200" dirty="0" smtClean="0">
                <a:latin typeface="Century Gothic" pitchFamily="34" charset="0"/>
              </a:rPr>
              <a:t>Marc gravit les marches qui le mènent au chalet 3 par 3. </a:t>
            </a:r>
            <a:r>
              <a:rPr lang="fr-CH" sz="1200" dirty="0">
                <a:latin typeface="Century Gothic" pitchFamily="34" charset="0"/>
              </a:rPr>
              <a:t>L</a:t>
            </a:r>
            <a:r>
              <a:rPr lang="fr-CH" sz="1200" dirty="0" smtClean="0">
                <a:latin typeface="Century Gothic" pitchFamily="34" charset="0"/>
              </a:rPr>
              <a:t>ucien les gravit 4 par 4. Patrick</a:t>
            </a:r>
          </a:p>
          <a:p>
            <a:r>
              <a:rPr lang="fr-CH" sz="1200" dirty="0" smtClean="0">
                <a:latin typeface="Century Gothic" pitchFamily="34" charset="0"/>
              </a:rPr>
              <a:t>les gravit 5 par 5.</a:t>
            </a:r>
          </a:p>
          <a:p>
            <a:endParaRPr lang="fr-CH" sz="1200" dirty="0">
              <a:latin typeface="Century Gothic" pitchFamily="34" charset="0"/>
            </a:endParaRPr>
          </a:p>
          <a:p>
            <a:r>
              <a:rPr lang="fr-CH" sz="1200" i="1" dirty="0" smtClean="0">
                <a:latin typeface="Century Gothic" pitchFamily="34" charset="0"/>
              </a:rPr>
              <a:t>Combien de marches compte cet escalier ?</a:t>
            </a:r>
            <a:endParaRPr lang="fr-CH" sz="1200" i="1" dirty="0">
              <a:latin typeface="Century Gothic" pitchFamily="34" charset="0"/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126661" y="6345441"/>
            <a:ext cx="6912768" cy="1272338"/>
          </a:xfrm>
          <a:prstGeom prst="roundRect">
            <a:avLst>
              <a:gd name="adj" fmla="val 5203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6" name="ZoneTexte 35"/>
          <p:cNvSpPr txBox="1"/>
          <p:nvPr/>
        </p:nvSpPr>
        <p:spPr>
          <a:xfrm>
            <a:off x="194937" y="6417449"/>
            <a:ext cx="69012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Problème 2</a:t>
            </a:r>
          </a:p>
          <a:p>
            <a:r>
              <a:rPr lang="fr-CH" sz="1200" dirty="0" smtClean="0">
                <a:latin typeface="Century Gothic" pitchFamily="34" charset="0"/>
              </a:rPr>
              <a:t>Pour un camp sportif, un entraîneur doit répartir les footballeurs dans des dortoirs à 8 lits ou</a:t>
            </a:r>
          </a:p>
          <a:p>
            <a:r>
              <a:rPr lang="fr-CH" sz="1200" dirty="0" smtClean="0">
                <a:latin typeface="Century Gothic" pitchFamily="34" charset="0"/>
              </a:rPr>
              <a:t>des chambres à 5 lits. S’il répartit tous les enfants dans les dortoirs, ils seront entièrement</a:t>
            </a:r>
          </a:p>
          <a:p>
            <a:r>
              <a:rPr lang="fr-CH" sz="1200" dirty="0" smtClean="0">
                <a:latin typeface="Century Gothic" pitchFamily="34" charset="0"/>
              </a:rPr>
              <a:t>occupés. S’il répartit les footballeurs dans les chambres, il reste un lit vide.</a:t>
            </a:r>
          </a:p>
          <a:p>
            <a:endParaRPr lang="fr-CH" sz="1200" dirty="0">
              <a:latin typeface="Century Gothic" pitchFamily="34" charset="0"/>
            </a:endParaRPr>
          </a:p>
          <a:p>
            <a:r>
              <a:rPr lang="fr-CH" sz="1200" i="1" dirty="0" smtClean="0">
                <a:latin typeface="Century Gothic" pitchFamily="34" charset="0"/>
              </a:rPr>
              <a:t>Combien y a-t-il de joueurs ?</a:t>
            </a:r>
            <a:endParaRPr lang="fr-CH" sz="1200" i="1" dirty="0">
              <a:latin typeface="Century Gothic" pitchFamily="34" charset="0"/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100788" y="7700496"/>
            <a:ext cx="6912768" cy="942542"/>
          </a:xfrm>
          <a:prstGeom prst="roundRect">
            <a:avLst>
              <a:gd name="adj" fmla="val 5203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8" name="ZoneTexte 37"/>
          <p:cNvSpPr txBox="1"/>
          <p:nvPr/>
        </p:nvSpPr>
        <p:spPr>
          <a:xfrm>
            <a:off x="169064" y="7772504"/>
            <a:ext cx="69509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Problème 3</a:t>
            </a:r>
          </a:p>
          <a:p>
            <a:r>
              <a:rPr lang="fr-CH" sz="1200" dirty="0" smtClean="0">
                <a:latin typeface="Century Gothic" pitchFamily="34" charset="0"/>
              </a:rPr>
              <a:t>Le concierge veut empiler les 240 chaises de la salle. Il constitue entre 10 et 20 piles égales.</a:t>
            </a:r>
          </a:p>
          <a:p>
            <a:endParaRPr lang="fr-CH" sz="1200" dirty="0">
              <a:latin typeface="Century Gothic" pitchFamily="34" charset="0"/>
            </a:endParaRPr>
          </a:p>
          <a:p>
            <a:r>
              <a:rPr lang="fr-CH" sz="1200" i="1" dirty="0" smtClean="0">
                <a:latin typeface="Century Gothic" pitchFamily="34" charset="0"/>
              </a:rPr>
              <a:t>Combien de piles peut-il faire ?</a:t>
            </a:r>
            <a:endParaRPr lang="fr-CH" sz="1200" i="1" dirty="0">
              <a:latin typeface="Century Gothic" pitchFamily="34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95805" y="8715046"/>
            <a:ext cx="6912768" cy="1272338"/>
          </a:xfrm>
          <a:prstGeom prst="roundRect">
            <a:avLst>
              <a:gd name="adj" fmla="val 5203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0" name="ZoneTexte 39"/>
          <p:cNvSpPr txBox="1"/>
          <p:nvPr/>
        </p:nvSpPr>
        <p:spPr>
          <a:xfrm>
            <a:off x="164081" y="8787054"/>
            <a:ext cx="67153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Problème 4</a:t>
            </a:r>
          </a:p>
          <a:p>
            <a:r>
              <a:rPr lang="fr-CH" sz="1200" dirty="0" smtClean="0">
                <a:latin typeface="Century Gothic" pitchFamily="34" charset="0"/>
              </a:rPr>
              <a:t>Axel collectionne les petites voitures. Il en possède moins de 100. quand il les range par</a:t>
            </a:r>
          </a:p>
          <a:p>
            <a:r>
              <a:rPr lang="fr-CH" sz="1200" dirty="0" smtClean="0">
                <a:latin typeface="Century Gothic" pitchFamily="34" charset="0"/>
              </a:rPr>
              <a:t>4, 5 ou 6, il reste toujours 3 voitures toutes seules. Mais quand il les range par 7, il ne reste</a:t>
            </a:r>
          </a:p>
          <a:p>
            <a:r>
              <a:rPr lang="fr-CH" sz="1200" dirty="0">
                <a:latin typeface="Century Gothic" pitchFamily="34" charset="0"/>
              </a:rPr>
              <a:t>a</a:t>
            </a:r>
            <a:r>
              <a:rPr lang="fr-CH" sz="1200" dirty="0" smtClean="0">
                <a:latin typeface="Century Gothic" pitchFamily="34" charset="0"/>
              </a:rPr>
              <a:t>ucune voiture seule.</a:t>
            </a:r>
          </a:p>
          <a:p>
            <a:endParaRPr lang="fr-CH" sz="1200" dirty="0">
              <a:latin typeface="Century Gothic" pitchFamily="34" charset="0"/>
            </a:endParaRPr>
          </a:p>
          <a:p>
            <a:r>
              <a:rPr lang="fr-CH" sz="1200" i="1" dirty="0" smtClean="0">
                <a:latin typeface="Century Gothic" pitchFamily="34" charset="0"/>
              </a:rPr>
              <a:t>Combien a-t-il de voitures ?</a:t>
            </a:r>
            <a:endParaRPr lang="fr-CH" sz="12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564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81533" y="71760"/>
            <a:ext cx="6912768" cy="1152128"/>
          </a:xfrm>
          <a:prstGeom prst="roundRect">
            <a:avLst>
              <a:gd name="adj" fmla="val 5203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ZoneTexte 2"/>
          <p:cNvSpPr txBox="1"/>
          <p:nvPr/>
        </p:nvSpPr>
        <p:spPr>
          <a:xfrm>
            <a:off x="149809" y="143768"/>
            <a:ext cx="67970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Problème 5</a:t>
            </a:r>
          </a:p>
          <a:p>
            <a:r>
              <a:rPr lang="fr-CH" sz="1200" dirty="0" smtClean="0">
                <a:latin typeface="Century Gothic" pitchFamily="34" charset="0"/>
              </a:rPr>
              <a:t>Paul vide sa tirelire. La somme qu’il a économisé est comprise entre 106 et 130 francs. Il a</a:t>
            </a:r>
          </a:p>
          <a:p>
            <a:r>
              <a:rPr lang="fr-CH" sz="1200" dirty="0" smtClean="0">
                <a:latin typeface="Century Gothic" pitchFamily="34" charset="0"/>
              </a:rPr>
              <a:t>le même nombre de billets de 10 francs et de pièces de 5 francs.</a:t>
            </a:r>
          </a:p>
          <a:p>
            <a:endParaRPr lang="fr-CH" sz="1200" dirty="0">
              <a:latin typeface="Century Gothic" pitchFamily="34" charset="0"/>
            </a:endParaRPr>
          </a:p>
          <a:p>
            <a:r>
              <a:rPr lang="fr-CH" sz="1200" i="1" dirty="0" smtClean="0">
                <a:latin typeface="Century Gothic" pitchFamily="34" charset="0"/>
              </a:rPr>
              <a:t>Quelle somme a Paul dans sa tirelire ?</a:t>
            </a:r>
            <a:endParaRPr lang="fr-CH" sz="1200" i="1" dirty="0">
              <a:latin typeface="Century Gothic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81533" y="1297330"/>
            <a:ext cx="6912768" cy="1641668"/>
          </a:xfrm>
          <a:prstGeom prst="roundRect">
            <a:avLst>
              <a:gd name="adj" fmla="val 5203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ZoneTexte 4"/>
          <p:cNvSpPr txBox="1"/>
          <p:nvPr/>
        </p:nvSpPr>
        <p:spPr>
          <a:xfrm>
            <a:off x="149809" y="1369338"/>
            <a:ext cx="69541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Problème 6</a:t>
            </a:r>
          </a:p>
          <a:p>
            <a:r>
              <a:rPr lang="fr-CH" sz="1200" dirty="0" smtClean="0">
                <a:latin typeface="Century Gothic" pitchFamily="34" charset="0"/>
              </a:rPr>
              <a:t>Mr Max, responsable du rayon des fruits et légumes, désire présenter les pommes qu’il vient</a:t>
            </a:r>
          </a:p>
          <a:p>
            <a:r>
              <a:rPr lang="fr-CH" sz="1200" dirty="0" smtClean="0">
                <a:latin typeface="Century Gothic" pitchFamily="34" charset="0"/>
              </a:rPr>
              <a:t>de recevoir dans des barquettes. Il calcule qu’avec le nombre de pommes dont il dispose,</a:t>
            </a:r>
          </a:p>
          <a:p>
            <a:r>
              <a:rPr lang="fr-CH" sz="1200" dirty="0" smtClean="0">
                <a:latin typeface="Century Gothic" pitchFamily="34" charset="0"/>
              </a:rPr>
              <a:t>il peut remplir un nombre exact de barquettes de 6 pommes. Mais il peut aussi remplir un</a:t>
            </a:r>
          </a:p>
          <a:p>
            <a:r>
              <a:rPr lang="fr-CH" sz="1200" dirty="0" smtClean="0">
                <a:latin typeface="Century Gothic" pitchFamily="34" charset="0"/>
              </a:rPr>
              <a:t>nombre exact de barquettes de 8 pommes ou de barquettes de 9 pommes. Il y a entre</a:t>
            </a:r>
          </a:p>
          <a:p>
            <a:r>
              <a:rPr lang="fr-CH" sz="1200" dirty="0" smtClean="0">
                <a:latin typeface="Century Gothic" pitchFamily="34" charset="0"/>
              </a:rPr>
              <a:t>100 et 200 pommes.</a:t>
            </a:r>
          </a:p>
          <a:p>
            <a:endParaRPr lang="fr-CH" sz="1200" dirty="0">
              <a:latin typeface="Century Gothic" pitchFamily="34" charset="0"/>
            </a:endParaRPr>
          </a:p>
          <a:p>
            <a:r>
              <a:rPr lang="fr-CH" sz="1200" i="1" dirty="0" smtClean="0">
                <a:latin typeface="Century Gothic" pitchFamily="34" charset="0"/>
              </a:rPr>
              <a:t>Combien y a-t-il de pommes ?</a:t>
            </a:r>
            <a:endParaRPr lang="fr-CH" sz="1200" i="1" dirty="0">
              <a:latin typeface="Century Gothic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1135" y="3030767"/>
            <a:ext cx="6912768" cy="1272338"/>
          </a:xfrm>
          <a:prstGeom prst="roundRect">
            <a:avLst>
              <a:gd name="adj" fmla="val 5203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ZoneTexte 8"/>
          <p:cNvSpPr txBox="1"/>
          <p:nvPr/>
        </p:nvSpPr>
        <p:spPr>
          <a:xfrm>
            <a:off x="149411" y="3102775"/>
            <a:ext cx="68547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Problème 7</a:t>
            </a:r>
          </a:p>
          <a:p>
            <a:r>
              <a:rPr lang="fr-CH" sz="1200" dirty="0" smtClean="0">
                <a:latin typeface="Century Gothic" pitchFamily="34" charset="0"/>
              </a:rPr>
              <a:t>Un menuisier construit un placard mais il se trompe en fixant les supports. A gauche, il fixe </a:t>
            </a:r>
          </a:p>
          <a:p>
            <a:r>
              <a:rPr lang="fr-CH" sz="1200" dirty="0" smtClean="0">
                <a:latin typeface="Century Gothic" pitchFamily="34" charset="0"/>
              </a:rPr>
              <a:t>un support tous les 15 cm et à droite un support tous les 20 cm. Son étagère mesure 210 </a:t>
            </a:r>
          </a:p>
          <a:p>
            <a:r>
              <a:rPr lang="fr-CH" sz="1200" dirty="0" smtClean="0">
                <a:latin typeface="Century Gothic" pitchFamily="34" charset="0"/>
              </a:rPr>
              <a:t>centimètres.</a:t>
            </a:r>
          </a:p>
          <a:p>
            <a:endParaRPr lang="fr-CH" sz="1200" dirty="0">
              <a:latin typeface="Century Gothic" pitchFamily="34" charset="0"/>
            </a:endParaRPr>
          </a:p>
          <a:p>
            <a:r>
              <a:rPr lang="fr-CH" sz="1200" i="1" dirty="0" smtClean="0">
                <a:latin typeface="Century Gothic" pitchFamily="34" charset="0"/>
              </a:rPr>
              <a:t>Combien de rayons pourra-t-il installer ?</a:t>
            </a:r>
            <a:endParaRPr lang="fr-CH" sz="1200" i="1" dirty="0">
              <a:latin typeface="Century Gothic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81135" y="4390825"/>
            <a:ext cx="6912768" cy="1153543"/>
          </a:xfrm>
          <a:prstGeom prst="roundRect">
            <a:avLst>
              <a:gd name="adj" fmla="val 5203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ZoneTexte 10"/>
          <p:cNvSpPr txBox="1"/>
          <p:nvPr/>
        </p:nvSpPr>
        <p:spPr>
          <a:xfrm>
            <a:off x="149411" y="4462833"/>
            <a:ext cx="66030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Problème 8</a:t>
            </a:r>
          </a:p>
          <a:p>
            <a:r>
              <a:rPr lang="fr-CH" sz="1200" dirty="0" smtClean="0">
                <a:latin typeface="Century Gothic" pitchFamily="34" charset="0"/>
              </a:rPr>
              <a:t>Dans une classe, les élèves se partagent 48 crayons et 60 cahiers. Chacun en reçoit le</a:t>
            </a:r>
          </a:p>
          <a:p>
            <a:r>
              <a:rPr lang="fr-CH" sz="1200" dirty="0" smtClean="0">
                <a:latin typeface="Century Gothic" pitchFamily="34" charset="0"/>
              </a:rPr>
              <a:t>même nombre. Il y a plus de 10 élèves dans la classe.</a:t>
            </a:r>
          </a:p>
          <a:p>
            <a:endParaRPr lang="fr-CH" sz="1200" dirty="0">
              <a:latin typeface="Century Gothic" pitchFamily="34" charset="0"/>
            </a:endParaRPr>
          </a:p>
          <a:p>
            <a:r>
              <a:rPr lang="fr-CH" sz="1200" i="1" dirty="0" smtClean="0">
                <a:latin typeface="Century Gothic" pitchFamily="34" charset="0"/>
              </a:rPr>
              <a:t>Combien d’élèves compte la classe ?</a:t>
            </a:r>
            <a:endParaRPr lang="fr-CH" sz="1200" i="1" dirty="0">
              <a:latin typeface="Century Gothic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1533" y="5616376"/>
            <a:ext cx="6912768" cy="1152128"/>
          </a:xfrm>
          <a:prstGeom prst="roundRect">
            <a:avLst>
              <a:gd name="adj" fmla="val 5203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ZoneTexte 12"/>
          <p:cNvSpPr txBox="1"/>
          <p:nvPr/>
        </p:nvSpPr>
        <p:spPr>
          <a:xfrm>
            <a:off x="149809" y="5688384"/>
            <a:ext cx="65630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Problème 9</a:t>
            </a:r>
          </a:p>
          <a:p>
            <a:r>
              <a:rPr lang="fr-CH" sz="1200" dirty="0" smtClean="0">
                <a:latin typeface="Century Gothic" pitchFamily="34" charset="0"/>
              </a:rPr>
              <a:t>Le maraîcher dit : « Si on compte les carottes par 3 ou 5, il en reste toujours 2. Si on les </a:t>
            </a:r>
          </a:p>
          <a:p>
            <a:r>
              <a:rPr lang="fr-CH" sz="1200" dirty="0" smtClean="0">
                <a:latin typeface="Century Gothic" pitchFamily="34" charset="0"/>
              </a:rPr>
              <a:t>compte par 11, il n’en reste pas. J’ai ramassé moins de 100 carottes.</a:t>
            </a:r>
          </a:p>
          <a:p>
            <a:endParaRPr lang="fr-CH" sz="1200" dirty="0">
              <a:latin typeface="Century Gothic" pitchFamily="34" charset="0"/>
            </a:endParaRPr>
          </a:p>
          <a:p>
            <a:r>
              <a:rPr lang="fr-CH" sz="1200" i="1" dirty="0" smtClean="0">
                <a:latin typeface="Century Gothic" pitchFamily="34" charset="0"/>
              </a:rPr>
              <a:t>Combien de carottes ont été ramassées ?</a:t>
            </a:r>
            <a:endParaRPr lang="fr-CH" sz="12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4619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749</Words>
  <Application>Microsoft Office PowerPoint</Application>
  <PresentationFormat>Personnalisé</PresentationFormat>
  <Paragraphs>149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astrid</dc:creator>
  <cp:lastModifiedBy>astrid</cp:lastModifiedBy>
  <cp:revision>12</cp:revision>
  <dcterms:created xsi:type="dcterms:W3CDTF">2012-10-23T12:02:10Z</dcterms:created>
  <dcterms:modified xsi:type="dcterms:W3CDTF">2012-10-23T13:31:25Z</dcterms:modified>
</cp:coreProperties>
</file>