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7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A11F4-58B6-492A-B754-F62D085E7B8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D8705-477B-4546-B6B3-A95EE653AEA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87425" y="1371600"/>
            <a:ext cx="4941888" cy="37052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C5FC56-57AE-488C-9039-05E829A0604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59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551E0-C0C3-429C-A695-552CC7A4F54D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4A7C-C319-4D55-B8F9-CF75FECF419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8C8C658-8202-461C-AB06-DBBF11EB5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755792"/>
              </p:ext>
            </p:extLst>
          </p:nvPr>
        </p:nvGraphicFramePr>
        <p:xfrm>
          <a:off x="118586" y="620688"/>
          <a:ext cx="8840366" cy="60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487">
                  <a:extLst>
                    <a:ext uri="{9D8B030D-6E8A-4147-A177-3AD203B41FA5}">
                      <a16:colId xmlns:a16="http://schemas.microsoft.com/office/drawing/2014/main" val="3490274117"/>
                    </a:ext>
                  </a:extLst>
                </a:gridCol>
                <a:gridCol w="1009148">
                  <a:extLst>
                    <a:ext uri="{9D8B030D-6E8A-4147-A177-3AD203B41FA5}">
                      <a16:colId xmlns:a16="http://schemas.microsoft.com/office/drawing/2014/main" val="3904029373"/>
                    </a:ext>
                  </a:extLst>
                </a:gridCol>
                <a:gridCol w="3914544">
                  <a:extLst>
                    <a:ext uri="{9D8B030D-6E8A-4147-A177-3AD203B41FA5}">
                      <a16:colId xmlns:a16="http://schemas.microsoft.com/office/drawing/2014/main" val="1136519696"/>
                    </a:ext>
                  </a:extLst>
                </a:gridCol>
                <a:gridCol w="1432349">
                  <a:extLst>
                    <a:ext uri="{9D8B030D-6E8A-4147-A177-3AD203B41FA5}">
                      <a16:colId xmlns:a16="http://schemas.microsoft.com/office/drawing/2014/main" val="1675218676"/>
                    </a:ext>
                  </a:extLst>
                </a:gridCol>
                <a:gridCol w="1126444">
                  <a:extLst>
                    <a:ext uri="{9D8B030D-6E8A-4147-A177-3AD203B41FA5}">
                      <a16:colId xmlns:a16="http://schemas.microsoft.com/office/drawing/2014/main" val="659810054"/>
                    </a:ext>
                  </a:extLst>
                </a:gridCol>
                <a:gridCol w="788394">
                  <a:extLst>
                    <a:ext uri="{9D8B030D-6E8A-4147-A177-3AD203B41FA5}">
                      <a16:colId xmlns:a16="http://schemas.microsoft.com/office/drawing/2014/main" val="1511801081"/>
                    </a:ext>
                  </a:extLst>
                </a:gridCol>
              </a:tblGrid>
              <a:tr h="404201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Horaire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Matière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Déroulement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UPE2A </a:t>
                      </a:r>
                      <a:r>
                        <a:rPr lang="fr-FR" sz="1100" b="1" dirty="0" err="1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Mesbah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 et </a:t>
                      </a:r>
                      <a:r>
                        <a:rPr lang="fr-FR" sz="1100" b="1" dirty="0" err="1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Bountou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Matériel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A faire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24136"/>
                  </a:ext>
                </a:extLst>
              </a:tr>
              <a:tr h="31233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8h35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Lavage des mains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241596"/>
                  </a:ext>
                </a:extLst>
              </a:tr>
              <a:tr h="599052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8h40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Copie des devoirs au tableau  +   problème n°59 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Mesbah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 :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Écriture lettre  p34.+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lakanal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 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Cahier de problèmes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Char char="q"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890142"/>
                  </a:ext>
                </a:extLst>
              </a:tr>
              <a:tr h="261785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9h00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kern="1200" dirty="0">
                          <a:solidFill>
                            <a:srgbClr val="0070C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Orthographe </a:t>
                      </a:r>
                      <a:endParaRPr lang="fr-FR" sz="1100" b="1" i="0" dirty="0">
                        <a:solidFill>
                          <a:srgbClr val="0070C0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0" kern="1200" dirty="0">
                          <a:solidFill>
                            <a:srgbClr val="00B0F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Correction de la dictée et recopie</a:t>
                      </a:r>
                    </a:p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</a:t>
                      </a:r>
                      <a:endParaRPr lang="fr-FR" sz="1300" b="0" i="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fr-FR" sz="1200" b="0" i="0" kern="1200" baseline="0" dirty="0" err="1">
                          <a:solidFill>
                            <a:srgbClr val="92D050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Mesbah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: </a:t>
                      </a:r>
                    </a:p>
                    <a:p>
                      <a:pPr algn="l"/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Fiche identité </a:t>
                      </a:r>
                      <a:r>
                        <a:rPr lang="fr-FR" sz="12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nbe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44</a:t>
                      </a:r>
                    </a:p>
                    <a:p>
                      <a:pPr algn="l"/>
                      <a:endParaRPr lang="fr-FR" sz="1200" b="0" i="0" kern="1200" baseline="0" dirty="0">
                        <a:solidFill>
                          <a:schemeClr val="tx1"/>
                        </a:solidFill>
                        <a:effectLst/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  <a:p>
                      <a:pPr algn="l"/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Calcul en colonnes (additions)</a:t>
                      </a:r>
                    </a:p>
                    <a:p>
                      <a:pPr algn="l"/>
                      <a:endParaRPr lang="fr-FR" sz="1200" b="0" i="0" kern="1200" baseline="0" dirty="0">
                        <a:solidFill>
                          <a:schemeClr val="tx1"/>
                        </a:solidFill>
                        <a:effectLst/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fr-FR" sz="1200" dirty="0" err="1">
                          <a:solidFill>
                            <a:srgbClr val="FF7C8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Bountou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 : </a:t>
                      </a:r>
                    </a:p>
                    <a:p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Atelier de lecture CE1,  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Feuille de mots</a:t>
                      </a:r>
                    </a:p>
                    <a:p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Cahier du jour</a:t>
                      </a:r>
                      <a:endParaRPr lang="fr-FR" sz="1000" b="0" i="0" kern="1200" baseline="0" dirty="0">
                        <a:solidFill>
                          <a:schemeClr val="tx1"/>
                        </a:solidFill>
                        <a:effectLst/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000" b="0" i="0" u="none" kern="1200" dirty="0">
                        <a:solidFill>
                          <a:schemeClr val="tx1"/>
                        </a:solidFill>
                        <a:effectLst/>
                        <a:latin typeface="Clensey" pitchFamily="2" charset="0"/>
                        <a:ea typeface="Clensey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149486"/>
                  </a:ext>
                </a:extLst>
              </a:tr>
              <a:tr h="148751"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b="1">
                          <a:solidFill>
                            <a:schemeClr val="tx1"/>
                          </a:solidFill>
                          <a:latin typeface="+mj-lt"/>
                        </a:rPr>
                        <a:t>9h30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300" b="1" i="0">
                          <a:solidFill>
                            <a:srgbClr val="92D05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Maths</a:t>
                      </a:r>
                      <a:endParaRPr lang="fr-FR" sz="1100" b="1" i="0" dirty="0">
                        <a:solidFill>
                          <a:srgbClr val="0070C0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100" b="1" i="0" dirty="0">
                          <a:solidFill>
                            <a:srgbClr val="92D05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Fractions décimales</a:t>
                      </a:r>
                    </a:p>
                    <a:p>
                      <a:pPr algn="l"/>
                      <a:r>
                        <a:rPr lang="fr-FR" sz="1100" b="0" i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Obj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: Placer des fractions</a:t>
                      </a:r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décimales sur une droite graduée / savoir les décomposer</a:t>
                      </a:r>
                    </a:p>
                    <a:p>
                      <a:pPr algn="l"/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1) Ecriture de la fin de la leçon (droite graduée : à photocopier et faire coller et décomposition)  </a:t>
                      </a:r>
                    </a:p>
                    <a:p>
                      <a:pPr algn="l"/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2) Manipulation des bandes pour utiliser des stratégies qui permettent de décomposer les fractions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fr-FR" sz="1200" b="0" i="0" kern="1200" baseline="0" dirty="0">
                        <a:solidFill>
                          <a:schemeClr val="tx1"/>
                        </a:solidFill>
                        <a:effectLst/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effectLst/>
                        <a:latin typeface="Clensey" pitchFamily="2" charset="0"/>
                        <a:ea typeface="Clensey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067451"/>
                  </a:ext>
                </a:extLst>
              </a:tr>
              <a:tr h="1267116"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9h30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300" b="1" i="0" dirty="0">
                          <a:solidFill>
                            <a:srgbClr val="92D05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Maths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fr-FR" sz="1100" b="1" i="0" dirty="0">
                          <a:solidFill>
                            <a:srgbClr val="92D05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Fractions décimales</a:t>
                      </a:r>
                    </a:p>
                    <a:p>
                      <a:pPr algn="l"/>
                      <a:r>
                        <a:rPr lang="fr-FR" sz="1100" b="0" i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Obj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: Placer des fractions</a:t>
                      </a:r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décimales sur une droite graduée / savoir les décomposer</a:t>
                      </a:r>
                    </a:p>
                    <a:p>
                      <a:pPr algn="l"/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Ecriture de la fin de la leçon (droite graduée : à photocopier et faire coller et décomposition)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2) Exercices d’entrainement n°1/2p.133 (pour comprendre les maths)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7C8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!!!! Donner une feuille A4 à grands carreaux pour faire le 2</a:t>
                      </a:r>
                      <a:r>
                        <a:rPr lang="fr-FR" sz="1100" b="0" i="0" kern="1200" baseline="30000" dirty="0">
                          <a:solidFill>
                            <a:schemeClr val="tx1"/>
                          </a:solidFill>
                          <a:effectLst/>
                          <a:highlight>
                            <a:srgbClr val="FF7C8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ème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7C8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 ex. et découper la droite graduée pour la coller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7C8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ds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7C8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+mn-cs"/>
                        </a:rPr>
                        <a:t> le cahier)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fr-FR" sz="1200" b="0" i="0" kern="1200" baseline="0" dirty="0">
                        <a:solidFill>
                          <a:schemeClr val="tx1"/>
                        </a:solidFill>
                        <a:effectLst/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Cahier de leçons</a:t>
                      </a:r>
                    </a:p>
                    <a:p>
                      <a:r>
                        <a:rPr lang="fr-FR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Cahier du jour</a:t>
                      </a:r>
                    </a:p>
                    <a:p>
                      <a:r>
                        <a:rPr lang="fr-FR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Feuille classeur pour </a:t>
                      </a:r>
                      <a:r>
                        <a:rPr lang="fr-FR" sz="11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dte</a:t>
                      </a:r>
                      <a:r>
                        <a:rPr lang="fr-FR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graduée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05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photo. Bandes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05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Photo. Leçon avec </a:t>
                      </a:r>
                      <a:r>
                        <a:rPr lang="fr-FR" sz="1050" b="0" i="0" kern="1200" baseline="0" dirty="0" err="1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dte</a:t>
                      </a:r>
                      <a:r>
                        <a:rPr lang="fr-FR" sz="1050" b="0" i="0" kern="1200" baseline="0" dirty="0">
                          <a:solidFill>
                            <a:schemeClr val="tx1"/>
                          </a:solidFill>
                          <a:effectLst/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graduée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endParaRPr lang="fr-FR" sz="1100" b="0" i="0" u="none" kern="1200" dirty="0">
                        <a:solidFill>
                          <a:schemeClr val="tx1"/>
                        </a:solidFill>
                        <a:effectLst/>
                        <a:latin typeface="Clensey" pitchFamily="2" charset="0"/>
                        <a:ea typeface="Clensey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815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10h00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solidFill>
                            <a:srgbClr val="FFC00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Récréation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1193554"/>
                  </a:ext>
                </a:extLst>
              </a:tr>
              <a:tr h="1176070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10h25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11h10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dirty="0">
                          <a:solidFill>
                            <a:srgbClr val="0070C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Conjugaison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dirty="0">
                          <a:solidFill>
                            <a:srgbClr val="0070C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Le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i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Obj</a:t>
                      </a:r>
                      <a:r>
                        <a:rPr lang="fr-FR" sz="105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:trouver le participe passé / conjuguer et transposer au passé composé</a:t>
                      </a:r>
                      <a:endParaRPr lang="fr-FR" sz="1050" b="1" i="0" dirty="0">
                        <a:solidFill>
                          <a:srgbClr val="0070C0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2 ateliers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Explication du jeu + mise en place des 2 ateliers (10min)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fr-FR" sz="105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Le jeu des minions (30min) </a:t>
                      </a:r>
                      <a:r>
                        <a:rPr lang="fr-FR" sz="105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 4 jeux de 3 ou 4 élèves</a:t>
                      </a:r>
                      <a:endParaRPr lang="fr-FR" sz="1050" b="0" i="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fr-FR" sz="105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exercice d’entrainement Reg n°3/4 à copier sur le </a:t>
                      </a:r>
                      <a:r>
                        <a:rPr lang="fr-FR" sz="1050" b="0" i="0" dirty="0" err="1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cj</a:t>
                      </a:r>
                      <a:r>
                        <a:rPr lang="fr-FR" sz="105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 (30min) + ex. Bonus</a:t>
                      </a:r>
                    </a:p>
                  </a:txBody>
                  <a:tcPr marL="77913" marR="77913"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err="1">
                          <a:solidFill>
                            <a:srgbClr val="92D05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Mesbah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 : </a:t>
                      </a:r>
                    </a:p>
                    <a:p>
                      <a:r>
                        <a:rPr lang="fr-FR" sz="10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Fiche le son j/g</a:t>
                      </a:r>
                    </a:p>
                    <a:p>
                      <a:r>
                        <a:rPr lang="fr-FR" sz="10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Production écrite : fiche n°2</a:t>
                      </a:r>
                    </a:p>
                    <a:p>
                      <a:endParaRPr lang="fr-FR" sz="100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</a:endParaRPr>
                    </a:p>
                    <a:p>
                      <a:r>
                        <a:rPr lang="fr-FR" sz="1000" dirty="0" err="1">
                          <a:solidFill>
                            <a:srgbClr val="FF7C80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Bountou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 : fiche de son </a:t>
                      </a:r>
                    </a:p>
                  </a:txBody>
                  <a:tcPr marL="77913" marR="77913"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Jeu des minions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Cahier</a:t>
                      </a:r>
                      <a:r>
                        <a:rPr lang="fr-FR" sz="1000" b="0" baseline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 du jour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1000" b="0" baseline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Exercices au tableau</a:t>
                      </a:r>
                      <a:endParaRPr lang="fr-FR" sz="1000" b="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Calibri Light" panose="020F0302020204030204" pitchFamily="34" charset="0"/>
                        </a:rPr>
                        <a:t>  feuille d’ex. bonus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007846"/>
                  </a:ext>
                </a:extLst>
              </a:tr>
              <a:tr h="572772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11h35-11h45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dirty="0">
                        <a:solidFill>
                          <a:srgbClr val="0070C0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Frise sur 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cahier du jour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  <a:cs typeface="Calibri Light" panose="020F0302020204030204" pitchFamily="34" charset="0"/>
                        </a:rPr>
                        <a:t>À afficher au tableau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err="1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Mesbah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 : </a:t>
                      </a:r>
                    </a:p>
                    <a:p>
                      <a:r>
                        <a:rPr lang="fr-FR" sz="100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Frise</a:t>
                      </a:r>
                    </a:p>
                  </a:txBody>
                  <a:tcPr marL="77913" marR="77913"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fr-FR" sz="1000" b="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endParaRPr lang="fr-FR" sz="10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  <a:cs typeface="Calibri Light" panose="020F0302020204030204" pitchFamily="34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40792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685B62F-6BA8-4842-8244-FE1352B21DF2}"/>
              </a:ext>
            </a:extLst>
          </p:cNvPr>
          <p:cNvSpPr txBox="1"/>
          <p:nvPr/>
        </p:nvSpPr>
        <p:spPr>
          <a:xfrm>
            <a:off x="118586" y="88404"/>
            <a:ext cx="2439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  <a:highlight>
                  <a:srgbClr val="97D256"/>
                </a:highlight>
                <a:latin typeface="A little sunshine" panose="02000603000000000000" pitchFamily="2" charset="0"/>
                <a:ea typeface="A little sunshine" panose="02000603000000000000" pitchFamily="2" charset="0"/>
              </a:rPr>
              <a:t>  </a:t>
            </a:r>
            <a:r>
              <a:rPr lang="fr-FR" sz="2400" u="sng" dirty="0">
                <a:solidFill>
                  <a:srgbClr val="0070C0"/>
                </a:solidFill>
                <a:highlight>
                  <a:srgbClr val="97D256"/>
                </a:highlight>
                <a:latin typeface="A little sunshine" panose="02000603000000000000" pitchFamily="2" charset="0"/>
                <a:ea typeface="A little sunshine" panose="02000603000000000000" pitchFamily="2" charset="0"/>
              </a:rPr>
              <a:t>Jeudi 1</a:t>
            </a:r>
            <a:r>
              <a:rPr lang="fr-FR" sz="2400" u="sng" baseline="30000" dirty="0">
                <a:solidFill>
                  <a:srgbClr val="0070C0"/>
                </a:solidFill>
                <a:highlight>
                  <a:srgbClr val="97D256"/>
                </a:highlight>
                <a:latin typeface="A little sunshine" panose="02000603000000000000" pitchFamily="2" charset="0"/>
                <a:ea typeface="A little sunshine" panose="02000603000000000000" pitchFamily="2" charset="0"/>
              </a:rPr>
              <a:t>er</a:t>
            </a:r>
            <a:r>
              <a:rPr lang="fr-FR" sz="2400" u="sng" dirty="0">
                <a:solidFill>
                  <a:srgbClr val="0070C0"/>
                </a:solidFill>
                <a:highlight>
                  <a:srgbClr val="97D256"/>
                </a:highlight>
                <a:latin typeface="A little sunshine" panose="02000603000000000000" pitchFamily="2" charset="0"/>
                <a:ea typeface="A little sunshine" panose="02000603000000000000" pitchFamily="2" charset="0"/>
              </a:rPr>
              <a:t> avril 2021 .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E666D3D-75F2-4969-87A7-39EB6733DD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212473">
            <a:off x="8177357" y="-4908"/>
            <a:ext cx="701092" cy="64027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6750620-93ED-4033-A737-9241BA5400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 rot="612157">
            <a:off x="5591215" y="4036967"/>
            <a:ext cx="410973" cy="56858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1C91518-D6D1-4C91-89FC-E9B9CFBF667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7459" t="47944" r="12142" b="22503"/>
          <a:stretch/>
        </p:blipFill>
        <p:spPr>
          <a:xfrm>
            <a:off x="3599892" y="6021288"/>
            <a:ext cx="1944216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4">
            <a:extLst>
              <a:ext uri="{FF2B5EF4-FFF2-40B4-BE49-F238E27FC236}">
                <a16:creationId xmlns:a16="http://schemas.microsoft.com/office/drawing/2014/main" id="{4594512E-4269-4373-A5ED-010097DA8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97357"/>
              </p:ext>
            </p:extLst>
          </p:nvPr>
        </p:nvGraphicFramePr>
        <p:xfrm>
          <a:off x="185051" y="188640"/>
          <a:ext cx="8773898" cy="2843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743">
                  <a:extLst>
                    <a:ext uri="{9D8B030D-6E8A-4147-A177-3AD203B41FA5}">
                      <a16:colId xmlns:a16="http://schemas.microsoft.com/office/drawing/2014/main" val="3490274117"/>
                    </a:ext>
                  </a:extLst>
                </a:gridCol>
                <a:gridCol w="933583">
                  <a:extLst>
                    <a:ext uri="{9D8B030D-6E8A-4147-A177-3AD203B41FA5}">
                      <a16:colId xmlns:a16="http://schemas.microsoft.com/office/drawing/2014/main" val="3904029373"/>
                    </a:ext>
                  </a:extLst>
                </a:gridCol>
                <a:gridCol w="4223337">
                  <a:extLst>
                    <a:ext uri="{9D8B030D-6E8A-4147-A177-3AD203B41FA5}">
                      <a16:colId xmlns:a16="http://schemas.microsoft.com/office/drawing/2014/main" val="2996500482"/>
                    </a:ext>
                  </a:extLst>
                </a:gridCol>
                <a:gridCol w="1876313">
                  <a:extLst>
                    <a:ext uri="{9D8B030D-6E8A-4147-A177-3AD203B41FA5}">
                      <a16:colId xmlns:a16="http://schemas.microsoft.com/office/drawing/2014/main" val="388118852"/>
                    </a:ext>
                  </a:extLst>
                </a:gridCol>
                <a:gridCol w="1004922">
                  <a:extLst>
                    <a:ext uri="{9D8B030D-6E8A-4147-A177-3AD203B41FA5}">
                      <a16:colId xmlns:a16="http://schemas.microsoft.com/office/drawing/2014/main" val="1989643570"/>
                    </a:ext>
                  </a:extLst>
                </a:gridCol>
              </a:tblGrid>
              <a:tr h="24373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Horaire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Matière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Déroulement</a:t>
                      </a:r>
                      <a:endParaRPr lang="fr-FR" sz="1100" b="1" dirty="0">
                        <a:solidFill>
                          <a:schemeClr val="tx1"/>
                        </a:solidFill>
                        <a:latin typeface="Ink Free" panose="03080402000500000000" pitchFamily="66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Matériel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A faire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24136"/>
                  </a:ext>
                </a:extLst>
              </a:tr>
              <a:tr h="25724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13h50 -14h15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  <a:cs typeface="+mn-cs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Retour sur les cahiers du jour : finir les corrections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Cahiers du jour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200" b="0" kern="120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+mn-cs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361500"/>
                  </a:ext>
                </a:extLst>
              </a:tr>
              <a:tr h="25724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14h15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FFC000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Histoire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Terminer la leçon sur Charlemagne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Cahier d’histoire</a:t>
                      </a:r>
                    </a:p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anose="02000603000000000000" pitchFamily="2" charset="0"/>
                          <a:ea typeface="Clensey" panose="02000603000000000000" pitchFamily="2" charset="0"/>
                        </a:rPr>
                        <a:t>Documents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200" b="0" kern="1200" dirty="0">
                        <a:solidFill>
                          <a:schemeClr val="tx1"/>
                        </a:solidFill>
                        <a:latin typeface="Clensey" panose="02000603000000000000" pitchFamily="2" charset="0"/>
                        <a:ea typeface="Clensey" panose="02000603000000000000" pitchFamily="2" charset="0"/>
                        <a:cs typeface="+mn-cs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199597"/>
                  </a:ext>
                </a:extLst>
              </a:tr>
              <a:tr h="24373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15h00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100" b="1" i="0" dirty="0">
                          <a:solidFill>
                            <a:srgbClr val="FFC000"/>
                          </a:solidFill>
                          <a:latin typeface="Clensey" pitchFamily="2" charset="0"/>
                          <a:ea typeface="Clensey" pitchFamily="2" charset="0"/>
                        </a:rPr>
                        <a:t>Récréation</a:t>
                      </a:r>
                      <a:endParaRPr lang="fr-FR" sz="1200" b="1" i="0" dirty="0">
                        <a:solidFill>
                          <a:srgbClr val="FFC000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84406" marR="84406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endParaRPr lang="fr-FR" sz="14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84406" marR="84406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049886"/>
                  </a:ext>
                </a:extLst>
              </a:tr>
              <a:tr h="37360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15h25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Exposés</a:t>
                      </a:r>
                      <a:endParaRPr lang="fr-FR" sz="1100" b="1" i="0" dirty="0">
                        <a:solidFill>
                          <a:srgbClr val="0070C0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u="sng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2 groupes d’exposés</a:t>
                      </a:r>
                    </a:p>
                    <a:p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Arifé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 et </a:t>
                      </a: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Séréna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 : les abeilles</a:t>
                      </a:r>
                    </a:p>
                    <a:p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Romane et </a:t>
                      </a: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Bountou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  <a:cs typeface="+mn-cs"/>
                        </a:rPr>
                        <a:t> : Alerter et secourir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007846"/>
                  </a:ext>
                </a:extLst>
              </a:tr>
              <a:tr h="76744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16h00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dirty="0">
                          <a:solidFill>
                            <a:srgbClr val="0070C0"/>
                          </a:solidFill>
                          <a:latin typeface="Clensey" pitchFamily="2" charset="0"/>
                          <a:ea typeface="Clensey" pitchFamily="2" charset="0"/>
                        </a:rPr>
                        <a:t>Musique </a:t>
                      </a:r>
                    </a:p>
                  </a:txBody>
                  <a:tcPr marL="77913" marR="77913" marT="53657" marB="53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</a:rPr>
                        <a:t>Gardien de nuit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</a:rPr>
                        <a:t>Demander aux élèves qui a envie de tenir un rôle dans le spectacle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</a:rPr>
                        <a:t>Cahier de poésie</a:t>
                      </a:r>
                    </a:p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lensey" pitchFamily="2" charset="0"/>
                          <a:ea typeface="Clensey" pitchFamily="2" charset="0"/>
                        </a:rPr>
                        <a:t>Feuille déroulé de l’histoire</a:t>
                      </a: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Char char="q"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Clensey" pitchFamily="2" charset="0"/>
                        <a:ea typeface="Clensey" pitchFamily="2" charset="0"/>
                      </a:endParaRPr>
                    </a:p>
                  </a:txBody>
                  <a:tcPr marL="77913" marR="77913" marT="53657" marB="53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312231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F0970E3A-3A4E-4AE1-8480-8735C36FC5CA}"/>
              </a:ext>
            </a:extLst>
          </p:cNvPr>
          <p:cNvSpPr txBox="1"/>
          <p:nvPr/>
        </p:nvSpPr>
        <p:spPr>
          <a:xfrm>
            <a:off x="176308" y="3285277"/>
            <a:ext cx="3896406" cy="214565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43" b="1" u="sng" dirty="0">
                <a:latin typeface="Clensey" panose="02000603000000000000" pitchFamily="2" charset="0"/>
                <a:ea typeface="Clensey" panose="02000603000000000000" pitchFamily="2" charset="0"/>
              </a:rPr>
              <a:t>Devoirs </a:t>
            </a:r>
          </a:p>
          <a:p>
            <a:r>
              <a:rPr lang="fr-FR" sz="1300" i="1" u="sng" dirty="0">
                <a:highlight>
                  <a:srgbClr val="FF6699"/>
                </a:highlight>
                <a:latin typeface="Clensey" panose="02000603000000000000" pitchFamily="2" charset="0"/>
                <a:ea typeface="Clensey" panose="02000603000000000000" pitchFamily="2" charset="0"/>
              </a:rPr>
              <a:t>Pour mardi 06-04</a:t>
            </a:r>
            <a:endParaRPr lang="fr-FR" sz="1300" i="1" u="sng" dirty="0">
              <a:highlight>
                <a:srgbClr val="FFFF99"/>
              </a:highlight>
              <a:latin typeface="Clensey" panose="02000603000000000000" pitchFamily="2" charset="0"/>
              <a:ea typeface="Clensey" panose="02000603000000000000" pitchFamily="2" charset="0"/>
            </a:endParaRPr>
          </a:p>
          <a:p>
            <a:endParaRPr lang="fr-FR" sz="1300" dirty="0">
              <a:latin typeface="+mj-lt"/>
            </a:endParaRPr>
          </a:p>
          <a:p>
            <a:r>
              <a:rPr lang="fr-FR" sz="1300" dirty="0">
                <a:latin typeface="Clensey" panose="02000603000000000000" pitchFamily="2" charset="0"/>
                <a:ea typeface="Clensey" panose="02000603000000000000" pitchFamily="2" charset="0"/>
              </a:rPr>
              <a:t>Gram  : G10 (éval) + ex. </a:t>
            </a:r>
            <a:r>
              <a:rPr lang="fr-FR" sz="1300" dirty="0" err="1">
                <a:latin typeface="Clensey" panose="02000603000000000000" pitchFamily="2" charset="0"/>
                <a:ea typeface="Clensey" panose="02000603000000000000" pitchFamily="2" charset="0"/>
              </a:rPr>
              <a:t>entr</a:t>
            </a:r>
            <a:r>
              <a:rPr lang="fr-FR" sz="1300" dirty="0">
                <a:latin typeface="Clensey" panose="02000603000000000000" pitchFamily="2" charset="0"/>
                <a:ea typeface="Clensey" panose="02000603000000000000" pitchFamily="2" charset="0"/>
              </a:rPr>
              <a:t>. 4p11 (ma pochette de français)</a:t>
            </a:r>
          </a:p>
          <a:p>
            <a:r>
              <a:rPr lang="fr-FR" sz="1300" dirty="0">
                <a:latin typeface="Clensey" panose="02000603000000000000" pitchFamily="2" charset="0"/>
                <a:ea typeface="Clensey" panose="02000603000000000000" pitchFamily="2" charset="0"/>
              </a:rPr>
              <a:t>Maths  : leçon </a:t>
            </a:r>
            <a:r>
              <a:rPr lang="fr-FR" sz="1300" dirty="0" err="1">
                <a:latin typeface="Clensey" panose="02000603000000000000" pitchFamily="2" charset="0"/>
                <a:ea typeface="Clensey" panose="02000603000000000000" pitchFamily="2" charset="0"/>
              </a:rPr>
              <a:t>Num</a:t>
            </a:r>
            <a:r>
              <a:rPr lang="fr-FR" sz="1300" dirty="0">
                <a:latin typeface="Clensey" panose="02000603000000000000" pitchFamily="2" charset="0"/>
                <a:ea typeface="Clensey" panose="02000603000000000000" pitchFamily="2" charset="0"/>
              </a:rPr>
              <a:t> 11 sur les fractions décimales en entier + décomposer les fractions suivantes </a:t>
            </a:r>
          </a:p>
          <a:p>
            <a:r>
              <a:rPr lang="fr-FR" sz="1300" dirty="0">
                <a:latin typeface="Clensey" panose="02000603000000000000" pitchFamily="2" charset="0"/>
                <a:ea typeface="Clensey" panose="02000603000000000000" pitchFamily="2" charset="0"/>
              </a:rPr>
              <a:t>175 / 100 =    et 56 /10 = </a:t>
            </a:r>
          </a:p>
          <a:p>
            <a:r>
              <a:rPr lang="fr-FR" sz="1300" dirty="0">
                <a:latin typeface="Clensey" panose="02000603000000000000" pitchFamily="2" charset="0"/>
                <a:ea typeface="Clensey" panose="02000603000000000000" pitchFamily="2" charset="0"/>
              </a:rPr>
              <a:t>Musique : Gardien de nuit en entier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5E2C64-0903-48F2-87CC-30A634975529}"/>
              </a:ext>
            </a:extLst>
          </p:cNvPr>
          <p:cNvSpPr txBox="1"/>
          <p:nvPr/>
        </p:nvSpPr>
        <p:spPr>
          <a:xfrm>
            <a:off x="4192382" y="3285277"/>
            <a:ext cx="4586356" cy="11158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43" b="1" u="sng" dirty="0">
                <a:latin typeface="+mj-lt"/>
              </a:rPr>
              <a:t>Rappel / RDV</a:t>
            </a:r>
          </a:p>
          <a:p>
            <a:pPr marL="402407" indent="-402407">
              <a:buFont typeface="Wingdings" panose="05000000000000000000" pitchFamily="2" charset="2"/>
              <a:buChar char="q"/>
            </a:pPr>
            <a:r>
              <a:rPr lang="fr-FR" sz="1200" dirty="0">
                <a:latin typeface="Clensey" panose="02000603000000000000" pitchFamily="2" charset="0"/>
                <a:ea typeface="Clensey" panose="02000603000000000000" pitchFamily="2" charset="0"/>
              </a:rPr>
              <a:t>12h30 Conseil des maitres</a:t>
            </a:r>
          </a:p>
          <a:p>
            <a:pPr marL="402407" indent="-402407">
              <a:buFont typeface="Wingdings" panose="05000000000000000000" pitchFamily="2" charset="2"/>
              <a:buChar char="q"/>
            </a:pPr>
            <a:r>
              <a:rPr lang="fr-FR" sz="1200" b="1" u="sng" dirty="0">
                <a:latin typeface="+mj-lt"/>
              </a:rPr>
              <a:t> </a:t>
            </a:r>
          </a:p>
          <a:p>
            <a:pPr marL="402407" indent="-402407">
              <a:buFont typeface="Wingdings" panose="05000000000000000000" pitchFamily="2" charset="2"/>
              <a:buChar char="q"/>
            </a:pPr>
            <a:r>
              <a:rPr lang="fr-FR" sz="1200" b="1" u="sng" dirty="0">
                <a:latin typeface="+mj-lt"/>
              </a:rPr>
              <a:t> </a:t>
            </a:r>
          </a:p>
          <a:p>
            <a:endParaRPr lang="fr-FR" sz="1408" dirty="0">
              <a:latin typeface="+mj-lt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FD2A996-B12D-4457-8A92-62D8491F13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0143"/>
          <a:stretch/>
        </p:blipFill>
        <p:spPr>
          <a:xfrm rot="232264">
            <a:off x="3067184" y="3257312"/>
            <a:ext cx="989095" cy="56368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6FA6920-383E-4864-862C-1EECE87568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5024" y="3006651"/>
            <a:ext cx="531752" cy="751869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8A9E8A18-7A01-4CC3-936B-A8D93879FFC2}"/>
              </a:ext>
            </a:extLst>
          </p:cNvPr>
          <p:cNvSpPr txBox="1"/>
          <p:nvPr/>
        </p:nvSpPr>
        <p:spPr>
          <a:xfrm>
            <a:off x="4183634" y="4855267"/>
            <a:ext cx="4879927" cy="160928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43" b="1" u="sng" dirty="0">
                <a:latin typeface="+mj-lt"/>
              </a:rPr>
              <a:t>A noter </a:t>
            </a:r>
          </a:p>
          <a:p>
            <a:r>
              <a:rPr lang="fr-FR" sz="1643" u="sng" dirty="0">
                <a:latin typeface="+mj-lt"/>
              </a:rPr>
              <a:t>																									</a:t>
            </a:r>
          </a:p>
        </p:txBody>
      </p:sp>
    </p:spTree>
    <p:extLst>
      <p:ext uri="{BB962C8B-B14F-4D97-AF65-F5344CB8AC3E}">
        <p14:creationId xmlns:p14="http://schemas.microsoft.com/office/powerpoint/2010/main" val="29727145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436</Words>
  <Application>Microsoft Office PowerPoint</Application>
  <PresentationFormat>Affichage à l'écran (4:3)</PresentationFormat>
  <Paragraphs>104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 little sunshine</vt:lpstr>
      <vt:lpstr>Arial</vt:lpstr>
      <vt:lpstr>Calibri</vt:lpstr>
      <vt:lpstr>Calibri Light</vt:lpstr>
      <vt:lpstr>Clensey</vt:lpstr>
      <vt:lpstr>Ink Free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stefany .</cp:lastModifiedBy>
  <cp:revision>25</cp:revision>
  <dcterms:created xsi:type="dcterms:W3CDTF">2021-03-25T12:03:25Z</dcterms:created>
  <dcterms:modified xsi:type="dcterms:W3CDTF">2021-03-26T14:50:55Z</dcterms:modified>
</cp:coreProperties>
</file>