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6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A99F9-2DC8-1B4E-9C35-7A3C165296AB}" type="datetimeFigureOut">
              <a:rPr lang="fr-FR" smtClean="0"/>
              <a:pPr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8128-AEEF-EB41-B7C8-9EEC1323C4A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48200" y="931332"/>
            <a:ext cx="3223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u="sng" dirty="0" smtClean="0">
                <a:solidFill>
                  <a:srgbClr val="FF0000"/>
                </a:solidFill>
                <a:latin typeface="Alamain"/>
              </a:rPr>
              <a:t>La phrase</a:t>
            </a:r>
            <a:endParaRPr lang="fr-FR" sz="4000" u="sng" dirty="0">
              <a:solidFill>
                <a:srgbClr val="FF0000"/>
              </a:solidFill>
              <a:latin typeface="Alamain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89820" y="2078228"/>
            <a:ext cx="2841912" cy="5654409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Pour former une phrase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, à l’écrit comme à l’oral,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l’ordre des mots est très important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. Si on ne respecte pas l’ordre,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on ne peut pas se faire comprendre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.</a:t>
            </a:r>
          </a:p>
          <a:p>
            <a:pPr marL="342900" indent="-342900" algn="ctr"/>
            <a:endParaRPr lang="fr-FR" sz="2000" i="1" dirty="0" smtClean="0">
              <a:solidFill>
                <a:srgbClr val="008000"/>
              </a:solidFill>
              <a:latin typeface="Cursive standard"/>
            </a:endParaRPr>
          </a:p>
          <a:p>
            <a:pPr marL="342900" indent="-342900" algn="ctr"/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2) 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Si on place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les mots n’importe comment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, la phrase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ne veut plus rien dire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.</a:t>
            </a:r>
          </a:p>
          <a:p>
            <a:pPr marL="342900" indent="-342900" algn="ctr"/>
            <a:endParaRPr lang="fr-FR" sz="1600" dirty="0" smtClean="0">
              <a:solidFill>
                <a:schemeClr val="tx1"/>
              </a:solidFill>
              <a:latin typeface="Helvetica"/>
            </a:endParaRPr>
          </a:p>
          <a:p>
            <a:pPr marL="342900" indent="-342900" algn="ctr"/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Exemple : « jardin chat Le dans joue » ne veut rien dire. On dit « Le chat joue dans le jardin. »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7958" y="1880672"/>
            <a:ext cx="856075" cy="395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u="heavy" dirty="0" smtClean="0">
                <a:solidFill>
                  <a:schemeClr val="tx1"/>
                </a:solidFill>
                <a:latin typeface="Antipasto"/>
              </a:rPr>
              <a:t>MÉMO</a:t>
            </a:r>
            <a:endParaRPr lang="fr-FR" i="1" u="heavy" dirty="0">
              <a:solidFill>
                <a:schemeClr val="tx1"/>
              </a:solidFill>
              <a:latin typeface="Antipasto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60180" y="2078228"/>
            <a:ext cx="2841912" cy="6119624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3) 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On peut changer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le sens de la phrase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 en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modifiant l’ordre des mots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.</a:t>
            </a:r>
          </a:p>
          <a:p>
            <a:pPr marL="342900" indent="-342900" algn="ctr"/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Exemple :</a:t>
            </a:r>
          </a:p>
          <a:p>
            <a:pPr marL="342900" indent="-342900" algn="ctr"/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« Le 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royaume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 de ce 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ro</a:t>
            </a:r>
            <a:r>
              <a:rPr lang="fr-FR" sz="2000" i="1" dirty="0" smtClean="0">
                <a:solidFill>
                  <a:srgbClr val="FF0000"/>
                </a:solidFill>
                <a:latin typeface="Cursive standard"/>
              </a:rPr>
              <a:t>i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 est grand. »</a:t>
            </a:r>
          </a:p>
          <a:p>
            <a:pPr marL="342900" indent="-342900" algn="ctr"/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« Le 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roi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 de ce 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royaume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 est grand. »</a:t>
            </a:r>
          </a:p>
          <a:p>
            <a:pPr marL="342900" indent="-342900" algn="ctr"/>
            <a:endParaRPr lang="fr-FR" sz="2000" i="1" dirty="0" smtClean="0">
              <a:solidFill>
                <a:srgbClr val="008000"/>
              </a:solidFill>
              <a:latin typeface="Cursive standard"/>
            </a:endParaRPr>
          </a:p>
          <a:p>
            <a:pPr marL="342900" indent="-342900" algn="ctr"/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4)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 Parfois, on peut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changer l’ordre des mots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 sans changer le </a:t>
            </a:r>
            <a:r>
              <a:rPr lang="fr-FR" sz="1600" b="1" dirty="0" smtClean="0">
                <a:solidFill>
                  <a:srgbClr val="FF0000"/>
                </a:solidFill>
                <a:latin typeface="Helvetica"/>
              </a:rPr>
              <a:t>sens de la phrase</a:t>
            </a:r>
            <a:r>
              <a:rPr lang="fr-FR" sz="1600" dirty="0" smtClean="0">
                <a:solidFill>
                  <a:schemeClr val="tx1"/>
                </a:solidFill>
                <a:latin typeface="Helvetica"/>
              </a:rPr>
              <a:t>.</a:t>
            </a:r>
            <a:r>
              <a:rPr lang="fr-FR" sz="1600" i="1" dirty="0" smtClean="0">
                <a:solidFill>
                  <a:srgbClr val="008000"/>
                </a:solidFill>
                <a:latin typeface="Cursive standard"/>
              </a:rPr>
              <a:t> 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Exemple : « Nous avons fait du rugby 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dimanche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. »</a:t>
            </a:r>
          </a:p>
          <a:p>
            <a:pPr marL="342900" indent="-342900" algn="ctr"/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« </a:t>
            </a:r>
            <a:r>
              <a:rPr lang="fr-FR" sz="2000" b="1" dirty="0" smtClean="0">
                <a:solidFill>
                  <a:srgbClr val="FF0000"/>
                </a:solidFill>
                <a:latin typeface="Cursive standard"/>
              </a:rPr>
              <a:t>Dimanche</a:t>
            </a:r>
            <a:r>
              <a:rPr lang="fr-FR" sz="2000" i="1" dirty="0" smtClean="0">
                <a:solidFill>
                  <a:srgbClr val="008000"/>
                </a:solidFill>
                <a:latin typeface="Cursive standard"/>
              </a:rPr>
              <a:t>, nous avons fait du rugby. »</a:t>
            </a:r>
            <a:endParaRPr lang="fr-FR" sz="1600" dirty="0" smtClean="0">
              <a:solidFill>
                <a:schemeClr val="tx1"/>
              </a:solidFill>
              <a:latin typeface="Helvetica"/>
            </a:endParaRPr>
          </a:p>
          <a:p>
            <a:pPr marL="342900" indent="-342900" algn="ctr"/>
            <a:endParaRPr lang="fr-FR" sz="1600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9335" y="1880672"/>
            <a:ext cx="856075" cy="395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u="heavy" dirty="0" smtClean="0">
                <a:solidFill>
                  <a:schemeClr val="tx1"/>
                </a:solidFill>
                <a:latin typeface="Antipasto"/>
              </a:rPr>
              <a:t>MÉMO</a:t>
            </a:r>
            <a:endParaRPr lang="fr-FR" i="1" u="heavy" dirty="0">
              <a:solidFill>
                <a:schemeClr val="tx1"/>
              </a:solidFill>
              <a:latin typeface="Antipasto"/>
            </a:endParaRPr>
          </a:p>
        </p:txBody>
      </p:sp>
      <p:sp>
        <p:nvSpPr>
          <p:cNvPr id="10" name="Rectangle 9"/>
          <p:cNvSpPr/>
          <p:nvPr/>
        </p:nvSpPr>
        <p:spPr>
          <a:xfrm rot="21417323">
            <a:off x="3239509" y="192669"/>
            <a:ext cx="2876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u="sng" dirty="0" smtClean="0">
                <a:solidFill>
                  <a:srgbClr val="3366FF"/>
                </a:solidFill>
                <a:latin typeface="Helvetica"/>
              </a:rPr>
              <a:t>http://azert6.eklablog.com</a:t>
            </a:r>
            <a:endParaRPr lang="fr-FR" i="1" u="sng" dirty="0">
              <a:solidFill>
                <a:srgbClr val="3366FF"/>
              </a:solidFill>
              <a:latin typeface="Helvetica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89820" y="116528"/>
            <a:ext cx="1388138" cy="12791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latin typeface="Antipasto"/>
              </a:rPr>
              <a:t>G</a:t>
            </a:r>
            <a:endParaRPr lang="fr-FR" sz="6000" dirty="0">
              <a:latin typeface="Antipas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442977">
            <a:off x="443047" y="465401"/>
            <a:ext cx="27751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 smtClean="0">
                <a:latin typeface="Alamain"/>
              </a:rPr>
              <a:t>Évaluation</a:t>
            </a:r>
            <a:endParaRPr lang="fr-FR" sz="3200" u="sng" dirty="0">
              <a:latin typeface="Alama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1004" y="217683"/>
            <a:ext cx="2876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u="sng" dirty="0" smtClean="0">
                <a:solidFill>
                  <a:srgbClr val="3366FF"/>
                </a:solidFill>
                <a:latin typeface="Helvetica"/>
              </a:rPr>
              <a:t>http://azert6.eklablog.com</a:t>
            </a:r>
            <a:endParaRPr lang="fr-FR" i="1" u="sng" dirty="0">
              <a:solidFill>
                <a:srgbClr val="3366FF"/>
              </a:solidFill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096" y="1932777"/>
            <a:ext cx="1178436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lamain"/>
              </a:rPr>
              <a:t>Prénom</a:t>
            </a:r>
            <a:endParaRPr lang="fr-FR" dirty="0">
              <a:solidFill>
                <a:schemeClr val="tx1"/>
              </a:solidFill>
              <a:latin typeface="Alamai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3532" y="1932777"/>
            <a:ext cx="1433531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30070" y="1932777"/>
            <a:ext cx="1178436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lamain"/>
              </a:rPr>
              <a:t>Nom</a:t>
            </a:r>
            <a:endParaRPr lang="fr-FR" dirty="0">
              <a:solidFill>
                <a:schemeClr val="tx1"/>
              </a:solidFill>
              <a:latin typeface="Alamai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8506" y="1932777"/>
            <a:ext cx="1433531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55095" y="2866734"/>
            <a:ext cx="1178437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lamain"/>
              </a:rPr>
              <a:t>Date</a:t>
            </a:r>
            <a:endParaRPr lang="fr-FR" dirty="0">
              <a:solidFill>
                <a:schemeClr val="tx1"/>
              </a:solidFill>
              <a:latin typeface="Alamai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3532" y="2866734"/>
            <a:ext cx="4376037" cy="6070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77813" y="5303349"/>
            <a:ext cx="6112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a) Le champion de rugby a annoncé qui mettrait fin à sa carrière.</a:t>
            </a:r>
            <a:endParaRPr lang="fr-FR" sz="2000" dirty="0">
              <a:latin typeface="Adobe Caslon Pro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7813" y="6011235"/>
            <a:ext cx="6112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b) Lucas n’utilise des crayons mal taillés. </a:t>
            </a:r>
            <a:endParaRPr lang="fr-FR" sz="2000" dirty="0">
              <a:latin typeface="Adobe Caslon Pro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77813" y="6601031"/>
            <a:ext cx="6112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c) Le partage du sens avait la mine en rassemblement.</a:t>
            </a:r>
          </a:p>
          <a:p>
            <a:endParaRPr lang="fr-FR" sz="2000" dirty="0" smtClean="0">
              <a:latin typeface="Adobe Caslon Pro"/>
            </a:endParaRPr>
          </a:p>
          <a:p>
            <a:r>
              <a:rPr lang="fr-FR" sz="2000" dirty="0" smtClean="0">
                <a:latin typeface="Adobe Caslon Pro"/>
              </a:rPr>
              <a:t>d) Le drap de bain est décoré de motifs africains. </a:t>
            </a:r>
            <a:endParaRPr lang="fr-FR" sz="2000" dirty="0">
              <a:latin typeface="Adobe Caslon Pro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473848" y="1036285"/>
            <a:ext cx="103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lamain"/>
              </a:rPr>
              <a:t>/10</a:t>
            </a:r>
            <a:endParaRPr lang="fr-FR" sz="2800" dirty="0">
              <a:latin typeface="Alamain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30070" y="1036285"/>
            <a:ext cx="1155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Antipasto"/>
              </a:rPr>
              <a:t>CM2</a:t>
            </a:r>
            <a:endParaRPr lang="fr-FR" sz="4000" dirty="0">
              <a:latin typeface="Antipasto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763497" y="3524477"/>
            <a:ext cx="304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ntipasto"/>
              </a:rPr>
              <a:t>Grammaire - La phrase</a:t>
            </a:r>
            <a:endParaRPr lang="fr-FR" sz="2400" dirty="0">
              <a:latin typeface="Antipasto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5095" y="4170808"/>
            <a:ext cx="1447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>
                <a:latin typeface="Cursive standard"/>
              </a:rPr>
              <a:t>Exercice n°1</a:t>
            </a:r>
            <a:endParaRPr lang="fr-FR" sz="2000" u="sng" dirty="0">
              <a:latin typeface="Cursive standard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5097" y="4755584"/>
            <a:ext cx="6112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Gill Sans"/>
              </a:rPr>
              <a:t>Barre</a:t>
            </a:r>
            <a:r>
              <a:rPr lang="fr-FR" dirty="0" smtClean="0">
                <a:latin typeface="Gill Sans"/>
              </a:rPr>
              <a:t> les phrases </a:t>
            </a:r>
            <a:r>
              <a:rPr lang="fr-FR" u="sng" dirty="0" smtClean="0">
                <a:latin typeface="Gill Sans"/>
              </a:rPr>
              <a:t>fausses</a:t>
            </a:r>
            <a:r>
              <a:rPr lang="fr-FR" dirty="0" smtClean="0">
                <a:latin typeface="Gill Sans"/>
              </a:rPr>
              <a:t>.</a:t>
            </a:r>
            <a:endParaRPr lang="fr-FR" dirty="0">
              <a:latin typeface="Gill San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89551" y="7833224"/>
            <a:ext cx="6602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Geneva"/>
              </a:rPr>
              <a:t>Compétence :</a:t>
            </a:r>
            <a:r>
              <a:rPr lang="fr-FR" dirty="0" smtClean="0">
                <a:latin typeface="Geneva"/>
              </a:rPr>
              <a:t> Percevoir la cohérence d’une phrase.</a:t>
            </a:r>
          </a:p>
          <a:p>
            <a:endParaRPr lang="fr-FR" dirty="0" smtClean="0">
              <a:latin typeface="Geneva"/>
            </a:endParaRPr>
          </a:p>
          <a:p>
            <a:r>
              <a:rPr lang="fr-FR" dirty="0" smtClean="0">
                <a:latin typeface="Geneva"/>
              </a:rPr>
              <a:t>												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5095" y="1156752"/>
            <a:ext cx="625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ill Sans"/>
              </a:rPr>
              <a:t>Les mots de chaque </a:t>
            </a:r>
            <a:r>
              <a:rPr lang="fr-FR" u="sng" dirty="0" smtClean="0">
                <a:latin typeface="Gill Sans"/>
              </a:rPr>
              <a:t>énoncés</a:t>
            </a:r>
            <a:r>
              <a:rPr lang="fr-FR" dirty="0" smtClean="0">
                <a:latin typeface="Gill Sans"/>
              </a:rPr>
              <a:t> ont été </a:t>
            </a:r>
            <a:r>
              <a:rPr lang="fr-FR" u="sng" dirty="0" smtClean="0">
                <a:latin typeface="Gill Sans"/>
              </a:rPr>
              <a:t>mélangés</a:t>
            </a:r>
            <a:r>
              <a:rPr lang="fr-FR" dirty="0" smtClean="0">
                <a:latin typeface="Gill Sans"/>
              </a:rPr>
              <a:t>. </a:t>
            </a:r>
            <a:r>
              <a:rPr lang="fr-FR" u="sng" dirty="0" smtClean="0">
                <a:latin typeface="Gill Sans"/>
              </a:rPr>
              <a:t>Reconstitue</a:t>
            </a:r>
            <a:r>
              <a:rPr lang="fr-FR" dirty="0" smtClean="0">
                <a:latin typeface="Gill Sans"/>
              </a:rPr>
              <a:t> les phrases en utilisant </a:t>
            </a:r>
            <a:r>
              <a:rPr lang="fr-FR" u="sng" dirty="0" smtClean="0">
                <a:latin typeface="Gill Sans"/>
              </a:rPr>
              <a:t>tous</a:t>
            </a:r>
            <a:r>
              <a:rPr lang="fr-FR" dirty="0" smtClean="0">
                <a:latin typeface="Gill Sans"/>
              </a:rPr>
              <a:t> les mots.</a:t>
            </a:r>
            <a:endParaRPr lang="fr-FR" dirty="0">
              <a:latin typeface="Gill San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5095" y="2357080"/>
            <a:ext cx="625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a) l’/brésilienne/gagné/équipe/facilement/le/a/match.</a:t>
            </a:r>
            <a:endParaRPr lang="fr-FR" sz="2000" dirty="0">
              <a:latin typeface="Adobe Caslon Pro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94" y="2957244"/>
            <a:ext cx="6211968" cy="11974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55095" y="4154672"/>
            <a:ext cx="6258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b) Samy/cours/trois/prend/trompette/fois/des/de/semaine/par.</a:t>
            </a:r>
            <a:endParaRPr lang="fr-FR" sz="2000" dirty="0">
              <a:latin typeface="Adobe Caslon Pro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95" y="4862558"/>
            <a:ext cx="6211968" cy="119742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55094" y="6059986"/>
            <a:ext cx="625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dobe Caslon Pro"/>
              </a:rPr>
              <a:t>c) journal/le/articles/dans/bien/sont/les/rédigés.</a:t>
            </a:r>
            <a:endParaRPr lang="fr-FR" sz="2000" dirty="0">
              <a:latin typeface="Adobe Caslon Pro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97" y="6496753"/>
            <a:ext cx="6211968" cy="119742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07495" y="414922"/>
            <a:ext cx="1447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>
                <a:latin typeface="Cursive standard"/>
              </a:rPr>
              <a:t>Exercice n°2</a:t>
            </a:r>
            <a:endParaRPr lang="fr-FR" sz="2000" u="sng" dirty="0">
              <a:latin typeface="Cursive standar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5095" y="7996678"/>
            <a:ext cx="6602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Geneva"/>
              </a:rPr>
              <a:t>Compétence :</a:t>
            </a:r>
            <a:r>
              <a:rPr lang="fr-FR" dirty="0" smtClean="0">
                <a:latin typeface="Geneva"/>
              </a:rPr>
              <a:t> Travailler la cohérence d’une phrase.</a:t>
            </a:r>
          </a:p>
          <a:p>
            <a:endParaRPr lang="fr-FR" dirty="0" smtClean="0">
              <a:latin typeface="Geneva"/>
            </a:endParaRPr>
          </a:p>
          <a:p>
            <a:r>
              <a:rPr lang="fr-FR" dirty="0" smtClean="0">
                <a:latin typeface="Geneva"/>
              </a:rPr>
              <a:t>												/6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376</Words>
  <Application>Microsoft Macintosh PowerPoint</Application>
  <PresentationFormat>Présentation à l'écran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 Visintainer</dc:creator>
  <cp:lastModifiedBy>Nathalie Visintainer</cp:lastModifiedBy>
  <cp:revision>36</cp:revision>
  <dcterms:created xsi:type="dcterms:W3CDTF">2013-02-10T07:29:30Z</dcterms:created>
  <dcterms:modified xsi:type="dcterms:W3CDTF">2013-02-10T07:30:02Z</dcterms:modified>
</cp:coreProperties>
</file>