
<file path=[Content_Types].xml><?xml version="1.0" encoding="utf-8"?>
<Types xmlns="http://schemas.openxmlformats.org/package/2006/content-types">
  <Override PartName="/ppt/slides/slide3.xml" ContentType="application/vnd.openxmlformats-officedocument.presentationml.slide+xml"/>
  <Override PartName="/docProps/core.xml" ContentType="application/vnd.openxmlformats-package.core-properties+xml"/>
  <Override PartName="/ppt/slideLayouts/slideLayout6.xml" ContentType="application/vnd.openxmlformats-officedocument.presentationml.slideLayout+xml"/>
  <Default Extension="rels" ContentType="application/vnd.openxmlformats-package.relationships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Default Extension="png" ContentType="image/png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sldSz cx="6858000" cy="9144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 snapToGrid="0" snapToObjects="1">
      <p:cViewPr varScale="1">
        <p:scale>
          <a:sx n="102" d="100"/>
          <a:sy n="102" d="100"/>
        </p:scale>
        <p:origin x="-2616" y="-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A99F9-2DC8-1B4E-9C35-7A3C165296AB}" type="datetimeFigureOut">
              <a:rPr lang="fr-FR" smtClean="0"/>
              <a:pPr/>
              <a:t>10/02/13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48128-AEEF-EB41-B7C8-9EEC1323C4A6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A99F9-2DC8-1B4E-9C35-7A3C165296AB}" type="datetimeFigureOut">
              <a:rPr lang="fr-FR" smtClean="0"/>
              <a:pPr/>
              <a:t>10/02/13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48128-AEEF-EB41-B7C8-9EEC1323C4A6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A99F9-2DC8-1B4E-9C35-7A3C165296AB}" type="datetimeFigureOut">
              <a:rPr lang="fr-FR" smtClean="0"/>
              <a:pPr/>
              <a:t>10/02/13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48128-AEEF-EB41-B7C8-9EEC1323C4A6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A99F9-2DC8-1B4E-9C35-7A3C165296AB}" type="datetimeFigureOut">
              <a:rPr lang="fr-FR" smtClean="0"/>
              <a:pPr/>
              <a:t>10/02/13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48128-AEEF-EB41-B7C8-9EEC1323C4A6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A99F9-2DC8-1B4E-9C35-7A3C165296AB}" type="datetimeFigureOut">
              <a:rPr lang="fr-FR" smtClean="0"/>
              <a:pPr/>
              <a:t>10/02/13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48128-AEEF-EB41-B7C8-9EEC1323C4A6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A99F9-2DC8-1B4E-9C35-7A3C165296AB}" type="datetimeFigureOut">
              <a:rPr lang="fr-FR" smtClean="0"/>
              <a:pPr/>
              <a:t>10/02/13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48128-AEEF-EB41-B7C8-9EEC1323C4A6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A99F9-2DC8-1B4E-9C35-7A3C165296AB}" type="datetimeFigureOut">
              <a:rPr lang="fr-FR" smtClean="0"/>
              <a:pPr/>
              <a:t>10/02/13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48128-AEEF-EB41-B7C8-9EEC1323C4A6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A99F9-2DC8-1B4E-9C35-7A3C165296AB}" type="datetimeFigureOut">
              <a:rPr lang="fr-FR" smtClean="0"/>
              <a:pPr/>
              <a:t>10/02/13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48128-AEEF-EB41-B7C8-9EEC1323C4A6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A99F9-2DC8-1B4E-9C35-7A3C165296AB}" type="datetimeFigureOut">
              <a:rPr lang="fr-FR" smtClean="0"/>
              <a:pPr/>
              <a:t>10/02/13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48128-AEEF-EB41-B7C8-9EEC1323C4A6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A99F9-2DC8-1B4E-9C35-7A3C165296AB}" type="datetimeFigureOut">
              <a:rPr lang="fr-FR" smtClean="0"/>
              <a:pPr/>
              <a:t>10/02/13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48128-AEEF-EB41-B7C8-9EEC1323C4A6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A99F9-2DC8-1B4E-9C35-7A3C165296AB}" type="datetimeFigureOut">
              <a:rPr lang="fr-FR" smtClean="0"/>
              <a:pPr/>
              <a:t>10/02/13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48128-AEEF-EB41-B7C8-9EEC1323C4A6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8A99F9-2DC8-1B4E-9C35-7A3C165296AB}" type="datetimeFigureOut">
              <a:rPr lang="fr-FR" smtClean="0"/>
              <a:pPr/>
              <a:t>10/02/13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E48128-AEEF-EB41-B7C8-9EEC1323C4A6}" type="slidenum">
              <a:rPr lang="fr-FR" smtClean="0"/>
              <a:pPr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1948200" y="931332"/>
            <a:ext cx="322395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000" u="sng" dirty="0" smtClean="0">
                <a:solidFill>
                  <a:srgbClr val="FF0000"/>
                </a:solidFill>
                <a:latin typeface="Alamain"/>
              </a:rPr>
              <a:t>La phrase</a:t>
            </a:r>
            <a:endParaRPr lang="fr-FR" sz="4000" u="sng" dirty="0">
              <a:solidFill>
                <a:srgbClr val="FF0000"/>
              </a:solidFill>
              <a:latin typeface="Alamain"/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389820" y="2078228"/>
            <a:ext cx="2841912" cy="5654409"/>
          </a:xfrm>
          <a:prstGeom prst="roundRect">
            <a:avLst/>
          </a:prstGeom>
          <a:solidFill>
            <a:schemeClr val="bg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ctr">
              <a:buAutoNum type="arabicParenR"/>
            </a:pPr>
            <a:r>
              <a:rPr lang="fr-FR" sz="1600" b="1" dirty="0" smtClean="0">
                <a:solidFill>
                  <a:srgbClr val="FF0000"/>
                </a:solidFill>
                <a:latin typeface="Helvetica"/>
              </a:rPr>
              <a:t>Pour former une phrase</a:t>
            </a:r>
            <a:r>
              <a:rPr lang="fr-FR" sz="1600" dirty="0" smtClean="0">
                <a:solidFill>
                  <a:schemeClr val="tx1"/>
                </a:solidFill>
                <a:latin typeface="Helvetica"/>
              </a:rPr>
              <a:t>, à l’écrit comme à l’oral, </a:t>
            </a:r>
            <a:r>
              <a:rPr lang="fr-FR" sz="1600" b="1" dirty="0" smtClean="0">
                <a:solidFill>
                  <a:srgbClr val="FF0000"/>
                </a:solidFill>
                <a:latin typeface="Helvetica"/>
              </a:rPr>
              <a:t>l’ordre des mots est très important</a:t>
            </a:r>
            <a:r>
              <a:rPr lang="fr-FR" sz="1600" dirty="0" smtClean="0">
                <a:solidFill>
                  <a:schemeClr val="tx1"/>
                </a:solidFill>
                <a:latin typeface="Helvetica"/>
              </a:rPr>
              <a:t>. Si on ne respecte pas l’ordre, </a:t>
            </a:r>
            <a:r>
              <a:rPr lang="fr-FR" sz="1600" b="1" dirty="0" smtClean="0">
                <a:solidFill>
                  <a:srgbClr val="FF0000"/>
                </a:solidFill>
                <a:latin typeface="Helvetica"/>
              </a:rPr>
              <a:t>on ne peut pas se faire comprendre</a:t>
            </a:r>
            <a:r>
              <a:rPr lang="fr-FR" sz="1600" dirty="0" smtClean="0">
                <a:solidFill>
                  <a:schemeClr val="tx1"/>
                </a:solidFill>
                <a:latin typeface="Helvetica"/>
              </a:rPr>
              <a:t>.</a:t>
            </a:r>
          </a:p>
          <a:p>
            <a:pPr marL="342900" indent="-342900" algn="ctr"/>
            <a:endParaRPr lang="fr-FR" sz="2000" i="1" dirty="0" smtClean="0">
              <a:solidFill>
                <a:srgbClr val="008000"/>
              </a:solidFill>
              <a:latin typeface="Cursive standard"/>
            </a:endParaRPr>
          </a:p>
          <a:p>
            <a:pPr marL="342900" indent="-342900" algn="ctr"/>
            <a:r>
              <a:rPr lang="fr-FR" sz="1600" b="1" dirty="0" smtClean="0">
                <a:solidFill>
                  <a:srgbClr val="FF0000"/>
                </a:solidFill>
                <a:latin typeface="Helvetica"/>
              </a:rPr>
              <a:t>2) </a:t>
            </a:r>
            <a:r>
              <a:rPr lang="fr-FR" sz="1600" dirty="0" smtClean="0">
                <a:solidFill>
                  <a:schemeClr val="tx1"/>
                </a:solidFill>
                <a:latin typeface="Helvetica"/>
              </a:rPr>
              <a:t>Si on place </a:t>
            </a:r>
            <a:r>
              <a:rPr lang="fr-FR" sz="1600" b="1" dirty="0" smtClean="0">
                <a:solidFill>
                  <a:srgbClr val="FF0000"/>
                </a:solidFill>
                <a:latin typeface="Helvetica"/>
              </a:rPr>
              <a:t>les mots n’importe comment</a:t>
            </a:r>
            <a:r>
              <a:rPr lang="fr-FR" sz="1600" dirty="0" smtClean="0">
                <a:solidFill>
                  <a:schemeClr val="tx1"/>
                </a:solidFill>
                <a:latin typeface="Helvetica"/>
              </a:rPr>
              <a:t>, la phrase </a:t>
            </a:r>
            <a:r>
              <a:rPr lang="fr-FR" sz="1600" b="1" dirty="0" smtClean="0">
                <a:solidFill>
                  <a:srgbClr val="FF0000"/>
                </a:solidFill>
                <a:latin typeface="Helvetica"/>
              </a:rPr>
              <a:t>ne veut plus rien dire</a:t>
            </a:r>
            <a:r>
              <a:rPr lang="fr-FR" sz="1600" dirty="0" smtClean="0">
                <a:solidFill>
                  <a:schemeClr val="tx1"/>
                </a:solidFill>
                <a:latin typeface="Helvetica"/>
              </a:rPr>
              <a:t>.</a:t>
            </a:r>
          </a:p>
          <a:p>
            <a:pPr marL="342900" indent="-342900" algn="ctr"/>
            <a:endParaRPr lang="fr-FR" sz="1600" dirty="0" smtClean="0">
              <a:solidFill>
                <a:schemeClr val="tx1"/>
              </a:solidFill>
              <a:latin typeface="Helvetica"/>
            </a:endParaRPr>
          </a:p>
          <a:p>
            <a:pPr marL="342900" indent="-342900" algn="ctr"/>
            <a:r>
              <a:rPr lang="fr-FR" sz="2000" i="1" dirty="0" smtClean="0">
                <a:solidFill>
                  <a:srgbClr val="008000"/>
                </a:solidFill>
                <a:latin typeface="Cursive standard"/>
              </a:rPr>
              <a:t>Exemple : « jardin chat Le dans joue » ne veut rien dire. On dit « Le chat joue dans le jardin. »</a:t>
            </a:r>
          </a:p>
        </p:txBody>
      </p:sp>
      <p:sp>
        <p:nvSpPr>
          <p:cNvPr id="7" name="Rectangle 6"/>
          <p:cNvSpPr/>
          <p:nvPr/>
        </p:nvSpPr>
        <p:spPr>
          <a:xfrm>
            <a:off x="1777958" y="1880672"/>
            <a:ext cx="856075" cy="39511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i="1" u="heavy" dirty="0" smtClean="0">
                <a:solidFill>
                  <a:schemeClr val="tx1"/>
                </a:solidFill>
                <a:latin typeface="Antipasto"/>
              </a:rPr>
              <a:t>MÉMO</a:t>
            </a:r>
            <a:endParaRPr lang="fr-FR" i="1" u="heavy" dirty="0">
              <a:solidFill>
                <a:schemeClr val="tx1"/>
              </a:solidFill>
              <a:latin typeface="Antipasto"/>
            </a:endParaRPr>
          </a:p>
        </p:txBody>
      </p:sp>
      <p:sp>
        <p:nvSpPr>
          <p:cNvPr id="8" name="Rectangle à coins arrondis 7"/>
          <p:cNvSpPr/>
          <p:nvPr/>
        </p:nvSpPr>
        <p:spPr>
          <a:xfrm>
            <a:off x="3560180" y="2078228"/>
            <a:ext cx="2841912" cy="6119624"/>
          </a:xfrm>
          <a:prstGeom prst="roundRect">
            <a:avLst/>
          </a:prstGeom>
          <a:solidFill>
            <a:schemeClr val="bg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ctr"/>
            <a:r>
              <a:rPr lang="fr-FR" sz="1600" b="1" dirty="0" smtClean="0">
                <a:solidFill>
                  <a:srgbClr val="FF0000"/>
                </a:solidFill>
                <a:latin typeface="Helvetica"/>
              </a:rPr>
              <a:t>3) </a:t>
            </a:r>
            <a:r>
              <a:rPr lang="fr-FR" sz="1600" dirty="0" smtClean="0">
                <a:solidFill>
                  <a:schemeClr val="tx1"/>
                </a:solidFill>
                <a:latin typeface="Helvetica"/>
              </a:rPr>
              <a:t>On peut changer </a:t>
            </a:r>
            <a:r>
              <a:rPr lang="fr-FR" sz="1600" b="1" dirty="0" smtClean="0">
                <a:solidFill>
                  <a:srgbClr val="FF0000"/>
                </a:solidFill>
                <a:latin typeface="Helvetica"/>
              </a:rPr>
              <a:t>le sens de la phrase</a:t>
            </a:r>
            <a:r>
              <a:rPr lang="fr-FR" sz="1600" dirty="0" smtClean="0">
                <a:solidFill>
                  <a:schemeClr val="tx1"/>
                </a:solidFill>
                <a:latin typeface="Helvetica"/>
              </a:rPr>
              <a:t> en </a:t>
            </a:r>
            <a:r>
              <a:rPr lang="fr-FR" sz="1600" b="1" dirty="0" smtClean="0">
                <a:solidFill>
                  <a:srgbClr val="FF0000"/>
                </a:solidFill>
                <a:latin typeface="Helvetica"/>
              </a:rPr>
              <a:t>modifiant l’ordre des mots</a:t>
            </a:r>
            <a:r>
              <a:rPr lang="fr-FR" sz="1600" dirty="0" smtClean="0">
                <a:solidFill>
                  <a:schemeClr val="tx1"/>
                </a:solidFill>
                <a:latin typeface="Helvetica"/>
              </a:rPr>
              <a:t>.</a:t>
            </a:r>
          </a:p>
          <a:p>
            <a:pPr marL="342900" indent="-342900" algn="ctr"/>
            <a:r>
              <a:rPr lang="fr-FR" sz="2000" i="1" dirty="0" smtClean="0">
                <a:solidFill>
                  <a:srgbClr val="008000"/>
                </a:solidFill>
                <a:latin typeface="Cursive standard"/>
              </a:rPr>
              <a:t>Exemple :</a:t>
            </a:r>
          </a:p>
          <a:p>
            <a:pPr marL="342900" indent="-342900" algn="ctr"/>
            <a:r>
              <a:rPr lang="fr-FR" sz="2000" i="1" dirty="0" smtClean="0">
                <a:solidFill>
                  <a:srgbClr val="008000"/>
                </a:solidFill>
                <a:latin typeface="Cursive standard"/>
              </a:rPr>
              <a:t>« Le </a:t>
            </a:r>
            <a:r>
              <a:rPr lang="fr-FR" sz="2000" b="1" dirty="0" smtClean="0">
                <a:solidFill>
                  <a:srgbClr val="FF0000"/>
                </a:solidFill>
                <a:latin typeface="Cursive standard"/>
              </a:rPr>
              <a:t>royaume</a:t>
            </a:r>
            <a:r>
              <a:rPr lang="fr-FR" sz="2000" i="1" dirty="0" smtClean="0">
                <a:solidFill>
                  <a:srgbClr val="008000"/>
                </a:solidFill>
                <a:latin typeface="Cursive standard"/>
              </a:rPr>
              <a:t> de ce </a:t>
            </a:r>
            <a:r>
              <a:rPr lang="fr-FR" sz="2000" b="1" dirty="0" smtClean="0">
                <a:solidFill>
                  <a:srgbClr val="FF0000"/>
                </a:solidFill>
                <a:latin typeface="Cursive standard"/>
              </a:rPr>
              <a:t>ro</a:t>
            </a:r>
            <a:r>
              <a:rPr lang="fr-FR" sz="2000" i="1" dirty="0" smtClean="0">
                <a:solidFill>
                  <a:srgbClr val="FF0000"/>
                </a:solidFill>
                <a:latin typeface="Cursive standard"/>
              </a:rPr>
              <a:t>i</a:t>
            </a:r>
            <a:r>
              <a:rPr lang="fr-FR" sz="2000" i="1" dirty="0" smtClean="0">
                <a:solidFill>
                  <a:srgbClr val="008000"/>
                </a:solidFill>
                <a:latin typeface="Cursive standard"/>
              </a:rPr>
              <a:t> est grand. »</a:t>
            </a:r>
          </a:p>
          <a:p>
            <a:pPr marL="342900" indent="-342900" algn="ctr"/>
            <a:r>
              <a:rPr lang="fr-FR" sz="2000" i="1" dirty="0" smtClean="0">
                <a:solidFill>
                  <a:srgbClr val="008000"/>
                </a:solidFill>
                <a:latin typeface="Cursive standard"/>
              </a:rPr>
              <a:t>« Le </a:t>
            </a:r>
            <a:r>
              <a:rPr lang="fr-FR" sz="2000" b="1" dirty="0" smtClean="0">
                <a:solidFill>
                  <a:srgbClr val="FF0000"/>
                </a:solidFill>
                <a:latin typeface="Cursive standard"/>
              </a:rPr>
              <a:t>roi</a:t>
            </a:r>
            <a:r>
              <a:rPr lang="fr-FR" sz="2000" i="1" dirty="0" smtClean="0">
                <a:solidFill>
                  <a:srgbClr val="008000"/>
                </a:solidFill>
                <a:latin typeface="Cursive standard"/>
              </a:rPr>
              <a:t> de ce </a:t>
            </a:r>
            <a:r>
              <a:rPr lang="fr-FR" sz="2000" b="1" dirty="0" smtClean="0">
                <a:solidFill>
                  <a:srgbClr val="FF0000"/>
                </a:solidFill>
                <a:latin typeface="Cursive standard"/>
              </a:rPr>
              <a:t>royaume</a:t>
            </a:r>
            <a:r>
              <a:rPr lang="fr-FR" sz="2000" i="1" dirty="0" smtClean="0">
                <a:solidFill>
                  <a:srgbClr val="008000"/>
                </a:solidFill>
                <a:latin typeface="Cursive standard"/>
              </a:rPr>
              <a:t> est grand. »</a:t>
            </a:r>
          </a:p>
          <a:p>
            <a:pPr marL="342900" indent="-342900" algn="ctr"/>
            <a:endParaRPr lang="fr-FR" sz="2000" i="1" dirty="0" smtClean="0">
              <a:solidFill>
                <a:srgbClr val="008000"/>
              </a:solidFill>
              <a:latin typeface="Cursive standard"/>
            </a:endParaRPr>
          </a:p>
          <a:p>
            <a:pPr marL="342900" indent="-342900" algn="ctr"/>
            <a:r>
              <a:rPr lang="fr-FR" sz="1600" b="1" dirty="0" smtClean="0">
                <a:solidFill>
                  <a:srgbClr val="FF0000"/>
                </a:solidFill>
                <a:latin typeface="Helvetica"/>
              </a:rPr>
              <a:t>4)</a:t>
            </a:r>
            <a:r>
              <a:rPr lang="fr-FR" sz="1600" dirty="0" smtClean="0">
                <a:solidFill>
                  <a:schemeClr val="tx1"/>
                </a:solidFill>
                <a:latin typeface="Helvetica"/>
              </a:rPr>
              <a:t> Parfois, on peut </a:t>
            </a:r>
            <a:r>
              <a:rPr lang="fr-FR" sz="1600" b="1" dirty="0" smtClean="0">
                <a:solidFill>
                  <a:srgbClr val="FF0000"/>
                </a:solidFill>
                <a:latin typeface="Helvetica"/>
              </a:rPr>
              <a:t>changer l’ordre des mots</a:t>
            </a:r>
            <a:r>
              <a:rPr lang="fr-FR" sz="1600" dirty="0" smtClean="0">
                <a:solidFill>
                  <a:schemeClr val="tx1"/>
                </a:solidFill>
                <a:latin typeface="Helvetica"/>
              </a:rPr>
              <a:t> sans changer le </a:t>
            </a:r>
            <a:r>
              <a:rPr lang="fr-FR" sz="1600" b="1" dirty="0" smtClean="0">
                <a:solidFill>
                  <a:srgbClr val="FF0000"/>
                </a:solidFill>
                <a:latin typeface="Helvetica"/>
              </a:rPr>
              <a:t>sens de la phrase</a:t>
            </a:r>
            <a:r>
              <a:rPr lang="fr-FR" sz="1600" dirty="0" smtClean="0">
                <a:solidFill>
                  <a:schemeClr val="tx1"/>
                </a:solidFill>
                <a:latin typeface="Helvetica"/>
              </a:rPr>
              <a:t>.</a:t>
            </a:r>
            <a:r>
              <a:rPr lang="fr-FR" sz="1600" i="1" dirty="0" smtClean="0">
                <a:solidFill>
                  <a:srgbClr val="008000"/>
                </a:solidFill>
                <a:latin typeface="Cursive standard"/>
              </a:rPr>
              <a:t> </a:t>
            </a:r>
            <a:r>
              <a:rPr lang="fr-FR" sz="2000" i="1" dirty="0" smtClean="0">
                <a:solidFill>
                  <a:srgbClr val="008000"/>
                </a:solidFill>
                <a:latin typeface="Cursive standard"/>
              </a:rPr>
              <a:t>Exemple : « Nous avons fait du rugby </a:t>
            </a:r>
            <a:r>
              <a:rPr lang="fr-FR" sz="2000" b="1" dirty="0" smtClean="0">
                <a:solidFill>
                  <a:srgbClr val="FF0000"/>
                </a:solidFill>
                <a:latin typeface="Cursive standard"/>
              </a:rPr>
              <a:t>dimanche</a:t>
            </a:r>
            <a:r>
              <a:rPr lang="fr-FR" sz="2000" i="1" dirty="0" smtClean="0">
                <a:solidFill>
                  <a:srgbClr val="008000"/>
                </a:solidFill>
                <a:latin typeface="Cursive standard"/>
              </a:rPr>
              <a:t>. »</a:t>
            </a:r>
          </a:p>
          <a:p>
            <a:pPr marL="342900" indent="-342900" algn="ctr"/>
            <a:r>
              <a:rPr lang="fr-FR" sz="2000" i="1" dirty="0" smtClean="0">
                <a:solidFill>
                  <a:srgbClr val="008000"/>
                </a:solidFill>
                <a:latin typeface="Cursive standard"/>
              </a:rPr>
              <a:t>« </a:t>
            </a:r>
            <a:r>
              <a:rPr lang="fr-FR" sz="2000" b="1" dirty="0" smtClean="0">
                <a:solidFill>
                  <a:srgbClr val="FF0000"/>
                </a:solidFill>
                <a:latin typeface="Cursive standard"/>
              </a:rPr>
              <a:t>Dimanche</a:t>
            </a:r>
            <a:r>
              <a:rPr lang="fr-FR" sz="2000" i="1" dirty="0" smtClean="0">
                <a:solidFill>
                  <a:srgbClr val="008000"/>
                </a:solidFill>
                <a:latin typeface="Cursive standard"/>
              </a:rPr>
              <a:t>, nous avons fait du rugby. »</a:t>
            </a:r>
            <a:endParaRPr lang="fr-FR" sz="1600" dirty="0" smtClean="0">
              <a:solidFill>
                <a:schemeClr val="tx1"/>
              </a:solidFill>
              <a:latin typeface="Helvetica"/>
            </a:endParaRPr>
          </a:p>
          <a:p>
            <a:pPr marL="342900" indent="-342900" algn="ctr"/>
            <a:endParaRPr lang="fr-FR" sz="1600" dirty="0">
              <a:solidFill>
                <a:schemeClr val="tx1"/>
              </a:solidFill>
              <a:latin typeface="Helvetica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929335" y="1880672"/>
            <a:ext cx="856075" cy="39511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i="1" u="heavy" dirty="0" smtClean="0">
                <a:solidFill>
                  <a:schemeClr val="tx1"/>
                </a:solidFill>
                <a:latin typeface="Antipasto"/>
              </a:rPr>
              <a:t>MÉMO</a:t>
            </a:r>
            <a:endParaRPr lang="fr-FR" i="1" u="heavy" dirty="0">
              <a:solidFill>
                <a:schemeClr val="tx1"/>
              </a:solidFill>
              <a:latin typeface="Antipasto"/>
            </a:endParaRPr>
          </a:p>
        </p:txBody>
      </p:sp>
      <p:sp>
        <p:nvSpPr>
          <p:cNvPr id="10" name="Rectangle 9"/>
          <p:cNvSpPr/>
          <p:nvPr/>
        </p:nvSpPr>
        <p:spPr>
          <a:xfrm rot="21417323">
            <a:off x="3239509" y="192669"/>
            <a:ext cx="28768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i="1" u="sng" dirty="0" smtClean="0">
                <a:solidFill>
                  <a:srgbClr val="3366FF"/>
                </a:solidFill>
                <a:latin typeface="Helvetica"/>
              </a:rPr>
              <a:t>http://azert6.eklablog.com</a:t>
            </a:r>
            <a:endParaRPr lang="fr-FR" i="1" u="sng" dirty="0">
              <a:solidFill>
                <a:srgbClr val="3366FF"/>
              </a:solidFill>
              <a:latin typeface="Helvetica"/>
            </a:endParaRPr>
          </a:p>
        </p:txBody>
      </p:sp>
      <p:sp>
        <p:nvSpPr>
          <p:cNvPr id="11" name="Ellipse 10"/>
          <p:cNvSpPr/>
          <p:nvPr/>
        </p:nvSpPr>
        <p:spPr>
          <a:xfrm>
            <a:off x="389820" y="116528"/>
            <a:ext cx="1388138" cy="127911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6000" dirty="0" smtClean="0">
                <a:latin typeface="Antipasto"/>
              </a:rPr>
              <a:t>G</a:t>
            </a:r>
            <a:endParaRPr lang="fr-FR" sz="6000" dirty="0">
              <a:latin typeface="Antipasto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 rot="21442977">
            <a:off x="443047" y="465401"/>
            <a:ext cx="2775119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u="sng" dirty="0" smtClean="0">
                <a:latin typeface="Alamain"/>
              </a:rPr>
              <a:t>Évaluation</a:t>
            </a:r>
            <a:endParaRPr lang="fr-FR" sz="3200" u="sng" dirty="0">
              <a:latin typeface="Alamain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491004" y="217683"/>
            <a:ext cx="28768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i="1" u="sng" dirty="0" smtClean="0">
                <a:solidFill>
                  <a:srgbClr val="3366FF"/>
                </a:solidFill>
                <a:latin typeface="Helvetica"/>
              </a:rPr>
              <a:t>http://azert6.eklablog.com</a:t>
            </a:r>
            <a:endParaRPr lang="fr-FR" i="1" u="sng" dirty="0">
              <a:solidFill>
                <a:srgbClr val="3366FF"/>
              </a:solidFill>
              <a:latin typeface="Helvetica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55096" y="1932777"/>
            <a:ext cx="1178436" cy="607048"/>
          </a:xfrm>
          <a:prstGeom prst="rect">
            <a:avLst/>
          </a:prstGeom>
          <a:solidFill>
            <a:schemeClr val="bg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  <a:latin typeface="Alamain"/>
              </a:rPr>
              <a:t>Prénom</a:t>
            </a:r>
            <a:endParaRPr lang="fr-FR" dirty="0">
              <a:solidFill>
                <a:schemeClr val="tx1"/>
              </a:solidFill>
              <a:latin typeface="Alamain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433532" y="1932777"/>
            <a:ext cx="1433531" cy="607048"/>
          </a:xfrm>
          <a:prstGeom prst="rect">
            <a:avLst/>
          </a:prstGeom>
          <a:solidFill>
            <a:schemeClr val="bg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8"/>
          <p:cNvSpPr/>
          <p:nvPr/>
        </p:nvSpPr>
        <p:spPr>
          <a:xfrm>
            <a:off x="3230070" y="1932777"/>
            <a:ext cx="1178436" cy="607048"/>
          </a:xfrm>
          <a:prstGeom prst="rect">
            <a:avLst/>
          </a:prstGeom>
          <a:solidFill>
            <a:schemeClr val="bg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  <a:latin typeface="Alamain"/>
              </a:rPr>
              <a:t>Nom</a:t>
            </a:r>
            <a:endParaRPr lang="fr-FR" dirty="0">
              <a:solidFill>
                <a:schemeClr val="tx1"/>
              </a:solidFill>
              <a:latin typeface="Alamain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408506" y="1932777"/>
            <a:ext cx="1433531" cy="607048"/>
          </a:xfrm>
          <a:prstGeom prst="rect">
            <a:avLst/>
          </a:prstGeom>
          <a:solidFill>
            <a:schemeClr val="bg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10"/>
          <p:cNvSpPr/>
          <p:nvPr/>
        </p:nvSpPr>
        <p:spPr>
          <a:xfrm>
            <a:off x="255095" y="2866734"/>
            <a:ext cx="1178437" cy="607048"/>
          </a:xfrm>
          <a:prstGeom prst="rect">
            <a:avLst/>
          </a:prstGeom>
          <a:solidFill>
            <a:schemeClr val="bg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  <a:latin typeface="Alamain"/>
              </a:rPr>
              <a:t>Date</a:t>
            </a:r>
            <a:endParaRPr lang="fr-FR" dirty="0">
              <a:solidFill>
                <a:schemeClr val="tx1"/>
              </a:solidFill>
              <a:latin typeface="Alamain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433532" y="2866734"/>
            <a:ext cx="4376037" cy="607048"/>
          </a:xfrm>
          <a:prstGeom prst="rect">
            <a:avLst/>
          </a:prstGeom>
          <a:solidFill>
            <a:schemeClr val="bg1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ZoneTexte 13"/>
          <p:cNvSpPr txBox="1"/>
          <p:nvPr/>
        </p:nvSpPr>
        <p:spPr>
          <a:xfrm>
            <a:off x="277813" y="5303349"/>
            <a:ext cx="61127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>
                <a:latin typeface="Adobe Caslon Pro"/>
              </a:rPr>
              <a:t>a) Le champion de rugby a annoncé qui mettrait fin à sa carrière.</a:t>
            </a:r>
            <a:endParaRPr lang="fr-FR" sz="2000" dirty="0">
              <a:latin typeface="Adobe Caslon Pro"/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277813" y="6011235"/>
            <a:ext cx="61127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>
                <a:latin typeface="Adobe Caslon Pro"/>
              </a:rPr>
              <a:t>b) Lucas n’utilise des crayons mal taillés. </a:t>
            </a:r>
            <a:endParaRPr lang="fr-FR" sz="2000" dirty="0">
              <a:latin typeface="Adobe Caslon Pro"/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277813" y="6601031"/>
            <a:ext cx="611279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>
                <a:latin typeface="Adobe Caslon Pro"/>
              </a:rPr>
              <a:t>c) Le partage du sens avait la mine en rassemblement.</a:t>
            </a:r>
          </a:p>
          <a:p>
            <a:endParaRPr lang="fr-FR" sz="2000" dirty="0" smtClean="0">
              <a:latin typeface="Adobe Caslon Pro"/>
            </a:endParaRPr>
          </a:p>
          <a:p>
            <a:r>
              <a:rPr lang="fr-FR" sz="2000" dirty="0" smtClean="0">
                <a:latin typeface="Adobe Caslon Pro"/>
              </a:rPr>
              <a:t>d) Le drap de bain est décoré de motifs africains. </a:t>
            </a:r>
            <a:endParaRPr lang="fr-FR" sz="2000" dirty="0">
              <a:latin typeface="Adobe Caslon Pro"/>
            </a:endParaRPr>
          </a:p>
        </p:txBody>
      </p:sp>
      <p:sp>
        <p:nvSpPr>
          <p:cNvPr id="22" name="ZoneTexte 21"/>
          <p:cNvSpPr txBox="1"/>
          <p:nvPr/>
        </p:nvSpPr>
        <p:spPr>
          <a:xfrm>
            <a:off x="5473848" y="1036285"/>
            <a:ext cx="10399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 smtClean="0">
                <a:latin typeface="Alamain"/>
              </a:rPr>
              <a:t>/10</a:t>
            </a:r>
            <a:endParaRPr lang="fr-FR" sz="2800" dirty="0">
              <a:latin typeface="Alamain"/>
            </a:endParaRPr>
          </a:p>
        </p:txBody>
      </p:sp>
      <p:sp>
        <p:nvSpPr>
          <p:cNvPr id="23" name="ZoneTexte 22"/>
          <p:cNvSpPr txBox="1"/>
          <p:nvPr/>
        </p:nvSpPr>
        <p:spPr>
          <a:xfrm>
            <a:off x="3230070" y="1036285"/>
            <a:ext cx="115570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000" dirty="0" smtClean="0">
                <a:latin typeface="Antipasto"/>
              </a:rPr>
              <a:t>CM2</a:t>
            </a:r>
            <a:endParaRPr lang="fr-FR" sz="4000" dirty="0">
              <a:latin typeface="Antipasto"/>
            </a:endParaRPr>
          </a:p>
        </p:txBody>
      </p:sp>
      <p:sp>
        <p:nvSpPr>
          <p:cNvPr id="24" name="ZoneTexte 23"/>
          <p:cNvSpPr txBox="1"/>
          <p:nvPr/>
        </p:nvSpPr>
        <p:spPr>
          <a:xfrm>
            <a:off x="2763497" y="3524477"/>
            <a:ext cx="30460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 smtClean="0">
                <a:latin typeface="Antipasto"/>
              </a:rPr>
              <a:t>Grammaire - La phrase</a:t>
            </a:r>
            <a:endParaRPr lang="fr-FR" sz="2400" dirty="0">
              <a:latin typeface="Antipasto"/>
            </a:endParaRPr>
          </a:p>
        </p:txBody>
      </p:sp>
      <p:sp>
        <p:nvSpPr>
          <p:cNvPr id="25" name="ZoneTexte 24"/>
          <p:cNvSpPr txBox="1"/>
          <p:nvPr/>
        </p:nvSpPr>
        <p:spPr>
          <a:xfrm>
            <a:off x="255095" y="4170808"/>
            <a:ext cx="14475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u="sng" dirty="0" smtClean="0">
                <a:latin typeface="Cursive standard"/>
              </a:rPr>
              <a:t>Exercice n°1</a:t>
            </a:r>
            <a:endParaRPr lang="fr-FR" sz="2000" u="sng" dirty="0">
              <a:latin typeface="Cursive standard"/>
            </a:endParaRPr>
          </a:p>
        </p:txBody>
      </p:sp>
      <p:sp>
        <p:nvSpPr>
          <p:cNvPr id="26" name="ZoneTexte 25"/>
          <p:cNvSpPr txBox="1"/>
          <p:nvPr/>
        </p:nvSpPr>
        <p:spPr>
          <a:xfrm>
            <a:off x="255097" y="4755584"/>
            <a:ext cx="61127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u="sng" dirty="0" smtClean="0">
                <a:latin typeface="Gill Sans"/>
              </a:rPr>
              <a:t>Barre</a:t>
            </a:r>
            <a:r>
              <a:rPr lang="fr-FR" dirty="0" smtClean="0">
                <a:latin typeface="Gill Sans"/>
              </a:rPr>
              <a:t> les phrases </a:t>
            </a:r>
            <a:r>
              <a:rPr lang="fr-FR" u="sng" dirty="0" smtClean="0">
                <a:latin typeface="Gill Sans"/>
              </a:rPr>
              <a:t>fausses</a:t>
            </a:r>
            <a:r>
              <a:rPr lang="fr-FR" dirty="0" smtClean="0">
                <a:latin typeface="Gill Sans"/>
              </a:rPr>
              <a:t>.</a:t>
            </a:r>
            <a:endParaRPr lang="fr-FR" dirty="0">
              <a:latin typeface="Gill Sans"/>
            </a:endParaRPr>
          </a:p>
        </p:txBody>
      </p:sp>
      <p:sp>
        <p:nvSpPr>
          <p:cNvPr id="27" name="ZoneTexte 26"/>
          <p:cNvSpPr txBox="1"/>
          <p:nvPr/>
        </p:nvSpPr>
        <p:spPr>
          <a:xfrm>
            <a:off x="189551" y="7833224"/>
            <a:ext cx="660290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u="sng" dirty="0" smtClean="0">
                <a:latin typeface="Geneva"/>
              </a:rPr>
              <a:t>Compétence :</a:t>
            </a:r>
            <a:r>
              <a:rPr lang="fr-FR" dirty="0" smtClean="0">
                <a:latin typeface="Geneva"/>
              </a:rPr>
              <a:t> Percevoir la cohérence d’une phrase.</a:t>
            </a:r>
          </a:p>
          <a:p>
            <a:endParaRPr lang="fr-FR" dirty="0" smtClean="0">
              <a:latin typeface="Geneva"/>
            </a:endParaRPr>
          </a:p>
          <a:p>
            <a:r>
              <a:rPr lang="fr-FR" dirty="0" smtClean="0">
                <a:latin typeface="Geneva"/>
              </a:rPr>
              <a:t>												/4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255095" y="1156752"/>
            <a:ext cx="62586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latin typeface="Gill Sans"/>
              </a:rPr>
              <a:t>Les mots de chaque </a:t>
            </a:r>
            <a:r>
              <a:rPr lang="fr-FR" u="sng" dirty="0" smtClean="0">
                <a:latin typeface="Gill Sans"/>
              </a:rPr>
              <a:t>énoncés</a:t>
            </a:r>
            <a:r>
              <a:rPr lang="fr-FR" dirty="0" smtClean="0">
                <a:latin typeface="Gill Sans"/>
              </a:rPr>
              <a:t> ont été </a:t>
            </a:r>
            <a:r>
              <a:rPr lang="fr-FR" u="sng" dirty="0" smtClean="0">
                <a:latin typeface="Gill Sans"/>
              </a:rPr>
              <a:t>mélangés</a:t>
            </a:r>
            <a:r>
              <a:rPr lang="fr-FR" dirty="0" smtClean="0">
                <a:latin typeface="Gill Sans"/>
              </a:rPr>
              <a:t>. </a:t>
            </a:r>
            <a:r>
              <a:rPr lang="fr-FR" u="sng" dirty="0" smtClean="0">
                <a:latin typeface="Gill Sans"/>
              </a:rPr>
              <a:t>Reconstitue</a:t>
            </a:r>
            <a:r>
              <a:rPr lang="fr-FR" dirty="0" smtClean="0">
                <a:latin typeface="Gill Sans"/>
              </a:rPr>
              <a:t> les phrases en utilisant </a:t>
            </a:r>
            <a:r>
              <a:rPr lang="fr-FR" u="sng" dirty="0" smtClean="0">
                <a:latin typeface="Gill Sans"/>
              </a:rPr>
              <a:t>tous</a:t>
            </a:r>
            <a:r>
              <a:rPr lang="fr-FR" dirty="0" smtClean="0">
                <a:latin typeface="Gill Sans"/>
              </a:rPr>
              <a:t> les mots.</a:t>
            </a:r>
            <a:endParaRPr lang="fr-FR" dirty="0">
              <a:latin typeface="Gill Sans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255095" y="2357080"/>
            <a:ext cx="62586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>
                <a:latin typeface="Adobe Caslon Pro"/>
              </a:rPr>
              <a:t>a) l’/brésilienne/gagné/équipe/facilement/le/a/match.</a:t>
            </a:r>
            <a:endParaRPr lang="fr-FR" sz="2000" dirty="0">
              <a:latin typeface="Adobe Caslon Pro"/>
            </a:endParaRPr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5094" y="2957244"/>
            <a:ext cx="6211968" cy="1197428"/>
          </a:xfrm>
          <a:prstGeom prst="rect">
            <a:avLst/>
          </a:prstGeom>
        </p:spPr>
      </p:pic>
      <p:sp>
        <p:nvSpPr>
          <p:cNvPr id="9" name="ZoneTexte 8"/>
          <p:cNvSpPr txBox="1"/>
          <p:nvPr/>
        </p:nvSpPr>
        <p:spPr>
          <a:xfrm>
            <a:off x="255095" y="4154672"/>
            <a:ext cx="62586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>
                <a:latin typeface="Adobe Caslon Pro"/>
              </a:rPr>
              <a:t>b) Samy/cours/trois/prend/trompette/fois/des/de/semaine/par.</a:t>
            </a:r>
            <a:endParaRPr lang="fr-FR" sz="2000" dirty="0">
              <a:latin typeface="Adobe Caslon Pro"/>
            </a:endParaRPr>
          </a:p>
        </p:txBody>
      </p:sp>
      <p:pic>
        <p:nvPicPr>
          <p:cNvPr id="10" name="Imag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5095" y="4862558"/>
            <a:ext cx="6211968" cy="1197428"/>
          </a:xfrm>
          <a:prstGeom prst="rect">
            <a:avLst/>
          </a:prstGeom>
        </p:spPr>
      </p:pic>
      <p:sp>
        <p:nvSpPr>
          <p:cNvPr id="11" name="ZoneTexte 10"/>
          <p:cNvSpPr txBox="1"/>
          <p:nvPr/>
        </p:nvSpPr>
        <p:spPr>
          <a:xfrm>
            <a:off x="255094" y="6059986"/>
            <a:ext cx="62586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>
                <a:latin typeface="Adobe Caslon Pro"/>
              </a:rPr>
              <a:t>c) journal/le/articles/dans/bien/sont/les/rédigés.</a:t>
            </a:r>
            <a:endParaRPr lang="fr-FR" sz="2000" dirty="0">
              <a:latin typeface="Adobe Caslon Pro"/>
            </a:endParaRPr>
          </a:p>
        </p:txBody>
      </p:sp>
      <p:pic>
        <p:nvPicPr>
          <p:cNvPr id="15" name="Image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1797" y="6496753"/>
            <a:ext cx="6211968" cy="1197428"/>
          </a:xfrm>
          <a:prstGeom prst="rect">
            <a:avLst/>
          </a:prstGeom>
        </p:spPr>
      </p:pic>
      <p:sp>
        <p:nvSpPr>
          <p:cNvPr id="12" name="ZoneTexte 11"/>
          <p:cNvSpPr txBox="1"/>
          <p:nvPr/>
        </p:nvSpPr>
        <p:spPr>
          <a:xfrm>
            <a:off x="407495" y="414922"/>
            <a:ext cx="14475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u="sng" dirty="0" smtClean="0">
                <a:latin typeface="Cursive standard"/>
              </a:rPr>
              <a:t>Exercice n°2</a:t>
            </a:r>
            <a:endParaRPr lang="fr-FR" sz="2000" u="sng" dirty="0">
              <a:latin typeface="Cursive standard"/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255095" y="7996678"/>
            <a:ext cx="660290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u="sng" dirty="0" smtClean="0">
                <a:latin typeface="Geneva"/>
              </a:rPr>
              <a:t>Compétence :</a:t>
            </a:r>
            <a:r>
              <a:rPr lang="fr-FR" dirty="0" smtClean="0">
                <a:latin typeface="Geneva"/>
              </a:rPr>
              <a:t> Travailler la cohérence d’une phrase.</a:t>
            </a:r>
          </a:p>
          <a:p>
            <a:endParaRPr lang="fr-FR" dirty="0" smtClean="0">
              <a:latin typeface="Geneva"/>
            </a:endParaRPr>
          </a:p>
          <a:p>
            <a:r>
              <a:rPr lang="fr-FR" dirty="0" smtClean="0">
                <a:latin typeface="Geneva"/>
              </a:rPr>
              <a:t>												/6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376</Words>
  <Application>Microsoft Macintosh PowerPoint</Application>
  <PresentationFormat>Présentation à l'écran (4:3)</PresentationFormat>
  <Paragraphs>43</Paragraphs>
  <Slides>3</Slides>
  <Notes>0</Notes>
  <HiddenSlides>0</HiddenSlides>
  <MMClips>0</MMClips>
  <ScaleCrop>false</ScaleCrop>
  <HeadingPairs>
    <vt:vector size="4" baseType="variant">
      <vt:variant>
        <vt:lpstr>Modèle de conception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4" baseType="lpstr">
      <vt:lpstr>Thème Office</vt:lpstr>
      <vt:lpstr>Diapositive 1</vt:lpstr>
      <vt:lpstr>Diapositive 2</vt:lpstr>
      <vt:lpstr>Diapositive 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Nathalie Visintainer</dc:creator>
  <cp:lastModifiedBy>Nathalie Visintainer</cp:lastModifiedBy>
  <cp:revision>36</cp:revision>
  <dcterms:created xsi:type="dcterms:W3CDTF">2013-02-10T07:29:30Z</dcterms:created>
  <dcterms:modified xsi:type="dcterms:W3CDTF">2013-02-10T07:30:02Z</dcterms:modified>
</cp:coreProperties>
</file>