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C9A2D-059E-4253-A0F3-416656EB7C06}" type="datetimeFigureOut">
              <a:rPr lang="fr-FR" smtClean="0"/>
              <a:pPr/>
              <a:t>18/08/2011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9FCAA-D1C9-4928-9B79-AFB5A72A3D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4737-B377-4382-858B-2DD6E963D79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18/08/2011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384458" y="1052737"/>
          <a:ext cx="7710396" cy="5006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599"/>
                <a:gridCol w="1927599"/>
                <a:gridCol w="1927599"/>
                <a:gridCol w="1927599"/>
              </a:tblGrid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6174">
                <a:tc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g]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[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j]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[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G]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901">
                <a:tc>
                  <a:txBody>
                    <a:bodyPr/>
                    <a:lstStyle/>
                    <a:p>
                      <a:pPr algn="ctr"/>
                      <a:endParaRPr lang="fr-FR" sz="1400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devant a, o, u, r, l</a:t>
                      </a:r>
                    </a:p>
                    <a:p>
                      <a:pPr algn="ctr"/>
                      <a:r>
                        <a:rPr lang="fr-FR" sz="1600" b="1" baseline="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gu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devant e, i </a:t>
                      </a:r>
                      <a:endParaRPr lang="fr-FR" sz="14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 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devant e, i, y</a:t>
                      </a:r>
                      <a:endParaRPr lang="fr-FR" sz="1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gn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96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ba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arre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bla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re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arder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la fi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itare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va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gu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énor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ima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tige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ymnastique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nua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  <a:endParaRPr lang="fr-FR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soi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li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monta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champi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on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poi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gn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ée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lon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vin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poin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doi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étan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g</a:t>
                      </a:r>
                      <a:endParaRPr lang="fr-FR" b="1" u="sng" dirty="0">
                        <a:solidFill>
                          <a:schemeClr val="tx1"/>
                        </a:solidFill>
                        <a:effectLst/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2" y="273052"/>
            <a:ext cx="7637651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La lettre ‘g’ 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18582" y="260648"/>
            <a:ext cx="797627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50927" y="1094858"/>
            <a:ext cx="559336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18896" y="2708920"/>
            <a:ext cx="563783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556792"/>
            <a:ext cx="981489" cy="116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1556792"/>
            <a:ext cx="936104" cy="1078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6704" y="1628800"/>
            <a:ext cx="865456" cy="101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6667284" y="1628800"/>
            <a:ext cx="929052" cy="105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384458" y="1052737"/>
          <a:ext cx="7710396" cy="5432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599"/>
                <a:gridCol w="1927599"/>
                <a:gridCol w="1927599"/>
                <a:gridCol w="1927599"/>
              </a:tblGrid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6174">
                <a:tc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k]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[s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[</a:t>
                      </a:r>
                      <a:r>
                        <a:rPr lang="fr-FR" sz="2000" b="1" kern="1200" dirty="0" smtClean="0">
                          <a:solidFill>
                            <a:schemeClr val="tx1"/>
                          </a:solidFill>
                          <a:latin typeface="Alphonetic" pitchFamily="2" charset="0"/>
                          <a:ea typeface="+mn-ea"/>
                          <a:cs typeface="+mn-cs"/>
                        </a:rPr>
                        <a:t>H]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9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901">
                <a:tc>
                  <a:txBody>
                    <a:bodyPr/>
                    <a:lstStyle/>
                    <a:p>
                      <a:pPr algn="ctr"/>
                      <a:endParaRPr lang="fr-FR" sz="1400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sz="14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devant a, o, u, r, l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 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devant e, i, 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ç</a:t>
                      </a:r>
                      <a:r>
                        <a:rPr lang="fr-FR" sz="32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devant a,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o u </a:t>
                      </a:r>
                      <a:endParaRPr lang="fr-FR" sz="1200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endParaRPr lang="fr-FR" sz="320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963"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ontrée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ouleur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adeau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l’é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riture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lé</a:t>
                      </a:r>
                    </a:p>
                    <a:p>
                      <a:pPr algn="ctr"/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oupe</a:t>
                      </a:r>
                    </a:p>
                    <a:p>
                      <a:pPr algn="ctr"/>
                      <a:endParaRPr lang="fr-FR" b="0" u="none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prin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gar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ç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on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erise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le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ç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on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fran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ç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ais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méde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in</a:t>
                      </a:r>
                    </a:p>
                    <a:p>
                      <a:pPr algn="ctr"/>
                      <a:endParaRPr lang="fr-FR" b="0" u="none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âteau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clo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at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aleur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ocolat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un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 ban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</a:p>
                    <a:p>
                      <a:pPr algn="ctr"/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un tron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</a:p>
                    <a:p>
                      <a:pPr algn="ctr"/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blan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</a:p>
                    <a:p>
                      <a:pPr algn="ctr"/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un por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</a:p>
                    <a:p>
                      <a:pPr algn="ctr"/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le taba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endParaRPr lang="fr-FR" b="1" u="sng" dirty="0">
                        <a:solidFill>
                          <a:schemeClr val="tx1"/>
                        </a:solidFill>
                        <a:effectLst/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2" y="273052"/>
            <a:ext cx="7637651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La lettre ‘c’ 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18582" y="260648"/>
            <a:ext cx="797627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50927" y="1094858"/>
            <a:ext cx="559336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18896" y="2708920"/>
            <a:ext cx="563783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/>
          <a:stretch>
            <a:fillRect/>
          </a:stretch>
        </p:blipFill>
        <p:spPr bwMode="auto">
          <a:xfrm>
            <a:off x="6667284" y="1628800"/>
            <a:ext cx="929052" cy="105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1556792"/>
            <a:ext cx="945204" cy="108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1556792"/>
            <a:ext cx="936104" cy="110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1525414"/>
            <a:ext cx="984895" cy="113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384458" y="1052737"/>
          <a:ext cx="7710396" cy="487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599"/>
                <a:gridCol w="1927599"/>
                <a:gridCol w="1927599"/>
                <a:gridCol w="1927599"/>
              </a:tblGrid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6174">
                <a:tc gridSpan="4"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c, cc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Script Ecole 2" pitchFamily="2" charset="0"/>
                          <a:ea typeface="Script Ecole 2" pitchFamily="2" charset="0"/>
                        </a:rPr>
                        <a:t>q, </a:t>
                      </a:r>
                      <a:r>
                        <a:rPr lang="fr-FR" sz="3200" dirty="0" err="1" smtClean="0"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Script Ecole 2" pitchFamily="2" charset="0"/>
                          <a:ea typeface="Script Ecole 2" pitchFamily="2" charset="0"/>
                        </a:rPr>
                        <a:t>k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963"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su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rerie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du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afé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arton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ordéon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cc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ompagner</a:t>
                      </a:r>
                    </a:p>
                    <a:p>
                      <a:pPr algn="ctr"/>
                      <a:endParaRPr lang="fr-FR" b="0" u="none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cin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oi</a:t>
                      </a:r>
                    </a:p>
                    <a:p>
                      <a:pPr algn="ctr"/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pour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oi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plasti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co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qu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illage</a:t>
                      </a:r>
                    </a:p>
                    <a:p>
                      <a:pPr algn="ctr"/>
                      <a:endParaRPr lang="fr-FR" b="0" u="none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bas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k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et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k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iwi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k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oala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  <a:r>
                        <a:rPr lang="fr-FR" b="1" u="sng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k</a:t>
                      </a:r>
                      <a:r>
                        <a:rPr lang="fr-FR" b="0" u="none" baseline="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ilomètre</a:t>
                      </a:r>
                    </a:p>
                    <a:p>
                      <a:pPr algn="ctr"/>
                      <a:endParaRPr lang="fr-FR" b="0" u="none" dirty="0" smtClean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la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orale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un 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œur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un or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estre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un é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o</a:t>
                      </a:r>
                      <a:endParaRPr lang="fr-FR" b="0" u="none" dirty="0">
                        <a:solidFill>
                          <a:schemeClr val="tx1"/>
                        </a:solidFill>
                        <a:effectLst/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2" y="273052"/>
            <a:ext cx="7637651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Le son </a:t>
            </a:r>
            <a:r>
              <a:rPr lang="fr-FR" sz="3600" dirty="0" smtClean="0">
                <a:latin typeface="Alphonetic" pitchFamily="2" charset="0"/>
              </a:rPr>
              <a:t>5</a:t>
            </a:r>
            <a:r>
              <a:rPr lang="fr-FR" sz="3600" dirty="0" smtClean="0"/>
              <a:t>[</a:t>
            </a:r>
            <a:r>
              <a:rPr lang="fr-FR" sz="3600" dirty="0" smtClean="0">
                <a:latin typeface="Alphonetic" pitchFamily="2" charset="0"/>
              </a:rPr>
              <a:t>k]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18582" y="260648"/>
            <a:ext cx="797627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50927" y="1094858"/>
            <a:ext cx="559336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18896" y="2708920"/>
            <a:ext cx="563783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0812" y="1556792"/>
            <a:ext cx="945204" cy="1088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384458" y="1052737"/>
          <a:ext cx="7710396" cy="487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599"/>
                <a:gridCol w="1927599"/>
                <a:gridCol w="1927599"/>
                <a:gridCol w="1927599"/>
              </a:tblGrid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i="0" kern="1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  <a:cs typeface="+mn-cs"/>
                        </a:rPr>
                        <a:t>J’entends </a:t>
                      </a:r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i="0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6174">
                <a:tc gridSpan="4">
                  <a:txBody>
                    <a:bodyPr/>
                    <a:lstStyle/>
                    <a:p>
                      <a:pPr algn="l"/>
                      <a:endParaRPr lang="fr-FR" sz="2000" b="1" kern="1200" dirty="0" smtClean="0">
                        <a:solidFill>
                          <a:schemeClr val="tx1"/>
                        </a:solidFill>
                        <a:latin typeface="Alphonetic" pitchFamily="2" charset="0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09">
                <a:tc gridSpan="4">
                  <a:txBody>
                    <a:bodyPr/>
                    <a:lstStyle/>
                    <a:p>
                      <a:pPr algn="ctr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Je vois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lphonetic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err="1" smtClean="0">
                          <a:latin typeface="Script Ecole 2" pitchFamily="2" charset="0"/>
                          <a:ea typeface="Script Ecole 2" pitchFamily="2" charset="0"/>
                        </a:rPr>
                        <a:t>ez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>
                          <a:latin typeface="Script Ecole 2" pitchFamily="2" charset="0"/>
                          <a:ea typeface="Script Ecole 2" pitchFamily="2" charset="0"/>
                        </a:rPr>
                        <a:t>es</a:t>
                      </a:r>
                      <a:endParaRPr lang="fr-FR" sz="3200" dirty="0"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963"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Ag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nor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ann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une poup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du bl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d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jà 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h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é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las</a:t>
                      </a:r>
                    </a:p>
                    <a:p>
                      <a:pPr algn="ctr"/>
                      <a:endParaRPr lang="fr-FR" b="0" u="none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goût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regard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jou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un cahi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dang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er</a:t>
                      </a:r>
                      <a:endParaRPr lang="fr-FR" b="1" u="sng" dirty="0">
                        <a:solidFill>
                          <a:schemeClr val="tx1"/>
                        </a:solidFill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le n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ez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ass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ez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ch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ez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latin typeface="Script Ecole 2" pitchFamily="2" charset="0"/>
                          <a:ea typeface="Script Ecole 2" pitchFamily="2" charset="0"/>
                        </a:rPr>
                        <a:t> l</a:t>
                      </a: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l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es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d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es</a:t>
                      </a:r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 </a:t>
                      </a:r>
                    </a:p>
                    <a:p>
                      <a:pPr algn="ctr"/>
                      <a:r>
                        <a:rPr lang="fr-FR" b="0" u="none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m</a:t>
                      </a:r>
                      <a:r>
                        <a:rPr lang="fr-FR" b="1" u="sng" dirty="0" smtClean="0">
                          <a:solidFill>
                            <a:schemeClr val="tx1"/>
                          </a:solidFill>
                          <a:effectLst/>
                          <a:latin typeface="Script Ecole 2" pitchFamily="2" charset="0"/>
                          <a:ea typeface="Script Ecole 2" pitchFamily="2" charset="0"/>
                        </a:rPr>
                        <a:t>es</a:t>
                      </a:r>
                      <a:endParaRPr lang="fr-FR" b="1" u="sng" dirty="0">
                        <a:solidFill>
                          <a:schemeClr val="tx1"/>
                        </a:solidFill>
                        <a:effectLst/>
                        <a:latin typeface="Script Ecole 2" pitchFamily="2" charset="0"/>
                        <a:ea typeface="Script Ecole 2" pitchFamily="2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2" y="273052"/>
            <a:ext cx="7637651" cy="635669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sz="3600" dirty="0" smtClean="0">
                <a:latin typeface="Script Ecole 2" pitchFamily="2" charset="0"/>
                <a:ea typeface="Script Ecole 2" pitchFamily="2" charset="0"/>
              </a:rPr>
              <a:t>Le son </a:t>
            </a:r>
            <a:r>
              <a:rPr lang="fr-FR" sz="3600" dirty="0" smtClean="0">
                <a:latin typeface="Alphonetic" pitchFamily="2" charset="0"/>
              </a:rPr>
              <a:t>5</a:t>
            </a:r>
            <a:r>
              <a:rPr lang="fr-FR" sz="3600" dirty="0" smtClean="0"/>
              <a:t>[</a:t>
            </a:r>
            <a:r>
              <a:rPr lang="fr-FR" sz="3600" dirty="0" smtClean="0">
                <a:latin typeface="Alphonetic" pitchFamily="2" charset="0"/>
              </a:rPr>
              <a:t>é]</a:t>
            </a:r>
            <a:endParaRPr lang="fr-FR" sz="3600" dirty="0">
              <a:latin typeface="Script Ecole 2" pitchFamily="2" charset="0"/>
              <a:ea typeface="Script Ecole 2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18582" y="260648"/>
            <a:ext cx="797627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>
                <a:solidFill>
                  <a:schemeClr val="tx1"/>
                </a:solidFill>
              </a:rPr>
              <a:t>O</a:t>
            </a:r>
            <a:endParaRPr lang="fr-FR" sz="3600" dirty="0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2913" t="52913" r="2835" b="2835"/>
          <a:stretch>
            <a:fillRect/>
          </a:stretch>
        </p:blipFill>
        <p:spPr bwMode="auto">
          <a:xfrm>
            <a:off x="450927" y="1094858"/>
            <a:ext cx="559336" cy="60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51969" t="2835" r="2835" b="52913"/>
          <a:stretch>
            <a:fillRect/>
          </a:stretch>
        </p:blipFill>
        <p:spPr bwMode="auto">
          <a:xfrm>
            <a:off x="418896" y="2708920"/>
            <a:ext cx="563783" cy="59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1505004"/>
            <a:ext cx="1008112" cy="115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Affichage à l'écran (4:3)</PresentationFormat>
  <Paragraphs>134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La lettre ‘g’ </vt:lpstr>
      <vt:lpstr>La lettre ‘c’ </vt:lpstr>
      <vt:lpstr>Le son 5[k]</vt:lpstr>
      <vt:lpstr>Le son 5[é]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lettre ‘g’</dc:title>
  <dc:creator>karine</dc:creator>
  <cp:lastModifiedBy>Sandrine</cp:lastModifiedBy>
  <cp:revision>1</cp:revision>
  <dcterms:created xsi:type="dcterms:W3CDTF">2011-08-17T09:03:11Z</dcterms:created>
  <dcterms:modified xsi:type="dcterms:W3CDTF">2011-08-18T09:47:12Z</dcterms:modified>
</cp:coreProperties>
</file>