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3" r:id="rId4"/>
    <p:sldId id="264" r:id="rId5"/>
    <p:sldId id="257" r:id="rId6"/>
    <p:sldId id="265" r:id="rId7"/>
    <p:sldId id="266" r:id="rId8"/>
    <p:sldId id="258" r:id="rId9"/>
    <p:sldId id="267" r:id="rId10"/>
    <p:sldId id="268" r:id="rId11"/>
    <p:sldId id="259" r:id="rId12"/>
    <p:sldId id="269" r:id="rId13"/>
    <p:sldId id="270" r:id="rId14"/>
    <p:sldId id="260" r:id="rId15"/>
    <p:sldId id="271" r:id="rId16"/>
    <p:sldId id="272" r:id="rId17"/>
    <p:sldId id="261" r:id="rId18"/>
    <p:sldId id="273" r:id="rId19"/>
    <p:sldId id="274" r:id="rId2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E8C"/>
    <a:srgbClr val="B399BF"/>
    <a:srgbClr val="FFD842"/>
    <a:srgbClr val="8FBCD0"/>
    <a:srgbClr val="D8936C"/>
    <a:srgbClr val="92C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2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5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0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11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3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AC55-8020-4054-8AFC-3C780B870D3D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9502-D11E-4D98-B108-6DA6A04AD6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blogducancre.com/wp-content/uploads/2017/01/Le-jeu-des-7-familles-de-mot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webpedagogique.com/monsieurmathieundlronchin/files/2014/12/120-CARTES-Gare-aux-momies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webpedagogique.com/monsieurmathieundlronchin/files/2014/12/120-CARTES-Gare-aux-momies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webpedagogique.com/monsieurmathieundlronchin/files/2014/12/120-CARTES-Gare-aux-momies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classedemallory.files.wordpress.com/2017/04/c-infos-explicite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lewebpedagogique.com/monsieurmathieundlronchin/files/2014/12/120-CARTES-Gare-aux-momies1.pdf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classedemallory.files.wordpress.com/2017/04/c-infos-explicite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lewebpedagogique.com/monsieurmathieundlronchin/files/2014/12/120-CARTES-Gare-aux-momies1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classedemallory.files.wordpress.com/2017/04/c-infos-explicite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lewebpedagogique.com/monsieurmathieundlronchin/files/2014/12/120-CARTES-Gare-aux-momies1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laclassedemallory.files.wordpress.com/2017/04/l-inferer-mallo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laclassedemallory.files.wordpress.com/2017/04/l-inferer-mallo-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laclassedemallory.files.wordpress.com/2017/04/l-inferer-mallo-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blogducancre.com/wp-content/uploads/2017/01/Le-jeu-des-7-familles-de-mot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blogducancre.com/wp-content/uploads/2017/01/Le-jeu-des-7-familles-de-mot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1DC02B-0D55-40CF-8AA9-993443F2F801}"/>
              </a:ext>
            </a:extLst>
          </p:cNvPr>
          <p:cNvSpPr txBox="1"/>
          <p:nvPr/>
        </p:nvSpPr>
        <p:spPr>
          <a:xfrm>
            <a:off x="1873787" y="0"/>
            <a:ext cx="64027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dirty="0">
                <a:solidFill>
                  <a:srgbClr val="92CAB7"/>
                </a:solidFill>
                <a:latin typeface="KG Second Chances Solid" panose="02000000000000000000" pitchFamily="2" charset="0"/>
              </a:rPr>
              <a:t>Mon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KG Second Chances Solid" panose="02000000000000000000" pitchFamily="2" charset="0"/>
              </a:rPr>
              <a:t> </a:t>
            </a:r>
            <a:r>
              <a:rPr lang="fr-FR" sz="6000" dirty="0">
                <a:solidFill>
                  <a:srgbClr val="D8936C"/>
                </a:solidFill>
                <a:latin typeface="KG Second Chances Solid" panose="02000000000000000000" pitchFamily="2" charset="0"/>
              </a:rPr>
              <a:t>parcours </a:t>
            </a:r>
          </a:p>
          <a:p>
            <a:pPr algn="ctr">
              <a:lnSpc>
                <a:spcPct val="150000"/>
              </a:lnSpc>
            </a:pPr>
            <a:r>
              <a:rPr lang="fr-FR" sz="6000" dirty="0">
                <a:solidFill>
                  <a:srgbClr val="D47E8C"/>
                </a:solidFill>
                <a:latin typeface="KG Second Chances Solid" panose="02000000000000000000" pitchFamily="2" charset="0"/>
              </a:rPr>
              <a:t>de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KG Second Chances Solid" panose="02000000000000000000" pitchFamily="2" charset="0"/>
              </a:rPr>
              <a:t> </a:t>
            </a:r>
            <a:r>
              <a:rPr lang="fr-FR" sz="6000" dirty="0">
                <a:solidFill>
                  <a:srgbClr val="B399BF"/>
                </a:solidFill>
                <a:latin typeface="KG Second Chances Solid" panose="02000000000000000000" pitchFamily="2" charset="0"/>
              </a:rPr>
              <a:t>lecteur</a:t>
            </a:r>
          </a:p>
          <a:p>
            <a:pPr algn="ctr">
              <a:lnSpc>
                <a:spcPct val="150000"/>
              </a:lnSpc>
            </a:pPr>
            <a:r>
              <a:rPr lang="fr-FR" sz="8000" dirty="0">
                <a:solidFill>
                  <a:srgbClr val="B399BF"/>
                </a:solidFill>
                <a:latin typeface="Letters in Circles" pitchFamily="2" charset="0"/>
              </a:rPr>
              <a:t>DECLIC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2D638-F146-467A-9753-B05BBB2E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28" y="5277760"/>
            <a:ext cx="1306053" cy="13060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B23C7F-4412-483A-B21E-1B212288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4" y="5219368"/>
            <a:ext cx="1337509" cy="13375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93D7F7-0604-4DB2-9FE6-3EA6032D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51" y="5262914"/>
            <a:ext cx="1337509" cy="13375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ABFD92-79B7-4373-B875-95208BD24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89" y="5278916"/>
            <a:ext cx="1337508" cy="13375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05F124-9452-4D61-9C9E-A25CC3FB4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08" y="5229695"/>
            <a:ext cx="1337509" cy="13375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05B9FF-87F3-4753-8DE5-336880573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11" y="5229695"/>
            <a:ext cx="1337509" cy="13375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C556DE-12F6-4426-939E-DF3844D76349}"/>
              </a:ext>
            </a:extLst>
          </p:cNvPr>
          <p:cNvSpPr/>
          <p:nvPr/>
        </p:nvSpPr>
        <p:spPr>
          <a:xfrm>
            <a:off x="140748" y="128337"/>
            <a:ext cx="9559069" cy="65808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380C25-4A56-42A7-9779-3414807188C3}"/>
              </a:ext>
            </a:extLst>
          </p:cNvPr>
          <p:cNvSpPr txBox="1"/>
          <p:nvPr/>
        </p:nvSpPr>
        <p:spPr>
          <a:xfrm>
            <a:off x="103091" y="4111702"/>
            <a:ext cx="9699817" cy="128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dirty="0">
                <a:latin typeface="KG Second Chances Solid" panose="02000000000000000000" pitchFamily="2" charset="0"/>
              </a:rPr>
              <a:t>* Suivi des élèves *</a:t>
            </a:r>
          </a:p>
        </p:txBody>
      </p:sp>
    </p:spTree>
    <p:extLst>
      <p:ext uri="{BB962C8B-B14F-4D97-AF65-F5344CB8AC3E}">
        <p14:creationId xmlns:p14="http://schemas.microsoft.com/office/powerpoint/2010/main" val="148319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4676"/>
              </p:ext>
            </p:extLst>
          </p:nvPr>
        </p:nvGraphicFramePr>
        <p:xfrm>
          <a:off x="98350" y="566947"/>
          <a:ext cx="9706729" cy="6085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814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779065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739798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817294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759431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884743">
                  <a:extLst>
                    <a:ext uri="{9D8B030D-6E8A-4147-A177-3AD203B41FA5}">
                      <a16:colId xmlns:a16="http://schemas.microsoft.com/office/drawing/2014/main" val="2437975362"/>
                    </a:ext>
                  </a:extLst>
                </a:gridCol>
                <a:gridCol w="684748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728416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767401322"/>
                    </a:ext>
                  </a:extLst>
                </a:gridCol>
                <a:gridCol w="758061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Syl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.  13 à 24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latin typeface="KG Miss Kindy Chunky" panose="02000000000000000000" pitchFamily="2" charset="0"/>
                        </a:rPr>
                        <a:t>Décou</a:t>
                      </a: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. 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des </a:t>
                      </a:r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8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7 familles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Inférer le sens d’un mot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Jeux de lettres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à 8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B30B377-25D4-4510-8CEC-4CB8E194342F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8FB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418CA8-9BEB-4CAD-B6C0-E71D7244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1" y="-173899"/>
            <a:ext cx="805459" cy="805459"/>
          </a:xfrm>
          <a:prstGeom prst="rect">
            <a:avLst/>
          </a:prstGeom>
        </p:spPr>
      </p:pic>
      <p:pic>
        <p:nvPicPr>
          <p:cNvPr id="5" name="Picture 2">
            <a:hlinkClick r:id="rId3"/>
            <a:extLst>
              <a:ext uri="{FF2B5EF4-FFF2-40B4-BE49-F238E27FC236}">
                <a16:creationId xmlns:a16="http://schemas.microsoft.com/office/drawing/2014/main" id="{4A047E6B-E155-4029-81E2-EE4C68FE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44" y="1114374"/>
            <a:ext cx="768002" cy="4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0D4123-5F5C-4D0B-A326-8C265F4D49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09" t="27482" r="48657" b="46865"/>
          <a:stretch/>
        </p:blipFill>
        <p:spPr>
          <a:xfrm>
            <a:off x="4639940" y="1195641"/>
            <a:ext cx="623548" cy="3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98897"/>
              </p:ext>
            </p:extLst>
          </p:nvPr>
        </p:nvGraphicFramePr>
        <p:xfrm>
          <a:off x="98349" y="566947"/>
          <a:ext cx="9645727" cy="59957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337931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791403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520562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1212574">
                  <a:extLst>
                    <a:ext uri="{9D8B030D-6E8A-4147-A177-3AD203B41FA5}">
                      <a16:colId xmlns:a16="http://schemas.microsoft.com/office/drawing/2014/main" val="490561377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2507268274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805000321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1517783985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802003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Mots en cascade 1 et 2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Découper des </a:t>
                      </a:r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7 à 16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S’aider du contexte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 des 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expressions</a:t>
                      </a:r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 pitchFamily="2" charset="0"/>
                        </a:rPr>
                        <a:t>Anticiper</a:t>
                      </a:r>
                      <a:endParaRPr lang="fr-FR" sz="8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9 à 13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11 à 20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Avis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4</a:t>
                      </a:r>
                      <a:r>
                        <a:rPr lang="fr-FR" sz="1050" baseline="30000" dirty="0">
                          <a:latin typeface="KG Miss Kindy Chunky" panose="02000000000000000000" pitchFamily="2" charset="0"/>
                        </a:rPr>
                        <a:t>ème</a:t>
                      </a:r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 de couv.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82109CD-32B0-47ED-9575-E9362A1F1801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FFD8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571BB5-1DD0-402F-8970-88C2D23BB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5" y="-149054"/>
            <a:ext cx="874295" cy="874295"/>
          </a:xfrm>
          <a:prstGeom prst="rect">
            <a:avLst/>
          </a:prstGeom>
        </p:spPr>
      </p:pic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382E6612-F41B-418E-A89F-49D2D9DB7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9" t="27482" r="48657" b="46865"/>
          <a:stretch/>
        </p:blipFill>
        <p:spPr>
          <a:xfrm>
            <a:off x="3828254" y="1232911"/>
            <a:ext cx="874704" cy="4490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613A58-EF05-4ACD-85F6-BC95D4BD20AA}"/>
              </a:ext>
            </a:extLst>
          </p:cNvPr>
          <p:cNvSpPr txBox="1"/>
          <p:nvPr/>
        </p:nvSpPr>
        <p:spPr>
          <a:xfrm>
            <a:off x="4702958" y="1180420"/>
            <a:ext cx="35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KG Miss Kindy Chunky" panose="02000000000000000000" pitchFamily="2" charset="0"/>
              </a:rPr>
              <a:t>13 à 24</a:t>
            </a:r>
          </a:p>
        </p:txBody>
      </p:sp>
    </p:spTree>
    <p:extLst>
      <p:ext uri="{BB962C8B-B14F-4D97-AF65-F5344CB8AC3E}">
        <p14:creationId xmlns:p14="http://schemas.microsoft.com/office/powerpoint/2010/main" val="29399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15707"/>
              </p:ext>
            </p:extLst>
          </p:nvPr>
        </p:nvGraphicFramePr>
        <p:xfrm>
          <a:off x="98349" y="566947"/>
          <a:ext cx="9645727" cy="59957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337931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791403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520562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1212574">
                  <a:extLst>
                    <a:ext uri="{9D8B030D-6E8A-4147-A177-3AD203B41FA5}">
                      <a16:colId xmlns:a16="http://schemas.microsoft.com/office/drawing/2014/main" val="490561377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2507268274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805000321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1517783985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802003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Mots en cascade 1 et 2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Découper des </a:t>
                      </a:r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7 à 16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S’aider du contexte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 des 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expressions</a:t>
                      </a:r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 pitchFamily="2" charset="0"/>
                        </a:rPr>
                        <a:t>Anticiper</a:t>
                      </a:r>
                      <a:endParaRPr lang="fr-FR" sz="8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9 à 13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11 à 20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Avis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4</a:t>
                      </a:r>
                      <a:r>
                        <a:rPr lang="fr-FR" sz="1050" baseline="30000" dirty="0">
                          <a:latin typeface="KG Miss Kindy Chunky" panose="02000000000000000000" pitchFamily="2" charset="0"/>
                        </a:rPr>
                        <a:t>ème</a:t>
                      </a:r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 de couv.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82109CD-32B0-47ED-9575-E9362A1F1801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FFD8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571BB5-1DD0-402F-8970-88C2D23BB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5" y="-149054"/>
            <a:ext cx="874295" cy="874295"/>
          </a:xfrm>
          <a:prstGeom prst="rect">
            <a:avLst/>
          </a:prstGeom>
        </p:spPr>
      </p:pic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382E6612-F41B-418E-A89F-49D2D9DB7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9" t="27482" r="48657" b="46865"/>
          <a:stretch/>
        </p:blipFill>
        <p:spPr>
          <a:xfrm>
            <a:off x="3828254" y="1232911"/>
            <a:ext cx="874704" cy="4490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613A58-EF05-4ACD-85F6-BC95D4BD20AA}"/>
              </a:ext>
            </a:extLst>
          </p:cNvPr>
          <p:cNvSpPr txBox="1"/>
          <p:nvPr/>
        </p:nvSpPr>
        <p:spPr>
          <a:xfrm>
            <a:off x="4702958" y="1180420"/>
            <a:ext cx="35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KG Miss Kindy Chunky" panose="02000000000000000000" pitchFamily="2" charset="0"/>
              </a:rPr>
              <a:t>13 à 24</a:t>
            </a:r>
          </a:p>
        </p:txBody>
      </p:sp>
    </p:spTree>
    <p:extLst>
      <p:ext uri="{BB962C8B-B14F-4D97-AF65-F5344CB8AC3E}">
        <p14:creationId xmlns:p14="http://schemas.microsoft.com/office/powerpoint/2010/main" val="424558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55323"/>
              </p:ext>
            </p:extLst>
          </p:nvPr>
        </p:nvGraphicFramePr>
        <p:xfrm>
          <a:off x="98349" y="566947"/>
          <a:ext cx="9645727" cy="59957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337931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791403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520562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1212574">
                  <a:extLst>
                    <a:ext uri="{9D8B030D-6E8A-4147-A177-3AD203B41FA5}">
                      <a16:colId xmlns:a16="http://schemas.microsoft.com/office/drawing/2014/main" val="490561377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2507268274"/>
                    </a:ext>
                  </a:extLst>
                </a:gridCol>
                <a:gridCol w="509168">
                  <a:extLst>
                    <a:ext uri="{9D8B030D-6E8A-4147-A177-3AD203B41FA5}">
                      <a16:colId xmlns:a16="http://schemas.microsoft.com/office/drawing/2014/main" val="805000321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1517783985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802003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Mots en cascade 1 et 2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Découper des </a:t>
                      </a:r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7 à 16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S’aider du contexte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 des 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expressions</a:t>
                      </a:r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 pitchFamily="2" charset="0"/>
                        </a:rPr>
                        <a:t>Anticiper</a:t>
                      </a:r>
                      <a:endParaRPr lang="fr-FR" sz="8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9 à 13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11 à 20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Avis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4</a:t>
                      </a:r>
                      <a:r>
                        <a:rPr lang="fr-FR" sz="1050" baseline="30000" dirty="0">
                          <a:latin typeface="KG Miss Kindy Chunky" panose="02000000000000000000" pitchFamily="2" charset="0"/>
                        </a:rPr>
                        <a:t>ème</a:t>
                      </a:r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 de couv.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FFD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82109CD-32B0-47ED-9575-E9362A1F1801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FFD8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571BB5-1DD0-402F-8970-88C2D23BB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5" y="-149054"/>
            <a:ext cx="874295" cy="874295"/>
          </a:xfrm>
          <a:prstGeom prst="rect">
            <a:avLst/>
          </a:prstGeom>
        </p:spPr>
      </p:pic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382E6612-F41B-418E-A89F-49D2D9DB7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9" t="27482" r="48657" b="46865"/>
          <a:stretch/>
        </p:blipFill>
        <p:spPr>
          <a:xfrm>
            <a:off x="3828254" y="1232911"/>
            <a:ext cx="874704" cy="4490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613A58-EF05-4ACD-85F6-BC95D4BD20AA}"/>
              </a:ext>
            </a:extLst>
          </p:cNvPr>
          <p:cNvSpPr txBox="1"/>
          <p:nvPr/>
        </p:nvSpPr>
        <p:spPr>
          <a:xfrm>
            <a:off x="4702958" y="1180420"/>
            <a:ext cx="35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KG Miss Kindy Chunky" panose="02000000000000000000" pitchFamily="2" charset="0"/>
              </a:rPr>
              <a:t>13 à 24</a:t>
            </a:r>
          </a:p>
        </p:txBody>
      </p:sp>
    </p:spTree>
    <p:extLst>
      <p:ext uri="{BB962C8B-B14F-4D97-AF65-F5344CB8AC3E}">
        <p14:creationId xmlns:p14="http://schemas.microsoft.com/office/powerpoint/2010/main" val="391387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50293"/>
              </p:ext>
            </p:extLst>
          </p:nvPr>
        </p:nvGraphicFramePr>
        <p:xfrm>
          <a:off x="98349" y="566947"/>
          <a:ext cx="9639035" cy="60713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8283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679913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486383">
                  <a:extLst>
                    <a:ext uri="{9D8B030D-6E8A-4147-A177-3AD203B41FA5}">
                      <a16:colId xmlns:a16="http://schemas.microsoft.com/office/drawing/2014/main" val="1885107429"/>
                    </a:ext>
                  </a:extLst>
                </a:gridCol>
                <a:gridCol w="379378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330741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val="2213867394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1916597940"/>
                    </a:ext>
                  </a:extLst>
                </a:gridCol>
                <a:gridCol w="535021">
                  <a:extLst>
                    <a:ext uri="{9D8B030D-6E8A-4147-A177-3AD203B41FA5}">
                      <a16:colId xmlns:a16="http://schemas.microsoft.com/office/drawing/2014/main" val="4069059224"/>
                    </a:ext>
                  </a:extLst>
                </a:gridCol>
                <a:gridCol w="778213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1455411667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3023215706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992218">
                  <a:extLst>
                    <a:ext uri="{9D8B030D-6E8A-4147-A177-3AD203B41FA5}">
                      <a16:colId xmlns:a16="http://schemas.microsoft.com/office/drawing/2014/main" val="2460424085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6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b="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800" b="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828816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latin typeface="KG Miss Kindy Chunky" panose="02000000000000000000"/>
                        </a:rPr>
                        <a:t>Mots en cascade 3 à 5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Découper des </a:t>
                      </a:r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7 à 16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lexique</a:t>
                      </a:r>
                      <a:endParaRPr lang="fr-FR" sz="800" dirty="0">
                        <a:latin typeface="KG Miss Kindy Chunky" panose="0200000000000000000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Dico.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/>
                        </a:rPr>
                        <a:t>. des expressions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Dégager l’idée principale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1 à 14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/>
                        </a:rPr>
                        <a:t>Faire des prédictions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ABC  14 à 19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21 à 25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/>
                        </a:rPr>
                        <a:t>20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/>
                        </a:rPr>
                        <a:t>Avis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KG Miss Kindy Chunky" panose="02000000000000000000"/>
                      </a:endParaRPr>
                    </a:p>
                    <a:p>
                      <a:pPr algn="ctr"/>
                      <a:r>
                        <a:rPr lang="fr-FR" sz="1100" dirty="0">
                          <a:latin typeface="KG Miss Kindy Chunky" panose="02000000000000000000"/>
                        </a:rPr>
                        <a:t>Liste de mes lectures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Présenter</a:t>
                      </a:r>
                      <a:r>
                        <a:rPr lang="fr-FR" sz="1100" dirty="0">
                          <a:latin typeface="KG Miss Kindy Chunky" panose="02000000000000000000"/>
                        </a:rPr>
                        <a:t> un livre avec boite de céréales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6E0E3AD-E84C-47A6-AF20-2D9187F8E2D1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B399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D8B864-36F5-4345-B7C3-A7CED40D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-160727"/>
            <a:ext cx="874295" cy="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4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46840"/>
              </p:ext>
            </p:extLst>
          </p:nvPr>
        </p:nvGraphicFramePr>
        <p:xfrm>
          <a:off x="98349" y="566947"/>
          <a:ext cx="9639035" cy="60713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8283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679913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486383">
                  <a:extLst>
                    <a:ext uri="{9D8B030D-6E8A-4147-A177-3AD203B41FA5}">
                      <a16:colId xmlns:a16="http://schemas.microsoft.com/office/drawing/2014/main" val="1885107429"/>
                    </a:ext>
                  </a:extLst>
                </a:gridCol>
                <a:gridCol w="379378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330741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val="2213867394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1916597940"/>
                    </a:ext>
                  </a:extLst>
                </a:gridCol>
                <a:gridCol w="535021">
                  <a:extLst>
                    <a:ext uri="{9D8B030D-6E8A-4147-A177-3AD203B41FA5}">
                      <a16:colId xmlns:a16="http://schemas.microsoft.com/office/drawing/2014/main" val="4069059224"/>
                    </a:ext>
                  </a:extLst>
                </a:gridCol>
                <a:gridCol w="778213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1455411667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3023215706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992218">
                  <a:extLst>
                    <a:ext uri="{9D8B030D-6E8A-4147-A177-3AD203B41FA5}">
                      <a16:colId xmlns:a16="http://schemas.microsoft.com/office/drawing/2014/main" val="2460424085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6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b="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800" b="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828816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latin typeface="KG Miss Kindy Chunky" panose="02000000000000000000"/>
                        </a:rPr>
                        <a:t>Mots en cascade 3 à 5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Découper des </a:t>
                      </a:r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7 à 16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lexique</a:t>
                      </a:r>
                      <a:endParaRPr lang="fr-FR" sz="800" dirty="0">
                        <a:latin typeface="KG Miss Kindy Chunky" panose="0200000000000000000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Dico.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/>
                        </a:rPr>
                        <a:t>. des expressions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Dégager l’idée principale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1 à 14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/>
                        </a:rPr>
                        <a:t>Faire des prédictions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ABC  14 à 19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21 à 25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/>
                        </a:rPr>
                        <a:t>20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/>
                        </a:rPr>
                        <a:t>Avis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KG Miss Kindy Chunky" panose="02000000000000000000"/>
                      </a:endParaRPr>
                    </a:p>
                    <a:p>
                      <a:pPr algn="ctr"/>
                      <a:r>
                        <a:rPr lang="fr-FR" sz="1100" dirty="0">
                          <a:latin typeface="KG Miss Kindy Chunky" panose="02000000000000000000"/>
                        </a:rPr>
                        <a:t>Liste de mes lectures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Présenter</a:t>
                      </a:r>
                      <a:r>
                        <a:rPr lang="fr-FR" sz="1100" dirty="0">
                          <a:latin typeface="KG Miss Kindy Chunky" panose="02000000000000000000"/>
                        </a:rPr>
                        <a:t> un livre avec boite de céréales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6E0E3AD-E84C-47A6-AF20-2D9187F8E2D1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B399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D8B864-36F5-4345-B7C3-A7CED40D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-160727"/>
            <a:ext cx="874295" cy="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12004"/>
              </p:ext>
            </p:extLst>
          </p:nvPr>
        </p:nvGraphicFramePr>
        <p:xfrm>
          <a:off x="98349" y="566947"/>
          <a:ext cx="9639035" cy="60713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8283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679913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486383">
                  <a:extLst>
                    <a:ext uri="{9D8B030D-6E8A-4147-A177-3AD203B41FA5}">
                      <a16:colId xmlns:a16="http://schemas.microsoft.com/office/drawing/2014/main" val="1885107429"/>
                    </a:ext>
                  </a:extLst>
                </a:gridCol>
                <a:gridCol w="379378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330741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val="2213867394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1916597940"/>
                    </a:ext>
                  </a:extLst>
                </a:gridCol>
                <a:gridCol w="535021">
                  <a:extLst>
                    <a:ext uri="{9D8B030D-6E8A-4147-A177-3AD203B41FA5}">
                      <a16:colId xmlns:a16="http://schemas.microsoft.com/office/drawing/2014/main" val="4069059224"/>
                    </a:ext>
                  </a:extLst>
                </a:gridCol>
                <a:gridCol w="778213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1455411667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3023215706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992218">
                  <a:extLst>
                    <a:ext uri="{9D8B030D-6E8A-4147-A177-3AD203B41FA5}">
                      <a16:colId xmlns:a16="http://schemas.microsoft.com/office/drawing/2014/main" val="2460424085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6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b="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800" b="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828816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latin typeface="KG Miss Kindy Chunky" panose="02000000000000000000"/>
                        </a:rPr>
                        <a:t>Mots en cascade 3 à 5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Découper des </a:t>
                      </a:r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7 à 16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lexique</a:t>
                      </a:r>
                      <a:endParaRPr lang="fr-FR" sz="800" dirty="0">
                        <a:latin typeface="KG Miss Kindy Chunky" panose="0200000000000000000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Dico.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/>
                        </a:rPr>
                        <a:t>. des expressions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Dégager l’idée principale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1 à 14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/>
                        </a:rPr>
                        <a:t>Faire des prédictions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ABC  14 à 19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21 à 25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/>
                        </a:rPr>
                        <a:t>20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/>
                        </a:rPr>
                        <a:t>Avis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KG Miss Kindy Chunky" panose="02000000000000000000"/>
                      </a:endParaRPr>
                    </a:p>
                    <a:p>
                      <a:pPr algn="ctr"/>
                      <a:r>
                        <a:rPr lang="fr-FR" sz="1100" dirty="0">
                          <a:latin typeface="KG Miss Kindy Chunky" panose="02000000000000000000"/>
                        </a:rPr>
                        <a:t>Liste de mes lectures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Présenter</a:t>
                      </a:r>
                      <a:r>
                        <a:rPr lang="fr-FR" sz="1100" dirty="0">
                          <a:latin typeface="KG Miss Kindy Chunky" panose="02000000000000000000"/>
                        </a:rPr>
                        <a:t> un livre avec boite de céréales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B39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6E0E3AD-E84C-47A6-AF20-2D9187F8E2D1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B399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D8B864-36F5-4345-B7C3-A7CED40D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4" y="-160727"/>
            <a:ext cx="874295" cy="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8316"/>
              </p:ext>
            </p:extLst>
          </p:nvPr>
        </p:nvGraphicFramePr>
        <p:xfrm>
          <a:off x="98350" y="566947"/>
          <a:ext cx="9619582" cy="583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97833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94567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43515496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771314523"/>
                    </a:ext>
                  </a:extLst>
                </a:gridCol>
                <a:gridCol w="435411">
                  <a:extLst>
                    <a:ext uri="{9D8B030D-6E8A-4147-A177-3AD203B41FA5}">
                      <a16:colId xmlns:a16="http://schemas.microsoft.com/office/drawing/2014/main" val="21864072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490561377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3090524968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1730344557"/>
                    </a:ext>
                  </a:extLst>
                </a:gridCol>
                <a:gridCol w="585337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585337">
                  <a:extLst>
                    <a:ext uri="{9D8B030D-6E8A-4147-A177-3AD203B41FA5}">
                      <a16:colId xmlns:a16="http://schemas.microsoft.com/office/drawing/2014/main" val="3023215706"/>
                    </a:ext>
                  </a:extLst>
                </a:gridCol>
                <a:gridCol w="694460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694460">
                  <a:extLst>
                    <a:ext uri="{9D8B030D-6E8A-4147-A177-3AD203B41FA5}">
                      <a16:colId xmlns:a16="http://schemas.microsoft.com/office/drawing/2014/main" val="151841521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Essayer différents sons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Lexique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Dico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Vocadingo</a:t>
                      </a:r>
                      <a:endParaRPr lang="fr-FR" sz="8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 De textes (</a:t>
                      </a:r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ceni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.)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Dégager l’idée principale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15 à 28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KG Miss Kindy Chunky" panose="02000000000000000000" pitchFamily="2" charset="0"/>
                        </a:rPr>
                        <a:t>Véloc</a:t>
                      </a:r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ABC  20 à 25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26 à 30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25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avis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Boite de 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céréales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EAEA120-3490-48E3-98C3-90DEF9F6FAC3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D47E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F39A7-B79A-4DF1-8655-F51FDCD5E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0" y="-192811"/>
            <a:ext cx="906379" cy="9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38943"/>
              </p:ext>
            </p:extLst>
          </p:nvPr>
        </p:nvGraphicFramePr>
        <p:xfrm>
          <a:off x="98350" y="566947"/>
          <a:ext cx="9619582" cy="583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97833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94567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43515496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771314523"/>
                    </a:ext>
                  </a:extLst>
                </a:gridCol>
                <a:gridCol w="435411">
                  <a:extLst>
                    <a:ext uri="{9D8B030D-6E8A-4147-A177-3AD203B41FA5}">
                      <a16:colId xmlns:a16="http://schemas.microsoft.com/office/drawing/2014/main" val="21864072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490561377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3090524968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1730344557"/>
                    </a:ext>
                  </a:extLst>
                </a:gridCol>
                <a:gridCol w="585337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585337">
                  <a:extLst>
                    <a:ext uri="{9D8B030D-6E8A-4147-A177-3AD203B41FA5}">
                      <a16:colId xmlns:a16="http://schemas.microsoft.com/office/drawing/2014/main" val="3023215706"/>
                    </a:ext>
                  </a:extLst>
                </a:gridCol>
                <a:gridCol w="694460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694460">
                  <a:extLst>
                    <a:ext uri="{9D8B030D-6E8A-4147-A177-3AD203B41FA5}">
                      <a16:colId xmlns:a16="http://schemas.microsoft.com/office/drawing/2014/main" val="151841521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Essayer différents sons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Lexique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Dico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Vocadingo</a:t>
                      </a:r>
                      <a:endParaRPr lang="fr-FR" sz="8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 De textes (</a:t>
                      </a:r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ceni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.)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Dégager l’idée principale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15 à 28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KG Miss Kindy Chunky" panose="02000000000000000000" pitchFamily="2" charset="0"/>
                        </a:rPr>
                        <a:t>Véloc</a:t>
                      </a:r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ABC  20 à 25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26 à 30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25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avis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Boite de 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céréales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EAEA120-3490-48E3-98C3-90DEF9F6FAC3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D47E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F39A7-B79A-4DF1-8655-F51FDCD5E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0" y="-192811"/>
            <a:ext cx="906379" cy="9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31248"/>
              </p:ext>
            </p:extLst>
          </p:nvPr>
        </p:nvGraphicFramePr>
        <p:xfrm>
          <a:off x="98350" y="566947"/>
          <a:ext cx="9619582" cy="583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97833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94567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43515496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771314523"/>
                    </a:ext>
                  </a:extLst>
                </a:gridCol>
                <a:gridCol w="435411">
                  <a:extLst>
                    <a:ext uri="{9D8B030D-6E8A-4147-A177-3AD203B41FA5}">
                      <a16:colId xmlns:a16="http://schemas.microsoft.com/office/drawing/2014/main" val="21864072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490561377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3090524968"/>
                    </a:ext>
                  </a:extLst>
                </a:gridCol>
                <a:gridCol w="709713">
                  <a:extLst>
                    <a:ext uri="{9D8B030D-6E8A-4147-A177-3AD203B41FA5}">
                      <a16:colId xmlns:a16="http://schemas.microsoft.com/office/drawing/2014/main" val="1730344557"/>
                    </a:ext>
                  </a:extLst>
                </a:gridCol>
                <a:gridCol w="585337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585337">
                  <a:extLst>
                    <a:ext uri="{9D8B030D-6E8A-4147-A177-3AD203B41FA5}">
                      <a16:colId xmlns:a16="http://schemas.microsoft.com/office/drawing/2014/main" val="3023215706"/>
                    </a:ext>
                  </a:extLst>
                </a:gridCol>
                <a:gridCol w="694460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694460">
                  <a:extLst>
                    <a:ext uri="{9D8B030D-6E8A-4147-A177-3AD203B41FA5}">
                      <a16:colId xmlns:a16="http://schemas.microsoft.com/office/drawing/2014/main" val="151841521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Essayer différents sons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Lexique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Dico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Vocadingo</a:t>
                      </a:r>
                      <a:endParaRPr lang="fr-FR" sz="80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 De textes (</a:t>
                      </a:r>
                      <a:r>
                        <a:rPr lang="fr-FR" sz="900" dirty="0" err="1">
                          <a:latin typeface="KG Miss Kindy Chunky" panose="02000000000000000000" pitchFamily="2" charset="0"/>
                        </a:rPr>
                        <a:t>ceni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.)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Dégager l’idée principale</a:t>
                      </a:r>
                    </a:p>
                    <a:p>
                      <a:pPr algn="ctr"/>
                      <a:r>
                        <a:rPr lang="fr-FR" sz="800" dirty="0">
                          <a:latin typeface="KG Miss Kindy Chunky" panose="02000000000000000000"/>
                        </a:rPr>
                        <a:t>15 à 28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KG Miss Kindy Chunky" panose="02000000000000000000" pitchFamily="2" charset="0"/>
                        </a:rPr>
                        <a:t>Véloc</a:t>
                      </a:r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/>
                        </a:rPr>
                        <a:t>ABC  20 à 25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000" dirty="0">
                          <a:latin typeface="KG Miss Kindy Chunky" panose="02000000000000000000"/>
                        </a:rPr>
                        <a:t>26 à 30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25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avis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Boite de </a:t>
                      </a:r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céréales</a:t>
                      </a: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47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EAEA120-3490-48E3-98C3-90DEF9F6FAC3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D47E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F39A7-B79A-4DF1-8655-F51FDCD5E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0" y="-192811"/>
            <a:ext cx="906379" cy="9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6684"/>
              </p:ext>
            </p:extLst>
          </p:nvPr>
        </p:nvGraphicFramePr>
        <p:xfrm>
          <a:off x="98350" y="566947"/>
          <a:ext cx="9544413" cy="60167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1386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976262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983632">
                  <a:extLst>
                    <a:ext uri="{9D8B030D-6E8A-4147-A177-3AD203B41FA5}">
                      <a16:colId xmlns:a16="http://schemas.microsoft.com/office/drawing/2014/main" val="4271802372"/>
                    </a:ext>
                  </a:extLst>
                </a:gridCol>
                <a:gridCol w="799014">
                  <a:extLst>
                    <a:ext uri="{9D8B030D-6E8A-4147-A177-3AD203B41FA5}">
                      <a16:colId xmlns:a16="http://schemas.microsoft.com/office/drawing/2014/main" val="1571253403"/>
                    </a:ext>
                  </a:extLst>
                </a:gridCol>
                <a:gridCol w="799014">
                  <a:extLst>
                    <a:ext uri="{9D8B030D-6E8A-4147-A177-3AD203B41FA5}">
                      <a16:colId xmlns:a16="http://schemas.microsoft.com/office/drawing/2014/main" val="3762527295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200" b="0" dirty="0" err="1">
                          <a:latin typeface="KG Wake Me Up" panose="02000000000000000000" pitchFamily="2" charset="0"/>
                        </a:rPr>
                        <a:t>ultutre</a:t>
                      </a:r>
                      <a:endParaRPr lang="fr-FR" sz="12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Syllabes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  mots </a:t>
                      </a:r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cplxs</a:t>
                      </a:r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KG Miss Kindy Chunky" panose="02000000000000000000" pitchFamily="2" charset="0"/>
                        </a:rPr>
                        <a:t>Vocabulon</a:t>
                      </a:r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L’as-tu vu ?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Observation d’images et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AC835E3-04B0-4EDC-9F6B-A951F0D2E90B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92C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3A6225-5CAC-408E-80E4-7F1FB5BE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49" y="-145341"/>
            <a:ext cx="813901" cy="813901"/>
          </a:xfrm>
          <a:prstGeom prst="rect">
            <a:avLst/>
          </a:prstGeom>
        </p:spPr>
      </p:pic>
      <p:pic>
        <p:nvPicPr>
          <p:cNvPr id="14" name="Image 13">
            <a:hlinkClick r:id="rId3"/>
            <a:extLst>
              <a:ext uri="{FF2B5EF4-FFF2-40B4-BE49-F238E27FC236}">
                <a16:creationId xmlns:a16="http://schemas.microsoft.com/office/drawing/2014/main" id="{E2E7D227-15E4-4465-94AD-AC15B09D3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20" t="26859" r="26915" b="11870"/>
          <a:stretch/>
        </p:blipFill>
        <p:spPr>
          <a:xfrm>
            <a:off x="5395975" y="1150896"/>
            <a:ext cx="647099" cy="442378"/>
          </a:xfrm>
          <a:prstGeom prst="rect">
            <a:avLst/>
          </a:prstGeom>
        </p:spPr>
      </p:pic>
      <p:pic>
        <p:nvPicPr>
          <p:cNvPr id="15" name="Image 14">
            <a:hlinkClick r:id="rId5"/>
            <a:extLst>
              <a:ext uri="{FF2B5EF4-FFF2-40B4-BE49-F238E27FC236}">
                <a16:creationId xmlns:a16="http://schemas.microsoft.com/office/drawing/2014/main" id="{00A26182-2CA8-4331-A6CE-3643B5EE4C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44" t="23098" r="26758" b="33076"/>
          <a:stretch/>
        </p:blipFill>
        <p:spPr>
          <a:xfrm>
            <a:off x="6931027" y="1150896"/>
            <a:ext cx="831848" cy="4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83526"/>
              </p:ext>
            </p:extLst>
          </p:nvPr>
        </p:nvGraphicFramePr>
        <p:xfrm>
          <a:off x="98350" y="566947"/>
          <a:ext cx="9544413" cy="60167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1386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976262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983632">
                  <a:extLst>
                    <a:ext uri="{9D8B030D-6E8A-4147-A177-3AD203B41FA5}">
                      <a16:colId xmlns:a16="http://schemas.microsoft.com/office/drawing/2014/main" val="4271802372"/>
                    </a:ext>
                  </a:extLst>
                </a:gridCol>
                <a:gridCol w="799014">
                  <a:extLst>
                    <a:ext uri="{9D8B030D-6E8A-4147-A177-3AD203B41FA5}">
                      <a16:colId xmlns:a16="http://schemas.microsoft.com/office/drawing/2014/main" val="1571253403"/>
                    </a:ext>
                  </a:extLst>
                </a:gridCol>
                <a:gridCol w="799014">
                  <a:extLst>
                    <a:ext uri="{9D8B030D-6E8A-4147-A177-3AD203B41FA5}">
                      <a16:colId xmlns:a16="http://schemas.microsoft.com/office/drawing/2014/main" val="3762527295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200" b="0" dirty="0" err="1">
                          <a:latin typeface="KG Wake Me Up" panose="02000000000000000000" pitchFamily="2" charset="0"/>
                        </a:rPr>
                        <a:t>ultutre</a:t>
                      </a:r>
                      <a:endParaRPr lang="fr-FR" sz="12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Syllabes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  mots </a:t>
                      </a:r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cplxs</a:t>
                      </a:r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KG Miss Kindy Chunky" panose="02000000000000000000" pitchFamily="2" charset="0"/>
                        </a:rPr>
                        <a:t>Vocabulon</a:t>
                      </a:r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L’as-tu vu ?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Observation d’images et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AC835E3-04B0-4EDC-9F6B-A951F0D2E90B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92C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3A6225-5CAC-408E-80E4-7F1FB5BE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49" y="-145341"/>
            <a:ext cx="813901" cy="813901"/>
          </a:xfrm>
          <a:prstGeom prst="rect">
            <a:avLst/>
          </a:prstGeom>
        </p:spPr>
      </p:pic>
      <p:pic>
        <p:nvPicPr>
          <p:cNvPr id="14" name="Image 13">
            <a:hlinkClick r:id="rId3"/>
            <a:extLst>
              <a:ext uri="{FF2B5EF4-FFF2-40B4-BE49-F238E27FC236}">
                <a16:creationId xmlns:a16="http://schemas.microsoft.com/office/drawing/2014/main" id="{E2E7D227-15E4-4465-94AD-AC15B09D3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20" t="26859" r="26915" b="11870"/>
          <a:stretch/>
        </p:blipFill>
        <p:spPr>
          <a:xfrm>
            <a:off x="5395975" y="1150896"/>
            <a:ext cx="647099" cy="442378"/>
          </a:xfrm>
          <a:prstGeom prst="rect">
            <a:avLst/>
          </a:prstGeom>
        </p:spPr>
      </p:pic>
      <p:pic>
        <p:nvPicPr>
          <p:cNvPr id="15" name="Image 14">
            <a:hlinkClick r:id="rId5"/>
            <a:extLst>
              <a:ext uri="{FF2B5EF4-FFF2-40B4-BE49-F238E27FC236}">
                <a16:creationId xmlns:a16="http://schemas.microsoft.com/office/drawing/2014/main" id="{00A26182-2CA8-4331-A6CE-3643B5EE4C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44" t="23098" r="26758" b="33076"/>
          <a:stretch/>
        </p:blipFill>
        <p:spPr>
          <a:xfrm>
            <a:off x="6931027" y="1150896"/>
            <a:ext cx="831848" cy="4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4953"/>
              </p:ext>
            </p:extLst>
          </p:nvPr>
        </p:nvGraphicFramePr>
        <p:xfrm>
          <a:off x="98350" y="566947"/>
          <a:ext cx="9544413" cy="60167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1386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976262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983632">
                  <a:extLst>
                    <a:ext uri="{9D8B030D-6E8A-4147-A177-3AD203B41FA5}">
                      <a16:colId xmlns:a16="http://schemas.microsoft.com/office/drawing/2014/main" val="4271802372"/>
                    </a:ext>
                  </a:extLst>
                </a:gridCol>
                <a:gridCol w="799014">
                  <a:extLst>
                    <a:ext uri="{9D8B030D-6E8A-4147-A177-3AD203B41FA5}">
                      <a16:colId xmlns:a16="http://schemas.microsoft.com/office/drawing/2014/main" val="1571253403"/>
                    </a:ext>
                  </a:extLst>
                </a:gridCol>
                <a:gridCol w="799014">
                  <a:extLst>
                    <a:ext uri="{9D8B030D-6E8A-4147-A177-3AD203B41FA5}">
                      <a16:colId xmlns:a16="http://schemas.microsoft.com/office/drawing/2014/main" val="3762527295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909021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200" b="0" dirty="0" err="1">
                          <a:latin typeface="KG Wake Me Up" panose="02000000000000000000" pitchFamily="2" charset="0"/>
                        </a:rPr>
                        <a:t>ultutre</a:t>
                      </a:r>
                      <a:endParaRPr lang="fr-FR" sz="12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Syllabes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  mots </a:t>
                      </a:r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cplxs</a:t>
                      </a:r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KG Miss Kindy Chunky" panose="02000000000000000000" pitchFamily="2" charset="0"/>
                        </a:rPr>
                        <a:t>Vocabulon</a:t>
                      </a:r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</a:txBody>
                  <a:tcPr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L’as-tu vu ?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KG Miss Kindy Chunky" panose="02000000000000000000" pitchFamily="2" charset="0"/>
                        </a:rPr>
                        <a:t>Observation d’images et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92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AC835E3-04B0-4EDC-9F6B-A951F0D2E90B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92C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3A6225-5CAC-408E-80E4-7F1FB5BE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49" y="-145341"/>
            <a:ext cx="813901" cy="813901"/>
          </a:xfrm>
          <a:prstGeom prst="rect">
            <a:avLst/>
          </a:prstGeom>
        </p:spPr>
      </p:pic>
      <p:pic>
        <p:nvPicPr>
          <p:cNvPr id="14" name="Image 13">
            <a:hlinkClick r:id="rId3"/>
            <a:extLst>
              <a:ext uri="{FF2B5EF4-FFF2-40B4-BE49-F238E27FC236}">
                <a16:creationId xmlns:a16="http://schemas.microsoft.com/office/drawing/2014/main" id="{E2E7D227-15E4-4465-94AD-AC15B09D3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20" t="26859" r="26915" b="11870"/>
          <a:stretch/>
        </p:blipFill>
        <p:spPr>
          <a:xfrm>
            <a:off x="5395975" y="1150896"/>
            <a:ext cx="647099" cy="442378"/>
          </a:xfrm>
          <a:prstGeom prst="rect">
            <a:avLst/>
          </a:prstGeom>
        </p:spPr>
      </p:pic>
      <p:pic>
        <p:nvPicPr>
          <p:cNvPr id="15" name="Image 14">
            <a:hlinkClick r:id="rId5"/>
            <a:extLst>
              <a:ext uri="{FF2B5EF4-FFF2-40B4-BE49-F238E27FC236}">
                <a16:creationId xmlns:a16="http://schemas.microsoft.com/office/drawing/2014/main" id="{00A26182-2CA8-4331-A6CE-3643B5EE4C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44" t="23098" r="26758" b="33076"/>
          <a:stretch/>
        </p:blipFill>
        <p:spPr>
          <a:xfrm>
            <a:off x="6931027" y="1150896"/>
            <a:ext cx="831848" cy="4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50258"/>
              </p:ext>
            </p:extLst>
          </p:nvPr>
        </p:nvGraphicFramePr>
        <p:xfrm>
          <a:off x="133284" y="557422"/>
          <a:ext cx="9525069" cy="60167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12771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86719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886719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709582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72108887"/>
                    </a:ext>
                  </a:extLst>
                </a:gridCol>
                <a:gridCol w="851189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1253403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323833780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708317">
                  <a:extLst>
                    <a:ext uri="{9D8B030D-6E8A-4147-A177-3AD203B41FA5}">
                      <a16:colId xmlns:a16="http://schemas.microsoft.com/office/drawing/2014/main" val="1502024474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Syllabes 1 à 12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Mots en cascade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Fiche Lecture et </a:t>
                      </a:r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Hatier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  <a:p>
                      <a:endParaRPr lang="fr-FR" sz="10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8EF2CB0-0F20-432C-B3D9-65635D74F113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D893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4ED5E7-3086-4F71-86A6-D8CECF2BF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88" y="-148621"/>
            <a:ext cx="820462" cy="820462"/>
          </a:xfrm>
          <a:prstGeom prst="rect">
            <a:avLst/>
          </a:prstGeom>
        </p:spPr>
      </p:pic>
      <p:pic>
        <p:nvPicPr>
          <p:cNvPr id="7" name="Picture 2" descr="Vocadingo CP-CM1 - Cocktail Games">
            <a:extLst>
              <a:ext uri="{FF2B5EF4-FFF2-40B4-BE49-F238E27FC236}">
                <a16:creationId xmlns:a16="http://schemas.microsoft.com/office/drawing/2014/main" id="{7B92E352-599C-457D-B6CD-5FB641FA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05" y="1137385"/>
            <a:ext cx="484665" cy="4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E92054D8-7495-4FBD-9354-A6F97434F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9" t="25047" r="40002" b="27152"/>
          <a:stretch/>
        </p:blipFill>
        <p:spPr>
          <a:xfrm>
            <a:off x="4821290" y="1164005"/>
            <a:ext cx="670600" cy="4846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A9F55B-F06B-49A8-A47D-62B861DAA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21" y="1137385"/>
            <a:ext cx="650549" cy="4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32412"/>
              </p:ext>
            </p:extLst>
          </p:nvPr>
        </p:nvGraphicFramePr>
        <p:xfrm>
          <a:off x="133284" y="557422"/>
          <a:ext cx="9525069" cy="60167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12771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86719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886719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709582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72108887"/>
                    </a:ext>
                  </a:extLst>
                </a:gridCol>
                <a:gridCol w="851189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1253403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323833780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708317">
                  <a:extLst>
                    <a:ext uri="{9D8B030D-6E8A-4147-A177-3AD203B41FA5}">
                      <a16:colId xmlns:a16="http://schemas.microsoft.com/office/drawing/2014/main" val="1502024474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Syllabes 1 à 12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Mots en cascade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Fiche Lecture et </a:t>
                      </a:r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Hatier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  <a:p>
                      <a:endParaRPr lang="fr-FR" sz="10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8EF2CB0-0F20-432C-B3D9-65635D74F113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D893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4ED5E7-3086-4F71-86A6-D8CECF2BF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88" y="-148621"/>
            <a:ext cx="820462" cy="820462"/>
          </a:xfrm>
          <a:prstGeom prst="rect">
            <a:avLst/>
          </a:prstGeom>
        </p:spPr>
      </p:pic>
      <p:pic>
        <p:nvPicPr>
          <p:cNvPr id="7" name="Picture 2" descr="Vocadingo CP-CM1 - Cocktail Games">
            <a:extLst>
              <a:ext uri="{FF2B5EF4-FFF2-40B4-BE49-F238E27FC236}">
                <a16:creationId xmlns:a16="http://schemas.microsoft.com/office/drawing/2014/main" id="{7B92E352-599C-457D-B6CD-5FB641FA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05" y="1137385"/>
            <a:ext cx="484665" cy="4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E92054D8-7495-4FBD-9354-A6F97434F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9" t="25047" r="40002" b="27152"/>
          <a:stretch/>
        </p:blipFill>
        <p:spPr>
          <a:xfrm>
            <a:off x="4821290" y="1164005"/>
            <a:ext cx="670600" cy="4846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A9F55B-F06B-49A8-A47D-62B861DAA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21" y="1137385"/>
            <a:ext cx="650549" cy="4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08227"/>
              </p:ext>
            </p:extLst>
          </p:nvPr>
        </p:nvGraphicFramePr>
        <p:xfrm>
          <a:off x="133284" y="557422"/>
          <a:ext cx="9525069" cy="60167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12771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86719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886719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709582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72108887"/>
                    </a:ext>
                  </a:extLst>
                </a:gridCol>
                <a:gridCol w="851189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1253403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323833780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  <a:gridCol w="708317">
                  <a:extLst>
                    <a:ext uri="{9D8B030D-6E8A-4147-A177-3AD203B41FA5}">
                      <a16:colId xmlns:a16="http://schemas.microsoft.com/office/drawing/2014/main" val="1502024474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Syllabes 1 à 12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Mots en cascade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Fiche Lecture et </a:t>
                      </a:r>
                      <a:r>
                        <a:rPr lang="fr-FR" sz="800" dirty="0" err="1">
                          <a:latin typeface="KG Miss Kindy Chunky" panose="02000000000000000000" pitchFamily="2" charset="0"/>
                        </a:rPr>
                        <a:t>compr</a:t>
                      </a:r>
                      <a:r>
                        <a:rPr lang="fr-FR" sz="8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Hatier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  <a:p>
                      <a:endParaRPr lang="fr-FR" sz="10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KG What the Teacher Wants" panose="02000000000000000000" pitchFamily="2" charset="0"/>
                      </a:endParaRPr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rgbClr val="D89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8EF2CB0-0F20-432C-B3D9-65635D74F113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D893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4ED5E7-3086-4F71-86A6-D8CECF2BF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88" y="-148621"/>
            <a:ext cx="820462" cy="820462"/>
          </a:xfrm>
          <a:prstGeom prst="rect">
            <a:avLst/>
          </a:prstGeom>
        </p:spPr>
      </p:pic>
      <p:pic>
        <p:nvPicPr>
          <p:cNvPr id="7" name="Picture 2" descr="Vocadingo CP-CM1 - Cocktail Games">
            <a:extLst>
              <a:ext uri="{FF2B5EF4-FFF2-40B4-BE49-F238E27FC236}">
                <a16:creationId xmlns:a16="http://schemas.microsoft.com/office/drawing/2014/main" id="{7B92E352-599C-457D-B6CD-5FB641FA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05" y="1137385"/>
            <a:ext cx="484665" cy="4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E92054D8-7495-4FBD-9354-A6F97434F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9" t="25047" r="40002" b="27152"/>
          <a:stretch/>
        </p:blipFill>
        <p:spPr>
          <a:xfrm>
            <a:off x="4821290" y="1164005"/>
            <a:ext cx="670600" cy="4846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A9F55B-F06B-49A8-A47D-62B861DAA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21" y="1137385"/>
            <a:ext cx="650549" cy="4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52464"/>
              </p:ext>
            </p:extLst>
          </p:nvPr>
        </p:nvGraphicFramePr>
        <p:xfrm>
          <a:off x="98350" y="566947"/>
          <a:ext cx="9706729" cy="6085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814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779065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739798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817294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759431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884743">
                  <a:extLst>
                    <a:ext uri="{9D8B030D-6E8A-4147-A177-3AD203B41FA5}">
                      <a16:colId xmlns:a16="http://schemas.microsoft.com/office/drawing/2014/main" val="2437975362"/>
                    </a:ext>
                  </a:extLst>
                </a:gridCol>
                <a:gridCol w="684748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728416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767401322"/>
                    </a:ext>
                  </a:extLst>
                </a:gridCol>
                <a:gridCol w="758061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Syl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.  13 à 24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latin typeface="KG Miss Kindy Chunky" panose="02000000000000000000" pitchFamily="2" charset="0"/>
                        </a:rPr>
                        <a:t>Décou</a:t>
                      </a: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. 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des </a:t>
                      </a:r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8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7 familles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Inférer le sens d’un mot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Jeux de lettres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à 8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B30B377-25D4-4510-8CEC-4CB8E194342F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8FB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418CA8-9BEB-4CAD-B6C0-E71D7244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1" y="-173899"/>
            <a:ext cx="805459" cy="805459"/>
          </a:xfrm>
          <a:prstGeom prst="rect">
            <a:avLst/>
          </a:prstGeom>
        </p:spPr>
      </p:pic>
      <p:pic>
        <p:nvPicPr>
          <p:cNvPr id="5" name="Picture 2">
            <a:hlinkClick r:id="rId3"/>
            <a:extLst>
              <a:ext uri="{FF2B5EF4-FFF2-40B4-BE49-F238E27FC236}">
                <a16:creationId xmlns:a16="http://schemas.microsoft.com/office/drawing/2014/main" id="{4A047E6B-E155-4029-81E2-EE4C68FE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44" y="1114374"/>
            <a:ext cx="768002" cy="4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0D4123-5F5C-4D0B-A326-8C265F4D49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09" t="27482" r="48657" b="46865"/>
          <a:stretch/>
        </p:blipFill>
        <p:spPr>
          <a:xfrm>
            <a:off x="4639940" y="1195641"/>
            <a:ext cx="623548" cy="3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592152-2305-405E-A330-616A4F04A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16866"/>
              </p:ext>
            </p:extLst>
          </p:nvPr>
        </p:nvGraphicFramePr>
        <p:xfrm>
          <a:off x="98350" y="566947"/>
          <a:ext cx="9706729" cy="6085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814">
                  <a:extLst>
                    <a:ext uri="{9D8B030D-6E8A-4147-A177-3AD203B41FA5}">
                      <a16:colId xmlns:a16="http://schemas.microsoft.com/office/drawing/2014/main" val="3576907124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3491213637"/>
                    </a:ext>
                  </a:extLst>
                </a:gridCol>
                <a:gridCol w="779065">
                  <a:extLst>
                    <a:ext uri="{9D8B030D-6E8A-4147-A177-3AD203B41FA5}">
                      <a16:colId xmlns:a16="http://schemas.microsoft.com/office/drawing/2014/main" val="1555059496"/>
                    </a:ext>
                  </a:extLst>
                </a:gridCol>
                <a:gridCol w="739798">
                  <a:extLst>
                    <a:ext uri="{9D8B030D-6E8A-4147-A177-3AD203B41FA5}">
                      <a16:colId xmlns:a16="http://schemas.microsoft.com/office/drawing/2014/main" val="852799463"/>
                    </a:ext>
                  </a:extLst>
                </a:gridCol>
                <a:gridCol w="817294">
                  <a:extLst>
                    <a:ext uri="{9D8B030D-6E8A-4147-A177-3AD203B41FA5}">
                      <a16:colId xmlns:a16="http://schemas.microsoft.com/office/drawing/2014/main" val="3225459272"/>
                    </a:ext>
                  </a:extLst>
                </a:gridCol>
                <a:gridCol w="759431">
                  <a:extLst>
                    <a:ext uri="{9D8B030D-6E8A-4147-A177-3AD203B41FA5}">
                      <a16:colId xmlns:a16="http://schemas.microsoft.com/office/drawing/2014/main" val="1372754192"/>
                    </a:ext>
                  </a:extLst>
                </a:gridCol>
                <a:gridCol w="884743">
                  <a:extLst>
                    <a:ext uri="{9D8B030D-6E8A-4147-A177-3AD203B41FA5}">
                      <a16:colId xmlns:a16="http://schemas.microsoft.com/office/drawing/2014/main" val="2437975362"/>
                    </a:ext>
                  </a:extLst>
                </a:gridCol>
                <a:gridCol w="684748">
                  <a:extLst>
                    <a:ext uri="{9D8B030D-6E8A-4147-A177-3AD203B41FA5}">
                      <a16:colId xmlns:a16="http://schemas.microsoft.com/office/drawing/2014/main" val="2329971449"/>
                    </a:ext>
                  </a:extLst>
                </a:gridCol>
                <a:gridCol w="728416">
                  <a:extLst>
                    <a:ext uri="{9D8B030D-6E8A-4147-A177-3AD203B41FA5}">
                      <a16:colId xmlns:a16="http://schemas.microsoft.com/office/drawing/2014/main" val="2778053224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36720217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767401322"/>
                    </a:ext>
                  </a:extLst>
                </a:gridCol>
                <a:gridCol w="758061">
                  <a:extLst>
                    <a:ext uri="{9D8B030D-6E8A-4147-A177-3AD203B41FA5}">
                      <a16:colId xmlns:a16="http://schemas.microsoft.com/office/drawing/2014/main" val="1582941863"/>
                    </a:ext>
                  </a:extLst>
                </a:gridCol>
              </a:tblGrid>
              <a:tr h="530314">
                <a:tc row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KG Wake Me Up" panose="02000000000000000000" pitchFamily="2" charset="0"/>
                        </a:rPr>
                        <a:t>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échiffrer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KG Second Chances Solid" panose="02000000000000000000" pitchFamily="2" charset="0"/>
                        </a:rPr>
                        <a:t>nrichir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G Wake Me Up" panose="02000000000000000000" pitchFamily="2" charset="0"/>
                        </a:rPr>
                        <a:t>C</a:t>
                      </a:r>
                      <a:r>
                        <a:rPr lang="fr-FR" sz="1100" dirty="0">
                          <a:latin typeface="KG Second Chances Solid" panose="02000000000000000000" pitchFamily="2" charset="0"/>
                        </a:rPr>
                        <a:t>omprendre</a:t>
                      </a:r>
                      <a:endParaRPr lang="fr-FR" sz="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KG Wake Me Up" panose="02000000000000000000" pitchFamily="2" charset="0"/>
                        </a:rPr>
                        <a:t>L</a:t>
                      </a:r>
                      <a:r>
                        <a:rPr lang="fr-FR" sz="1400" dirty="0">
                          <a:latin typeface="KG Second Chances Solid" panose="02000000000000000000" pitchFamily="2" charset="0"/>
                        </a:rPr>
                        <a:t>ire</a:t>
                      </a:r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KG Wake Me Up" panose="02000000000000000000" pitchFamily="2" charset="0"/>
                        </a:rPr>
                        <a:t>I</a:t>
                      </a:r>
                      <a:endParaRPr lang="fr-FR" sz="24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KG Wake Me Up" panose="02000000000000000000" pitchFamily="2" charset="0"/>
                        </a:rPr>
                        <a:t>C</a:t>
                      </a:r>
                      <a:endParaRPr lang="fr-FR" sz="2800" b="0" dirty="0">
                        <a:latin typeface="KG Miss Kindy Chunky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41922"/>
                  </a:ext>
                </a:extLst>
              </a:tr>
              <a:tr h="530314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Cartes des</a:t>
                      </a:r>
                    </a:p>
                    <a:p>
                      <a:pPr algn="ctr"/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Syl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.  13 à 24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latin typeface="KG Miss Kindy Chunky" panose="02000000000000000000" pitchFamily="2" charset="0"/>
                        </a:rPr>
                        <a:t>Décou</a:t>
                      </a: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. 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des </a:t>
                      </a:r>
                      <a:r>
                        <a:rPr lang="fr-FR" sz="1200" dirty="0" err="1">
                          <a:latin typeface="KG Miss Kindy Chunky" panose="02000000000000000000" pitchFamily="2" charset="0"/>
                        </a:rPr>
                        <a:t>phr</a:t>
                      </a: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8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05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7 familles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KG Miss Kindy Chunky" panose="02000000000000000000" pitchFamily="2" charset="0"/>
                        </a:rPr>
                        <a:t>Inférer le sens d’un mot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endParaRPr lang="fr-FR" sz="1200" dirty="0">
                        <a:latin typeface="KG Miss Kindy Chunky" panose="02000000000000000000" pitchFamily="2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Jeux de lettres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ABC 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5 à 8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Hatier</a:t>
                      </a:r>
                    </a:p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 à 10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10 min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KG Miss Kindy Chunky" panose="02000000000000000000" pitchFamily="2" charset="0"/>
                        </a:rPr>
                        <a:t>Cahier de lecteur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KG Miss Kindy Chunky" panose="02000000000000000000" pitchFamily="2" charset="0"/>
                        </a:rPr>
                        <a:t>Liste de lecture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174"/>
                  </a:ext>
                </a:extLst>
              </a:tr>
              <a:tr h="42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KG Miss Kindy Chunky" panose="02000000000000000000" pitchFamily="2" charset="0"/>
                      </a:endParaRPr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93514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979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902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0512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086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495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40415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0929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9351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48"/>
                  </a:ext>
                </a:extLst>
              </a:tr>
              <a:tr h="42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rgbClr val="8FB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6629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B30B377-25D4-4510-8CEC-4CB8E194342F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rgbClr val="8FB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What the Teacher Wants" panose="02000000000000000000" pitchFamily="2" charset="0"/>
              </a:rPr>
              <a:t>Parcours 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418CA8-9BEB-4CAD-B6C0-E71D7244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1" y="-173899"/>
            <a:ext cx="805459" cy="805459"/>
          </a:xfrm>
          <a:prstGeom prst="rect">
            <a:avLst/>
          </a:prstGeom>
        </p:spPr>
      </p:pic>
      <p:pic>
        <p:nvPicPr>
          <p:cNvPr id="5" name="Picture 2">
            <a:hlinkClick r:id="rId3"/>
            <a:extLst>
              <a:ext uri="{FF2B5EF4-FFF2-40B4-BE49-F238E27FC236}">
                <a16:creationId xmlns:a16="http://schemas.microsoft.com/office/drawing/2014/main" id="{4A047E6B-E155-4029-81E2-EE4C68FE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44" y="1114374"/>
            <a:ext cx="768002" cy="4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0D4123-5F5C-4D0B-A326-8C265F4D49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09" t="27482" r="48657" b="46865"/>
          <a:stretch/>
        </p:blipFill>
        <p:spPr>
          <a:xfrm>
            <a:off x="4639940" y="1195641"/>
            <a:ext cx="623548" cy="3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4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847</Words>
  <Application>Microsoft Office PowerPoint</Application>
  <PresentationFormat>Format A4 (210 x 297 mm)</PresentationFormat>
  <Paragraphs>397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KG Miss Kindy Chunky</vt:lpstr>
      <vt:lpstr>KG Second Chances Solid</vt:lpstr>
      <vt:lpstr>KG Wake Me Up</vt:lpstr>
      <vt:lpstr>KG What the Teacher Wants</vt:lpstr>
      <vt:lpstr>Letters in Circles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stefany .</cp:lastModifiedBy>
  <cp:revision>20</cp:revision>
  <dcterms:created xsi:type="dcterms:W3CDTF">2021-01-23T18:13:01Z</dcterms:created>
  <dcterms:modified xsi:type="dcterms:W3CDTF">2022-08-25T09:15:34Z</dcterms:modified>
</cp:coreProperties>
</file>