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5" y="-1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A379-BEC9-4E94-8F3D-C8E93E1293D4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0D49-8BB6-4649-989C-9428F4B258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A379-BEC9-4E94-8F3D-C8E93E1293D4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0D49-8BB6-4649-989C-9428F4B258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A379-BEC9-4E94-8F3D-C8E93E1293D4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0D49-8BB6-4649-989C-9428F4B258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A379-BEC9-4E94-8F3D-C8E93E1293D4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0D49-8BB6-4649-989C-9428F4B258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A379-BEC9-4E94-8F3D-C8E93E1293D4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0D49-8BB6-4649-989C-9428F4B258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A379-BEC9-4E94-8F3D-C8E93E1293D4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0D49-8BB6-4649-989C-9428F4B258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A379-BEC9-4E94-8F3D-C8E93E1293D4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0D49-8BB6-4649-989C-9428F4B258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A379-BEC9-4E94-8F3D-C8E93E1293D4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0D49-8BB6-4649-989C-9428F4B258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A379-BEC9-4E94-8F3D-C8E93E1293D4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0D49-8BB6-4649-989C-9428F4B258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A379-BEC9-4E94-8F3D-C8E93E1293D4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0D49-8BB6-4649-989C-9428F4B258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A379-BEC9-4E94-8F3D-C8E93E1293D4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0D49-8BB6-4649-989C-9428F4B258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A379-BEC9-4E94-8F3D-C8E93E1293D4}" type="datetimeFigureOut">
              <a:rPr lang="fr-FR" smtClean="0"/>
              <a:pPr/>
              <a:t>31/03/2014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D0D49-8BB6-4649-989C-9428F4B258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8.jpe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3.png"/><Relationship Id="rId4" Type="http://schemas.openxmlformats.org/officeDocument/2006/relationships/image" Target="../media/image9.jpeg"/><Relationship Id="rId9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8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4.jpeg"/><Relationship Id="rId4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jpeg"/><Relationship Id="rId7" Type="http://schemas.openxmlformats.org/officeDocument/2006/relationships/image" Target="../media/image31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3" Type="http://schemas.openxmlformats.org/officeDocument/2006/relationships/image" Target="../media/image34.jpeg"/><Relationship Id="rId7" Type="http://schemas.openxmlformats.org/officeDocument/2006/relationships/image" Target="../media/image36.png"/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9.jpeg"/><Relationship Id="rId7" Type="http://schemas.openxmlformats.org/officeDocument/2006/relationships/image" Target="../media/image41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gif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60823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40743" y="404664"/>
            <a:ext cx="720000" cy="360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Carte</a:t>
            </a:r>
            <a:endParaRPr lang="fr-FR" sz="105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0743" y="76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0823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0823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0823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40743" y="112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0743" y="2564944"/>
            <a:ext cx="2520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FRANCE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Image 13" descr="http://t3.gstatic.com/images?q=tbn:ANd9GcTHMXsFHguWA7wqesxmB98ZY3-nXoZIpwXUWFiXx42DnC28wodj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2902" y="620568"/>
            <a:ext cx="177584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4140152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20072" y="4046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420072" y="764744"/>
            <a:ext cx="720000" cy="360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420152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20152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20152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20072" y="112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20072" y="2564944"/>
            <a:ext cx="2520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FRANCE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804448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84368" y="4046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084368" y="76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84448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84448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84448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84368" y="1124744"/>
            <a:ext cx="720000" cy="360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Capitale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084368" y="2564944"/>
            <a:ext cx="2520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FRANCE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Image 33" descr="http://t1.gstatic.com/images?q=tbn:ANd9GcRnMR0Z6iU2pMKz_spczwCgEp34A8N2P1o9lyDD91GFx4ZuTsBNc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978" y="1006351"/>
            <a:ext cx="1510349" cy="956626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</p:pic>
      <p:pic>
        <p:nvPicPr>
          <p:cNvPr id="35" name="Image 34" descr="http://t0.gstatic.com/images?q=tbn:ANd9GcTP9nkHS0Zw5vd16lVIKhkpGvE_2jnZgfJkklJYhaMmSVM3tys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908720"/>
            <a:ext cx="1660401" cy="1359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ZoneTexte 35"/>
          <p:cNvSpPr txBox="1"/>
          <p:nvPr/>
        </p:nvSpPr>
        <p:spPr>
          <a:xfrm>
            <a:off x="7308304" y="548680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Paris</a:t>
            </a:r>
            <a:endParaRPr lang="fr-FR" sz="1400" b="1" dirty="0"/>
          </a:p>
        </p:txBody>
      </p:sp>
      <p:sp>
        <p:nvSpPr>
          <p:cNvPr id="37" name="Rectangle 36"/>
          <p:cNvSpPr/>
          <p:nvPr/>
        </p:nvSpPr>
        <p:spPr>
          <a:xfrm>
            <a:off x="1460823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40743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40743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40823" y="4365104"/>
            <a:ext cx="720000" cy="360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Monnaie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40823" y="47251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0823" y="508522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40743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40743" y="5445264"/>
            <a:ext cx="2520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FRANCE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40152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420072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420072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420152" y="43651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420152" y="4725184"/>
            <a:ext cx="720000" cy="360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Régime politique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420152" y="508522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420072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420072" y="5445264"/>
            <a:ext cx="2520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FRANCE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804448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084368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084368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084448" y="43651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084448" y="47251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084448" y="5085224"/>
            <a:ext cx="720000" cy="3600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Symbole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084368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084368" y="5445264"/>
            <a:ext cx="2520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FRANCE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5" name="Image 64" descr="http://t0.gstatic.com/images?q=tbn:ANd9GcSSz-3i8EOgS_CJCKY0GYYGQTQobjgNiwziWEnk5_udY8wRQXru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664" y="3805783"/>
            <a:ext cx="1643958" cy="1351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" name="ZoneTexte 65"/>
          <p:cNvSpPr txBox="1"/>
          <p:nvPr/>
        </p:nvSpPr>
        <p:spPr>
          <a:xfrm>
            <a:off x="1907704" y="3429000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L’euro</a:t>
            </a:r>
            <a:endParaRPr lang="fr-FR" sz="1400" b="1" dirty="0"/>
          </a:p>
        </p:txBody>
      </p:sp>
      <p:pic>
        <p:nvPicPr>
          <p:cNvPr id="67" name="Image 66" descr="http://t3.gstatic.com/images?q=tbn:ANd9GcQBBeWNQfGRMnD9wq8hc394bxAe8qvanhJS1IUXm39j464f0zCr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32989" y="3860928"/>
            <a:ext cx="161432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Image 67" descr="http://t0.gstatic.com/images?q=tbn:ANd9GcQ5qiAaaCQUkNkYnWC1td9PT0ybaSwto_raMcUExxqKYKwftJlj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48264" y="3649101"/>
            <a:ext cx="1457325" cy="1695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ZoneTexte 63"/>
          <p:cNvSpPr txBox="1"/>
          <p:nvPr/>
        </p:nvSpPr>
        <p:spPr>
          <a:xfrm>
            <a:off x="7308304" y="3304034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Le coq</a:t>
            </a:r>
            <a:endParaRPr lang="fr-FR" sz="1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60823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40743" y="404664"/>
            <a:ext cx="720000" cy="36000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Carte</a:t>
            </a:r>
            <a:endParaRPr lang="fr-FR" sz="105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0743" y="76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0823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0823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0823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40743" y="112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0743" y="2564944"/>
            <a:ext cx="2520000" cy="360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SUISSE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40152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20072" y="4046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420072" y="764744"/>
            <a:ext cx="720000" cy="36000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420152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20152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20152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20072" y="112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20072" y="2564944"/>
            <a:ext cx="2520000" cy="360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SUISSE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804448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84368" y="4046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084368" y="76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84448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84448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84448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84368" y="1124744"/>
            <a:ext cx="720000" cy="36000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Capitale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084368" y="2564944"/>
            <a:ext cx="2520000" cy="360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SUISSE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60823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40743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40743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40823" y="4365104"/>
            <a:ext cx="720000" cy="36000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Monnaie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40823" y="47251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0823" y="508522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40743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40743" y="5445264"/>
            <a:ext cx="2520000" cy="360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SUISSE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40152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420072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420072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420152" y="43651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420152" y="4725184"/>
            <a:ext cx="720000" cy="36000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Régime politique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420152" y="508522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420072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420072" y="5445264"/>
            <a:ext cx="2520000" cy="360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SUISSE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804448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084368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084368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084448" y="43651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084448" y="47251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084448" y="5085224"/>
            <a:ext cx="720000" cy="36000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Symbole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084368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084368" y="5445264"/>
            <a:ext cx="2520000" cy="360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SUISSE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7308304" y="548680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Berne</a:t>
            </a:r>
            <a:endParaRPr lang="fr-FR" sz="1400" b="1" dirty="0"/>
          </a:p>
        </p:txBody>
      </p:sp>
      <p:pic>
        <p:nvPicPr>
          <p:cNvPr id="72" name="Image 71" descr="http://t1.gstatic.com/images?q=tbn:ANd9GcRycdBX9b5WfRS9ugJlYNHBc5x4_WikPpRANsibAFWOTAwQ_Gy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2060" y="989138"/>
            <a:ext cx="1656184" cy="991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Image 72" descr="http://t0.gstatic.com/images?q=tbn:ANd9GcRUd72bEObxioyQP_zmN4-XAaaI4smFz8fE8Kd_Auo1SO4cjpIO0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2375" y="908720"/>
            <a:ext cx="1704147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Image 74" descr="http://t0.gstatic.com/images?q=tbn:ANd9GcQKz4q9HJRUuj8TVE8mh5-4-7IXEoYPvpGGoLtU9tIy4a9LjLJqoQ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4187180"/>
            <a:ext cx="1019175" cy="1223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Image 73" descr="http://t3.gstatic.com/images?q=tbn:ANd9GcQChG3QB8q89GnnrfBPgbszxTo4tJCP5fKE5WQ2RlfvvPirvM6P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35113" y="3356992"/>
            <a:ext cx="129614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" name="ZoneTexte 75"/>
          <p:cNvSpPr txBox="1"/>
          <p:nvPr/>
        </p:nvSpPr>
        <p:spPr>
          <a:xfrm>
            <a:off x="1475656" y="4489956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Le franc suisse</a:t>
            </a:r>
            <a:endParaRPr lang="fr-FR" sz="1400" b="1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4181377" y="3998057"/>
          <a:ext cx="1717551" cy="1159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Image bitmap" r:id="rId7" imgW="2000000" imgH="1352381" progId="PBrush">
                  <p:embed/>
                </p:oleObj>
              </mc:Choice>
              <mc:Fallback>
                <p:oleObj name="Image bitmap" r:id="rId7" imgW="2000000" imgH="1352381" progId="PBrush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1377" y="3998057"/>
                        <a:ext cx="1717551" cy="1159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7" name="Image 76" descr="http://t3.gstatic.com/images?q=tbn:ANd9GcRbdJ8Jfc2eYTrDCpvVLIHHRaWJvfhyk5Pco3INNJkPeUIGcVBo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84137" y="3717032"/>
            <a:ext cx="1640623" cy="1642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" name="ZoneTexte 77"/>
          <p:cNvSpPr txBox="1"/>
          <p:nvPr/>
        </p:nvSpPr>
        <p:spPr>
          <a:xfrm>
            <a:off x="4211960" y="340983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Etat fédéral (cantons)</a:t>
            </a:r>
            <a:endParaRPr lang="fr-FR" sz="1400" b="1" dirty="0"/>
          </a:p>
        </p:txBody>
      </p:sp>
      <p:sp>
        <p:nvSpPr>
          <p:cNvPr id="79" name="ZoneTexte 78"/>
          <p:cNvSpPr txBox="1"/>
          <p:nvPr/>
        </p:nvSpPr>
        <p:spPr>
          <a:xfrm>
            <a:off x="6876256" y="3356992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L’edelweiss</a:t>
            </a:r>
            <a:endParaRPr lang="fr-FR" sz="1400" b="1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848" y="980729"/>
            <a:ext cx="1656000" cy="99908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60823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0743" y="76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0823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0823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0823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40743" y="112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0743" y="2564944"/>
            <a:ext cx="252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BELGIQUE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40152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20072" y="4046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420152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20152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20152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20072" y="112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20072" y="2564944"/>
            <a:ext cx="252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BELGIQUE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804448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84368" y="4046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084368" y="76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84448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84448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84448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84368" y="2564944"/>
            <a:ext cx="252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BELGIQUE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60823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40743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40743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40823" y="47251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0823" y="508522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40743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40743" y="5445264"/>
            <a:ext cx="252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BELGIQUE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40152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420072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420072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420152" y="43651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420152" y="508522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420072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420072" y="5445264"/>
            <a:ext cx="252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BELGIQUE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804448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084368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084368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084448" y="43651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084448" y="47251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4" name="Groupe 73"/>
          <p:cNvGrpSpPr/>
          <p:nvPr/>
        </p:nvGrpSpPr>
        <p:grpSpPr>
          <a:xfrm>
            <a:off x="740743" y="404664"/>
            <a:ext cx="6063705" cy="5040560"/>
            <a:chOff x="740743" y="404664"/>
            <a:chExt cx="6063705" cy="5040560"/>
          </a:xfrm>
          <a:solidFill>
            <a:schemeClr val="accent2"/>
          </a:solidFill>
        </p:grpSpPr>
        <p:sp>
          <p:nvSpPr>
            <p:cNvPr id="7" name="Rectangle 6"/>
            <p:cNvSpPr/>
            <p:nvPr/>
          </p:nvSpPr>
          <p:spPr>
            <a:xfrm>
              <a:off x="740743" y="40466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Carte</a:t>
              </a:r>
              <a:endParaRPr lang="fr-FR" sz="10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20072" y="76474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Drapeau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084368" y="112474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Capitale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40823" y="436510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Monnaie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420152" y="472518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Régime politique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084448" y="508522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Symbole</a:t>
              </a:r>
            </a:p>
          </p:txBody>
        </p:sp>
      </p:grpSp>
      <p:sp>
        <p:nvSpPr>
          <p:cNvPr id="60" name="Rectangle 59"/>
          <p:cNvSpPr/>
          <p:nvPr/>
        </p:nvSpPr>
        <p:spPr>
          <a:xfrm>
            <a:off x="6084368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084368" y="5445264"/>
            <a:ext cx="2520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BELGIQUE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2" name="Image 61" descr="http://t1.gstatic.com/images?q=tbn:ANd9GcTfXJ-KN61uRxSKTwuDfYz0hFV0sgomcnR6Pq7hdGJrCdCJPHSnh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7148" y="800588"/>
            <a:ext cx="1747351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Image 62" descr="http://t0.gstatic.com/images?q=tbn:ANd9GcRgLGuPI9GeWiHcyKjtQDRYn2OLE0zv81n50O69Ic-2TWpaGuyOGQ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6056" y="872596"/>
            <a:ext cx="17281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Image 63" descr="http://t2.gstatic.com/images?q=tbn:ANd9GcQO7QITr33IRT8kkaStvezd5SITsUdvK86qIKahALzL_tSWrzBQ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82081" y="912792"/>
            <a:ext cx="164473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Image 64" descr="http://t0.gstatic.com/images?q=tbn:ANd9GcSSz-3i8EOgS_CJCKY0GYYGQTQobjgNiwziWEnk5_udY8wRQXru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2840" y="3861048"/>
            <a:ext cx="171596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Image 66" descr="http://t2.gstatic.com/images?q=tbn:ANd9GcQNtKexKkohj53KG5Jkpc3FZ1NGQis0CZzire6GexDM_Ph1Z5N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71877" y="3789039"/>
            <a:ext cx="1336551" cy="1596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Image 67" descr="http://t1.gstatic.com/images?q=tbn:ANd9GcTPilGjztyUaEzkj5rAB6SplTYteocPcbenZS7UvjDUjFBdCCcl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07610" y="3789040"/>
            <a:ext cx="1193676" cy="1593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ZoneTexte 68"/>
          <p:cNvSpPr txBox="1"/>
          <p:nvPr/>
        </p:nvSpPr>
        <p:spPr>
          <a:xfrm>
            <a:off x="7308304" y="548680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Bruxelles</a:t>
            </a:r>
            <a:endParaRPr lang="fr-FR" sz="1400" b="1" dirty="0"/>
          </a:p>
        </p:txBody>
      </p:sp>
      <p:sp>
        <p:nvSpPr>
          <p:cNvPr id="70" name="ZoneTexte 69"/>
          <p:cNvSpPr txBox="1"/>
          <p:nvPr/>
        </p:nvSpPr>
        <p:spPr>
          <a:xfrm>
            <a:off x="1907704" y="3429000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L’euro</a:t>
            </a:r>
            <a:endParaRPr lang="fr-FR" sz="1400" b="1" dirty="0"/>
          </a:p>
        </p:txBody>
      </p:sp>
      <p:sp>
        <p:nvSpPr>
          <p:cNvPr id="71" name="ZoneTexte 70"/>
          <p:cNvSpPr txBox="1"/>
          <p:nvPr/>
        </p:nvSpPr>
        <p:spPr>
          <a:xfrm>
            <a:off x="4211960" y="335699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Monarchie parlementaire fédérale</a:t>
            </a:r>
            <a:endParaRPr lang="fr-FR" sz="1200" b="1" dirty="0"/>
          </a:p>
        </p:txBody>
      </p:sp>
      <p:sp>
        <p:nvSpPr>
          <p:cNvPr id="73" name="ZoneTexte 72"/>
          <p:cNvSpPr txBox="1"/>
          <p:nvPr/>
        </p:nvSpPr>
        <p:spPr>
          <a:xfrm>
            <a:off x="6842348" y="3356992"/>
            <a:ext cx="17281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L’</a:t>
            </a:r>
            <a:r>
              <a:rPr lang="fr-FR" sz="1200" b="1" dirty="0" err="1" smtClean="0"/>
              <a:t>atonium</a:t>
            </a:r>
            <a:r>
              <a:rPr lang="fr-FR" sz="1200" b="1" dirty="0" smtClean="0"/>
              <a:t> </a:t>
            </a:r>
          </a:p>
          <a:p>
            <a:pPr algn="ctr"/>
            <a:r>
              <a:rPr lang="fr-FR" sz="900" b="1" dirty="0" smtClean="0"/>
              <a:t>(exposition universelle de 1958)</a:t>
            </a:r>
            <a:endParaRPr lang="fr-FR" sz="9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60823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0743" y="76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0823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0823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0823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40743" y="112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0743" y="2564944"/>
            <a:ext cx="2520000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TOGO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40152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20072" y="4046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420152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20152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20152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20072" y="112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20072" y="2564944"/>
            <a:ext cx="2520000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TOGO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804448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84368" y="4046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084368" y="76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84448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84448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84448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84368" y="2564944"/>
            <a:ext cx="2520000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TOGO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60823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40743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40743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40823" y="47251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0823" y="508522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40743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40743" y="5445264"/>
            <a:ext cx="2520000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TOGO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40152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420072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420072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420152" y="43651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420152" y="508522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420072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420072" y="5445264"/>
            <a:ext cx="2520000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TOGO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804348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084368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084368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084448" y="43651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084448" y="47251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e 73"/>
          <p:cNvGrpSpPr/>
          <p:nvPr/>
        </p:nvGrpSpPr>
        <p:grpSpPr>
          <a:xfrm>
            <a:off x="740743" y="404664"/>
            <a:ext cx="6063705" cy="5040560"/>
            <a:chOff x="740743" y="404664"/>
            <a:chExt cx="6063705" cy="5040560"/>
          </a:xfrm>
          <a:solidFill>
            <a:schemeClr val="accent5"/>
          </a:solidFill>
        </p:grpSpPr>
        <p:sp>
          <p:nvSpPr>
            <p:cNvPr id="7" name="Rectangle 6"/>
            <p:cNvSpPr/>
            <p:nvPr/>
          </p:nvSpPr>
          <p:spPr>
            <a:xfrm>
              <a:off x="740743" y="40466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Carte</a:t>
              </a:r>
              <a:endParaRPr lang="fr-FR" sz="10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20072" y="76474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Drapeau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084368" y="112474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Capitale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40823" y="436510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Monnaie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420152" y="472518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Régime politique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084448" y="508522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Symbole</a:t>
              </a:r>
            </a:p>
          </p:txBody>
        </p:sp>
      </p:grpSp>
      <p:sp>
        <p:nvSpPr>
          <p:cNvPr id="60" name="Rectangle 59"/>
          <p:cNvSpPr/>
          <p:nvPr/>
        </p:nvSpPr>
        <p:spPr>
          <a:xfrm>
            <a:off x="6084368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084368" y="5445264"/>
            <a:ext cx="2520000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TOGO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6" name="Image 65" descr="http://t2.gstatic.com/images?q=tbn:ANd9GcSOJSIwEuhZIiLviJhqsPQ-CdV1fZH8VsN-S4xf17bMimN4nIHYr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1122" y="479777"/>
            <a:ext cx="1379403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Image 71" descr="http://t2.gstatic.com/images?q=tbn:ANd9GcSDxlvpAdbgzUPaiswxDYSdL0EinKLMoNRKBPl1FZmmVsCPM9WxhQ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7495" y="930569"/>
            <a:ext cx="1665314" cy="110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Image 73" descr="http://t0.gstatic.com/images?q=tbn:ANd9GcTeHLQ6gH2kbGNnPi-xw9LoeawdpALzhIczOWkjwBX9m9BukRcXd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83333" y="980728"/>
            <a:ext cx="1642230" cy="115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" name="Image 74" descr="http://t1.gstatic.com/images?q=tbn:ANd9GcQf2GIv5tsOo-ZeFFi1AQhvTWsU61GY1kZs1N0og_r95vjVaiwY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48755" y="3717032"/>
            <a:ext cx="122413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Image 75" descr="http://t1.gstatic.com/images?q=tbn:ANd9GcSERPr_btkqK9uZPxLo1yQ_MWXUwzqjc7wUgBfW2krQPC0fLu9yH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89311" y="4653136"/>
            <a:ext cx="1343025" cy="74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" name="Image 76" descr="http://t0.gstatic.com/images?q=tbn:ANd9GcQL5o4wBgyIQyVXibcoguws2PYjR-gKnVmfOig8r4GtqOsraGh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4895" y="3680048"/>
            <a:ext cx="1370515" cy="1693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Image 77" descr="http://t0.gstatic.com/images?q=tbn:ANd9GcTzCfMJ9oi2V1wbGU99CKq0hhBRB5g_yXbrLvfBKSpYQ9Ll64iSYw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72089" y="3933056"/>
            <a:ext cx="1064518" cy="144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" name="ZoneTexte 78"/>
          <p:cNvSpPr txBox="1"/>
          <p:nvPr/>
        </p:nvSpPr>
        <p:spPr>
          <a:xfrm>
            <a:off x="7272400" y="548680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Lomé</a:t>
            </a:r>
            <a:endParaRPr lang="fr-FR" sz="1400" b="1" dirty="0"/>
          </a:p>
        </p:txBody>
      </p:sp>
      <p:sp>
        <p:nvSpPr>
          <p:cNvPr id="80" name="ZoneTexte 79"/>
          <p:cNvSpPr txBox="1"/>
          <p:nvPr/>
        </p:nvSpPr>
        <p:spPr>
          <a:xfrm>
            <a:off x="1640743" y="335699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Le franc CFA</a:t>
            </a:r>
            <a:endParaRPr lang="fr-FR" sz="1400" b="1" dirty="0"/>
          </a:p>
        </p:txBody>
      </p:sp>
      <p:sp>
        <p:nvSpPr>
          <p:cNvPr id="81" name="ZoneTexte 80"/>
          <p:cNvSpPr txBox="1"/>
          <p:nvPr/>
        </p:nvSpPr>
        <p:spPr>
          <a:xfrm>
            <a:off x="4464088" y="3356992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République</a:t>
            </a:r>
            <a:endParaRPr lang="fr-FR" sz="1400" b="1" dirty="0"/>
          </a:p>
        </p:txBody>
      </p:sp>
      <p:sp>
        <p:nvSpPr>
          <p:cNvPr id="70" name="ZoneTexte 69"/>
          <p:cNvSpPr txBox="1"/>
          <p:nvPr/>
        </p:nvSpPr>
        <p:spPr>
          <a:xfrm>
            <a:off x="6804248" y="3284984"/>
            <a:ext cx="1800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/>
              <a:t>Monument de l’indépendance</a:t>
            </a:r>
          </a:p>
          <a:p>
            <a:pPr algn="ctr"/>
            <a:r>
              <a:rPr lang="fr-FR" sz="1100" b="1" dirty="0" smtClean="0"/>
              <a:t>(Lomé)</a:t>
            </a:r>
            <a:endParaRPr lang="fr-FR" sz="11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68339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0743" y="76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0823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0823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0823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40743" y="112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0743" y="2564944"/>
            <a:ext cx="252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QUÉBEC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40152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20072" y="4046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420152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20152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20152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20072" y="112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20072" y="2564944"/>
            <a:ext cx="252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QUÉBEC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804448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84368" y="4046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084368" y="76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84448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84448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84448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84368" y="2564944"/>
            <a:ext cx="252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QUÉBEC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60823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40743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40743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40823" y="47251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0823" y="508522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40743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40743" y="5445264"/>
            <a:ext cx="252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QUÉBEC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40152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420072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420072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420152" y="43651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420152" y="508522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420072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420072" y="5445264"/>
            <a:ext cx="252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QUÉBEC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804348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084368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084368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084448" y="43651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084448" y="47251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e 73"/>
          <p:cNvGrpSpPr/>
          <p:nvPr/>
        </p:nvGrpSpPr>
        <p:grpSpPr>
          <a:xfrm>
            <a:off x="740743" y="404664"/>
            <a:ext cx="6063705" cy="5040560"/>
            <a:chOff x="740743" y="404664"/>
            <a:chExt cx="6063705" cy="5040560"/>
          </a:xfrm>
          <a:solidFill>
            <a:schemeClr val="accent4"/>
          </a:solidFill>
        </p:grpSpPr>
        <p:sp>
          <p:nvSpPr>
            <p:cNvPr id="7" name="Rectangle 6"/>
            <p:cNvSpPr/>
            <p:nvPr/>
          </p:nvSpPr>
          <p:spPr>
            <a:xfrm>
              <a:off x="740743" y="40466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Carte</a:t>
              </a:r>
              <a:endParaRPr lang="fr-FR" sz="10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20072" y="76474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Drapeau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084368" y="112474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Capitale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40823" y="436510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Monnaie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420152" y="472518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Régime politique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084448" y="508522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Symbole</a:t>
              </a:r>
            </a:p>
          </p:txBody>
        </p:sp>
      </p:grpSp>
      <p:sp>
        <p:nvSpPr>
          <p:cNvPr id="60" name="Rectangle 59"/>
          <p:cNvSpPr/>
          <p:nvPr/>
        </p:nvSpPr>
        <p:spPr>
          <a:xfrm>
            <a:off x="6084368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084368" y="5445264"/>
            <a:ext cx="252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QUÉBEC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7272400" y="548680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Québec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1594204" y="3356992"/>
            <a:ext cx="1533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Le dollar canadien</a:t>
            </a:r>
            <a:endParaRPr lang="fr-FR" sz="1400" b="1" dirty="0"/>
          </a:p>
        </p:txBody>
      </p:sp>
      <p:sp>
        <p:nvSpPr>
          <p:cNvPr id="81" name="ZoneTexte 80"/>
          <p:cNvSpPr txBox="1"/>
          <p:nvPr/>
        </p:nvSpPr>
        <p:spPr>
          <a:xfrm>
            <a:off x="4410132" y="3356992"/>
            <a:ext cx="12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Démocratie parlementaire</a:t>
            </a:r>
            <a:endParaRPr lang="fr-FR" sz="1400" b="1" dirty="0"/>
          </a:p>
        </p:txBody>
      </p:sp>
      <p:sp>
        <p:nvSpPr>
          <p:cNvPr id="70" name="ZoneTexte 69"/>
          <p:cNvSpPr txBox="1"/>
          <p:nvPr/>
        </p:nvSpPr>
        <p:spPr>
          <a:xfrm>
            <a:off x="6804248" y="3284984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Devise</a:t>
            </a:r>
            <a:endParaRPr lang="fr-FR" sz="1400" b="1" dirty="0"/>
          </a:p>
        </p:txBody>
      </p:sp>
      <p:pic>
        <p:nvPicPr>
          <p:cNvPr id="62" name="Image 61" descr="http://t1.gstatic.com/images?q=tbn:ANd9GcRbLtMoUplcHdLdkyiReBCRMnVnCOc625OkB67hBXaWlVo0yhZ4-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0247" y="908720"/>
            <a:ext cx="165618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ZoneTexte 63"/>
          <p:cNvSpPr txBox="1"/>
          <p:nvPr/>
        </p:nvSpPr>
        <p:spPr>
          <a:xfrm>
            <a:off x="1468239" y="476672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Province du Canada</a:t>
            </a:r>
            <a:endParaRPr lang="fr-FR" sz="1400" b="1" dirty="0"/>
          </a:p>
        </p:txBody>
      </p:sp>
      <p:pic>
        <p:nvPicPr>
          <p:cNvPr id="65" name="Image 64" descr="http://t0.gstatic.com/images?q=tbn:ANd9GcT5ApfH-76NSs2cKBYDUfRkdpxbvB-v3HuM-V7Sv_VT8WU_Iag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9495" y="1016612"/>
            <a:ext cx="166131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Image 65" descr="http://t3.gstatic.com/images?q=tbn:ANd9GcTTWXAjlEnayWqvHB2FQarO-IynmlFmWVhLbbdW9QyYcuSbK-sJ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356" y="1052736"/>
            <a:ext cx="165618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Image 66" descr="http://t0.gstatic.com/images?q=tbn:ANd9GcQ6km_6ZAwjpYaz9c0GQucKdz6e-yq06zWzetRPCzGgm6K_vFnhoA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60" y="3717032"/>
            <a:ext cx="777641" cy="163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Image 67" descr="http://t3.gstatic.com/images?q=tbn:ANd9GcQXtl__fgi7CnbOeeP_2qVsaNTitAVtJzLF8vNNCesUMEPrjhBNG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5656" y="3861048"/>
            <a:ext cx="915243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Image 68" descr="http://t2.gstatic.com/images?q=tbn:ANd9GcQiHxtY0syII5wfNFmaNZtDQBjJ5u14D2guGs_8MlwavOlvjSFy1w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92678" y="3933056"/>
            <a:ext cx="1694949" cy="125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Image 70" descr="http://upload.wikimedia.org/wikipedia/commons/thumb/7/75/Coat_of_arms_of_Qu%C3%A9bec.svg/200px-Coat_of_arms_of_Qu%C3%A9bec.svg.pn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55860" y="3645024"/>
            <a:ext cx="129697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60823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0743" y="76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0823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0823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0823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40743" y="112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0743" y="2564944"/>
            <a:ext cx="2520000" cy="36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BÉNIN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40152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20072" y="4046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420152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20152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20152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20072" y="112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20072" y="2564944"/>
            <a:ext cx="2520000" cy="36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BÉNIN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804448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84368" y="4046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084368" y="76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84448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84448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84448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84368" y="2564944"/>
            <a:ext cx="2520000" cy="36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BÉNIN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60823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40743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40743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40823" y="47251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0823" y="508522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40743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40743" y="5445264"/>
            <a:ext cx="2520000" cy="36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BÉNIN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40152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420072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420072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420152" y="43651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420152" y="508522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420072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420072" y="5445264"/>
            <a:ext cx="2520000" cy="36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BÉNIN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804348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084368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084368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084448" y="43651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084448" y="47251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e 73"/>
          <p:cNvGrpSpPr/>
          <p:nvPr/>
        </p:nvGrpSpPr>
        <p:grpSpPr>
          <a:xfrm>
            <a:off x="740743" y="404664"/>
            <a:ext cx="6063705" cy="5040560"/>
            <a:chOff x="740743" y="404664"/>
            <a:chExt cx="6063705" cy="5040560"/>
          </a:xfrm>
          <a:solidFill>
            <a:schemeClr val="bg2">
              <a:lumMod val="50000"/>
            </a:schemeClr>
          </a:solidFill>
        </p:grpSpPr>
        <p:sp>
          <p:nvSpPr>
            <p:cNvPr id="7" name="Rectangle 6"/>
            <p:cNvSpPr/>
            <p:nvPr/>
          </p:nvSpPr>
          <p:spPr>
            <a:xfrm>
              <a:off x="740743" y="40466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Carte</a:t>
              </a:r>
              <a:endParaRPr lang="fr-FR" sz="10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20072" y="76474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Drapeau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084368" y="112474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Capitale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40823" y="436510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Monnaie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420152" y="472518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Régime politique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084448" y="508522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Symbole</a:t>
              </a:r>
            </a:p>
          </p:txBody>
        </p:sp>
      </p:grpSp>
      <p:sp>
        <p:nvSpPr>
          <p:cNvPr id="60" name="Rectangle 59"/>
          <p:cNvSpPr/>
          <p:nvPr/>
        </p:nvSpPr>
        <p:spPr>
          <a:xfrm>
            <a:off x="6084368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084368" y="5445264"/>
            <a:ext cx="2520000" cy="36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BÉNIN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7092380" y="548680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Porto-Novo</a:t>
            </a:r>
            <a:endParaRPr lang="fr-FR" sz="1400" b="1" dirty="0"/>
          </a:p>
        </p:txBody>
      </p:sp>
      <p:sp>
        <p:nvSpPr>
          <p:cNvPr id="80" name="ZoneTexte 79"/>
          <p:cNvSpPr txBox="1"/>
          <p:nvPr/>
        </p:nvSpPr>
        <p:spPr>
          <a:xfrm>
            <a:off x="1640743" y="335699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Le franc CFA</a:t>
            </a:r>
            <a:endParaRPr lang="fr-FR" sz="1400" b="1" dirty="0"/>
          </a:p>
        </p:txBody>
      </p:sp>
      <p:sp>
        <p:nvSpPr>
          <p:cNvPr id="81" name="ZoneTexte 80"/>
          <p:cNvSpPr txBox="1"/>
          <p:nvPr/>
        </p:nvSpPr>
        <p:spPr>
          <a:xfrm>
            <a:off x="4464088" y="3356992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République</a:t>
            </a:r>
            <a:endParaRPr lang="fr-FR" sz="1400" b="1" dirty="0"/>
          </a:p>
        </p:txBody>
      </p:sp>
      <p:sp>
        <p:nvSpPr>
          <p:cNvPr id="70" name="ZoneTexte 69"/>
          <p:cNvSpPr txBox="1"/>
          <p:nvPr/>
        </p:nvSpPr>
        <p:spPr>
          <a:xfrm>
            <a:off x="6804248" y="3501008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Devise</a:t>
            </a:r>
            <a:endParaRPr lang="fr-FR" sz="1100" b="1" dirty="0"/>
          </a:p>
        </p:txBody>
      </p:sp>
      <p:pic>
        <p:nvPicPr>
          <p:cNvPr id="62" name="Image 61" descr="http://d-maps.com/m/benin/benin13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2748" y="608215"/>
            <a:ext cx="1276151" cy="1752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Image 62" descr="http://t3.gstatic.com/images?q=tbn:ANd9GcTKpcMGheBkRzs4ehT0eXTtWU5hvqRMKdHF5y60GkV3nuSy1aoQ_Q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7960" y="980728"/>
            <a:ext cx="1672977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Image 63" descr="http://www.ibenin.com/uploads/2010/12/Benin_CO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39866" y="3717032"/>
            <a:ext cx="160057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Image 64" descr="http://t1.gstatic.com/images?q=tbn:ANd9GcQf2GIv5tsOo-ZeFFi1AQhvTWsU61GY1kZs1N0og_r95vjVaiwY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48755" y="3717032"/>
            <a:ext cx="122413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Image 65" descr="http://t1.gstatic.com/images?q=tbn:ANd9GcSERPr_btkqK9uZPxLo1yQ_MWXUwzqjc7wUgBfW2krQPC0fLu9yH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89311" y="4653136"/>
            <a:ext cx="1343025" cy="74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Image 66" descr="http://flagpedia.net/data/flags/big/bj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12618" y="944604"/>
            <a:ext cx="165506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Image 67" descr="http://www.gestiondelentreprise.com/resic/images/devise2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30677" y="3933056"/>
            <a:ext cx="134734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64346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0743" y="76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0823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0823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0823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40743" y="112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0743" y="2564944"/>
            <a:ext cx="2520000" cy="36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CÔTE D’IVOIRE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40052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20072" y="4046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420152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20152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20152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20072" y="112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20072" y="2564944"/>
            <a:ext cx="2520000" cy="36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CÔTE D’IVOIRE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804348" y="40466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84368" y="4046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084368" y="76474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84448" y="14847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84448" y="18448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84448" y="22049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84368" y="2564944"/>
            <a:ext cx="2520000" cy="36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CÔTE D’IVOIRE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60823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40743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40743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40823" y="47251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0823" y="508522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40743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40743" y="5445264"/>
            <a:ext cx="2520000" cy="36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CÔTE D’IVOIRE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40152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420072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420072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420152" y="43651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420152" y="508522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Symbole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420072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420072" y="5445264"/>
            <a:ext cx="2520000" cy="36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CÔTE D’IVOIRE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804348" y="3284984"/>
            <a:ext cx="1800000" cy="21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084368" y="32849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Carte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084368" y="364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Drapeau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084448" y="436510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Monnaie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084448" y="472518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Régime politique</a:t>
            </a:r>
            <a:endParaRPr lang="fr-FR" sz="105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e 73"/>
          <p:cNvGrpSpPr/>
          <p:nvPr/>
        </p:nvGrpSpPr>
        <p:grpSpPr>
          <a:xfrm>
            <a:off x="740743" y="404664"/>
            <a:ext cx="6063705" cy="5040560"/>
            <a:chOff x="740743" y="404664"/>
            <a:chExt cx="6063705" cy="5040560"/>
          </a:xfrm>
          <a:solidFill>
            <a:schemeClr val="accent1"/>
          </a:solidFill>
        </p:grpSpPr>
        <p:sp>
          <p:nvSpPr>
            <p:cNvPr id="7" name="Rectangle 6"/>
            <p:cNvSpPr/>
            <p:nvPr/>
          </p:nvSpPr>
          <p:spPr>
            <a:xfrm>
              <a:off x="740743" y="40466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Carte</a:t>
              </a:r>
              <a:endParaRPr lang="fr-FR" sz="10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20072" y="76474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Drapeau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084368" y="112474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Capitale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40823" y="436510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Monnaie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420152" y="472518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Régime politique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084448" y="5085224"/>
              <a:ext cx="720000" cy="3600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Symbole</a:t>
              </a:r>
            </a:p>
          </p:txBody>
        </p:sp>
      </p:grpSp>
      <p:sp>
        <p:nvSpPr>
          <p:cNvPr id="60" name="Rectangle 59"/>
          <p:cNvSpPr/>
          <p:nvPr/>
        </p:nvSpPr>
        <p:spPr>
          <a:xfrm>
            <a:off x="6084368" y="4005064"/>
            <a:ext cx="720000" cy="360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Capitale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084368" y="5445264"/>
            <a:ext cx="2520000" cy="36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CÔTE D’IVOIRE</a:t>
            </a:r>
            <a:endParaRPr lang="fr-F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6804248" y="54868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Yamoussoukro</a:t>
            </a:r>
          </a:p>
          <a:p>
            <a:pPr algn="ctr"/>
            <a:r>
              <a:rPr lang="fr-FR" sz="1100" b="1" dirty="0" smtClean="0"/>
              <a:t>(politique et administrative ≠ Abidjan : économique)</a:t>
            </a:r>
            <a:endParaRPr lang="fr-FR" sz="1100" b="1" dirty="0"/>
          </a:p>
        </p:txBody>
      </p:sp>
      <p:sp>
        <p:nvSpPr>
          <p:cNvPr id="80" name="ZoneTexte 79"/>
          <p:cNvSpPr txBox="1"/>
          <p:nvPr/>
        </p:nvSpPr>
        <p:spPr>
          <a:xfrm>
            <a:off x="1640743" y="335699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Le franc CFA</a:t>
            </a:r>
            <a:endParaRPr lang="fr-FR" sz="1400" b="1" dirty="0"/>
          </a:p>
        </p:txBody>
      </p:sp>
      <p:sp>
        <p:nvSpPr>
          <p:cNvPr id="70" name="ZoneTexte 69"/>
          <p:cNvSpPr txBox="1"/>
          <p:nvPr/>
        </p:nvSpPr>
        <p:spPr>
          <a:xfrm>
            <a:off x="6804248" y="3573016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Devise</a:t>
            </a:r>
            <a:endParaRPr lang="fr-FR" sz="1100" b="1" dirty="0"/>
          </a:p>
        </p:txBody>
      </p:sp>
      <p:pic>
        <p:nvPicPr>
          <p:cNvPr id="62" name="Image 61" descr="http://t2.gstatic.com/images?q=tbn:ANd9GcRPjWr9QnrHryKhw0TBtG7PjPdBRsR_8w4xknj4vYYp_yOzZnXWRw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0248" y="692576"/>
            <a:ext cx="1648197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Image 62" descr="http://t2.gstatic.com/images?q=tbn:ANd9GcS0LUwVwNkzNzDEL9ebrtQ9XHwZGLAfk8KcLY-dd-WimmCZGbcjEQ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0252" y="1268760"/>
            <a:ext cx="172819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Image 64" descr="http://t1.gstatic.com/images?q=tbn:ANd9GcQf2GIv5tsOo-ZeFFi1AQhvTWsU61GY1kZs1N0og_r95vjVaiwY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4945" y="3717032"/>
            <a:ext cx="1131756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Image 65" descr="http://t1.gstatic.com/images?q=tbn:ANd9GcSERPr_btkqK9uZPxLo1yQ_MWXUwzqjc7wUgBfW2krQPC0fLu9yH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89311" y="4653136"/>
            <a:ext cx="1343025" cy="74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Image 66" descr="http://1.bp.blogspot.com/_SpN-ObXBUUY/TQ8adm5GvhI/AAAAAAAABAg/6ZpzJxr00KM/s1600/union-discipline-travail.gi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2813" y="4149080"/>
            <a:ext cx="1523071" cy="10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Image 67" descr="http://t1.gstatic.com/images?q=tbn:ANd9GcRhzsNH6cLTZdk8wseSrhc0yAw7wMcrOyZZK2lQUGv6iruKTP13j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99670" y="3632229"/>
            <a:ext cx="1680964" cy="1465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Image 68" descr="Drapeau de la Côte d'Ivoire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75956" y="1016612"/>
            <a:ext cx="172819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409</Words>
  <Application>Microsoft Office PowerPoint</Application>
  <PresentationFormat>Affichage à l'écran (4:3)</PresentationFormat>
  <Paragraphs>324</Paragraphs>
  <Slides>7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Thème Office</vt:lpstr>
      <vt:lpstr>Image bitmap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Titia</dc:creator>
  <cp:lastModifiedBy>Laëtitia FOURNIER</cp:lastModifiedBy>
  <cp:revision>23</cp:revision>
  <dcterms:created xsi:type="dcterms:W3CDTF">2011-05-17T19:42:08Z</dcterms:created>
  <dcterms:modified xsi:type="dcterms:W3CDTF">2014-03-31T16:49:18Z</dcterms:modified>
</cp:coreProperties>
</file>