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6" r:id="rId11"/>
    <p:sldId id="267"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24" autoAdjust="0"/>
    <p:restoredTop sz="94660"/>
  </p:normalViewPr>
  <p:slideViewPr>
    <p:cSldViewPr>
      <p:cViewPr varScale="1">
        <p:scale>
          <a:sx n="69" d="100"/>
          <a:sy n="69" d="100"/>
        </p:scale>
        <p:origin x="-138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Arrondir un rectangle avec un coin diagonal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r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fr-FR" smtClean="0"/>
              <a:t>Cliquez pour modifier le style du titre</a:t>
            </a:r>
            <a:endParaRPr kumimoji="0" lang="en-US"/>
          </a:p>
        </p:txBody>
      </p:sp>
      <p:sp>
        <p:nvSpPr>
          <p:cNvPr id="9" name="Sous-titr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10" name="Espace réservé de la date 9"/>
          <p:cNvSpPr>
            <a:spLocks noGrp="1"/>
          </p:cNvSpPr>
          <p:nvPr>
            <p:ph type="dt" sz="half" idx="10"/>
          </p:nvPr>
        </p:nvSpPr>
        <p:spPr>
          <a:xfrm>
            <a:off x="5562600" y="6509004"/>
            <a:ext cx="3002280" cy="274320"/>
          </a:xfrm>
        </p:spPr>
        <p:txBody>
          <a:bodyPr vert="horz" rtlCol="0"/>
          <a:lstStyle>
            <a:extLst/>
          </a:lstStyle>
          <a:p>
            <a:fld id="{6D2C3AB2-9191-4FEF-9436-1D7658D97376}" type="datetimeFigureOut">
              <a:rPr lang="fr-CA" smtClean="0"/>
              <a:t>2012-04-22</a:t>
            </a:fld>
            <a:endParaRPr lang="fr-CA"/>
          </a:p>
        </p:txBody>
      </p:sp>
      <p:sp>
        <p:nvSpPr>
          <p:cNvPr id="11" name="Espace réservé du numéro de diapositive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CAC5723-3833-4EF3-877F-A11C10272555}" type="slidenum">
              <a:rPr lang="fr-CA" smtClean="0"/>
              <a:t>‹N°›</a:t>
            </a:fld>
            <a:endParaRPr lang="fr-CA"/>
          </a:p>
        </p:txBody>
      </p:sp>
      <p:sp>
        <p:nvSpPr>
          <p:cNvPr id="12" name="Espace réservé du pied de page 11"/>
          <p:cNvSpPr>
            <a:spLocks noGrp="1"/>
          </p:cNvSpPr>
          <p:nvPr>
            <p:ph type="ftr" sz="quarter" idx="12"/>
          </p:nvPr>
        </p:nvSpPr>
        <p:spPr>
          <a:xfrm>
            <a:off x="1600200" y="6509004"/>
            <a:ext cx="3907464" cy="274320"/>
          </a:xfrm>
        </p:spPr>
        <p:txBody>
          <a:bodyPr vert="horz" rtlCol="0"/>
          <a:lstStyle>
            <a:extLst/>
          </a:lstStyle>
          <a:p>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6D2C3AB2-9191-4FEF-9436-1D7658D97376}" type="datetimeFigureOut">
              <a:rPr lang="fr-CA" smtClean="0"/>
              <a:t>2012-04-22</a:t>
            </a:fld>
            <a:endParaRPr lang="fr-CA"/>
          </a:p>
        </p:txBody>
      </p:sp>
      <p:sp>
        <p:nvSpPr>
          <p:cNvPr id="5" name="Espace réservé du pied de page 4"/>
          <p:cNvSpPr>
            <a:spLocks noGrp="1"/>
          </p:cNvSpPr>
          <p:nvPr>
            <p:ph type="ftr" sz="quarter" idx="11"/>
          </p:nvPr>
        </p:nvSpPr>
        <p:spPr/>
        <p:txBody>
          <a:bodyPr/>
          <a:lstStyle>
            <a:extLst/>
          </a:lstStyle>
          <a:p>
            <a:endParaRPr lang="fr-CA"/>
          </a:p>
        </p:txBody>
      </p:sp>
      <p:sp>
        <p:nvSpPr>
          <p:cNvPr id="6" name="Espace réservé du numéro de diapositive 5"/>
          <p:cNvSpPr>
            <a:spLocks noGrp="1"/>
          </p:cNvSpPr>
          <p:nvPr>
            <p:ph type="sldNum" sz="quarter" idx="12"/>
          </p:nvPr>
        </p:nvSpPr>
        <p:spPr/>
        <p:txBody>
          <a:bodyPr/>
          <a:lstStyle>
            <a:extLst/>
          </a:lstStyle>
          <a:p>
            <a:fld id="{7CAC5723-3833-4EF3-877F-A11C10272555}" type="slidenum">
              <a:rPr lang="fr-CA" smtClean="0"/>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lvl1pPr algn="l">
              <a:defRPr/>
            </a:lvl1pPr>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6D2C3AB2-9191-4FEF-9436-1D7658D97376}" type="datetimeFigureOut">
              <a:rPr lang="fr-CA" smtClean="0"/>
              <a:t>2012-04-22</a:t>
            </a:fld>
            <a:endParaRPr lang="fr-CA"/>
          </a:p>
        </p:txBody>
      </p:sp>
      <p:sp>
        <p:nvSpPr>
          <p:cNvPr id="5" name="Espace réservé du pied de page 4"/>
          <p:cNvSpPr>
            <a:spLocks noGrp="1"/>
          </p:cNvSpPr>
          <p:nvPr>
            <p:ph type="ftr" sz="quarter" idx="11"/>
          </p:nvPr>
        </p:nvSpPr>
        <p:spPr/>
        <p:txBody>
          <a:bodyPr/>
          <a:lstStyle>
            <a:extLst/>
          </a:lstStyle>
          <a:p>
            <a:endParaRPr lang="fr-CA"/>
          </a:p>
        </p:txBody>
      </p:sp>
      <p:sp>
        <p:nvSpPr>
          <p:cNvPr id="6" name="Espace réservé du numéro de diapositive 5"/>
          <p:cNvSpPr>
            <a:spLocks noGrp="1"/>
          </p:cNvSpPr>
          <p:nvPr>
            <p:ph type="sldNum" sz="quarter" idx="12"/>
          </p:nvPr>
        </p:nvSpPr>
        <p:spPr/>
        <p:txBody>
          <a:bodyPr/>
          <a:lstStyle>
            <a:extLst/>
          </a:lstStyle>
          <a:p>
            <a:fld id="{7CAC5723-3833-4EF3-877F-A11C10272555}" type="slidenum">
              <a:rPr lang="fr-CA" smtClean="0"/>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6D2C3AB2-9191-4FEF-9436-1D7658D97376}" type="datetimeFigureOut">
              <a:rPr lang="fr-CA" smtClean="0"/>
              <a:t>2012-04-22</a:t>
            </a:fld>
            <a:endParaRPr lang="fr-CA"/>
          </a:p>
        </p:txBody>
      </p:sp>
      <p:sp>
        <p:nvSpPr>
          <p:cNvPr id="5" name="Espace réservé du pied de page 4"/>
          <p:cNvSpPr>
            <a:spLocks noGrp="1"/>
          </p:cNvSpPr>
          <p:nvPr>
            <p:ph type="ftr" sz="quarter" idx="11"/>
          </p:nvPr>
        </p:nvSpPr>
        <p:spPr/>
        <p:txBody>
          <a:bodyPr/>
          <a:lstStyle>
            <a:extLst/>
          </a:lstStyle>
          <a:p>
            <a:endParaRPr lang="fr-CA"/>
          </a:p>
        </p:txBody>
      </p:sp>
      <p:sp>
        <p:nvSpPr>
          <p:cNvPr id="6" name="Espace réservé du numéro de diapositive 5"/>
          <p:cNvSpPr>
            <a:spLocks noGrp="1"/>
          </p:cNvSpPr>
          <p:nvPr>
            <p:ph type="sldNum" sz="quarter" idx="12"/>
          </p:nvPr>
        </p:nvSpPr>
        <p:spPr/>
        <p:txBody>
          <a:bodyPr/>
          <a:lstStyle>
            <a:extLst/>
          </a:lstStyle>
          <a:p>
            <a:fld id="{7CAC5723-3833-4EF3-877F-A11C10272555}" type="slidenum">
              <a:rPr lang="fr-CA" smtClean="0"/>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8" name="Espace réservé de la date 7"/>
          <p:cNvSpPr>
            <a:spLocks noGrp="1"/>
          </p:cNvSpPr>
          <p:nvPr>
            <p:ph type="dt" sz="half" idx="10"/>
          </p:nvPr>
        </p:nvSpPr>
        <p:spPr>
          <a:xfrm>
            <a:off x="5562600" y="6513670"/>
            <a:ext cx="3002280" cy="274320"/>
          </a:xfrm>
        </p:spPr>
        <p:txBody>
          <a:bodyPr vert="horz" rtlCol="0"/>
          <a:lstStyle>
            <a:extLst/>
          </a:lstStyle>
          <a:p>
            <a:fld id="{6D2C3AB2-9191-4FEF-9436-1D7658D97376}" type="datetimeFigureOut">
              <a:rPr lang="fr-CA" smtClean="0"/>
              <a:t>2012-04-22</a:t>
            </a:fld>
            <a:endParaRPr lang="fr-CA"/>
          </a:p>
        </p:txBody>
      </p:sp>
      <p:sp>
        <p:nvSpPr>
          <p:cNvPr id="9" name="Espace réservé du numéro de diapositive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CAC5723-3833-4EF3-877F-A11C10272555}" type="slidenum">
              <a:rPr lang="fr-CA" smtClean="0"/>
              <a:t>‹N°›</a:t>
            </a:fld>
            <a:endParaRPr lang="fr-CA"/>
          </a:p>
        </p:txBody>
      </p:sp>
      <p:sp>
        <p:nvSpPr>
          <p:cNvPr id="10" name="Espace réservé du pied de page 9"/>
          <p:cNvSpPr>
            <a:spLocks noGrp="1"/>
          </p:cNvSpPr>
          <p:nvPr>
            <p:ph type="ftr" sz="quarter" idx="12"/>
          </p:nvPr>
        </p:nvSpPr>
        <p:spPr>
          <a:xfrm>
            <a:off x="1600200" y="6513670"/>
            <a:ext cx="3907464" cy="274320"/>
          </a:xfrm>
        </p:spPr>
        <p:txBody>
          <a:bodyPr vert="horz" rtlCol="0"/>
          <a:lstStyle>
            <a:extLst/>
          </a:lstStyle>
          <a:p>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6D2C3AB2-9191-4FEF-9436-1D7658D97376}" type="datetimeFigureOut">
              <a:rPr lang="fr-CA" smtClean="0"/>
              <a:t>2012-04-22</a:t>
            </a:fld>
            <a:endParaRPr lang="fr-CA"/>
          </a:p>
        </p:txBody>
      </p:sp>
      <p:sp>
        <p:nvSpPr>
          <p:cNvPr id="6" name="Espace réservé du pied de page 5"/>
          <p:cNvSpPr>
            <a:spLocks noGrp="1"/>
          </p:cNvSpPr>
          <p:nvPr>
            <p:ph type="ftr" sz="quarter" idx="11"/>
          </p:nvPr>
        </p:nvSpPr>
        <p:spPr/>
        <p:txBody>
          <a:bodyPr/>
          <a:lstStyle>
            <a:extLst/>
          </a:lstStyle>
          <a:p>
            <a:endParaRPr lang="fr-CA"/>
          </a:p>
        </p:txBody>
      </p:sp>
      <p:sp>
        <p:nvSpPr>
          <p:cNvPr id="7" name="Espace réservé du numéro de diapositive 6"/>
          <p:cNvSpPr>
            <a:spLocks noGrp="1"/>
          </p:cNvSpPr>
          <p:nvPr>
            <p:ph type="sldNum" sz="quarter" idx="12"/>
          </p:nvPr>
        </p:nvSpPr>
        <p:spPr>
          <a:xfrm>
            <a:off x="8641080" y="6514568"/>
            <a:ext cx="464288" cy="274320"/>
          </a:xfrm>
        </p:spPr>
        <p:txBody>
          <a:bodyPr/>
          <a:lstStyle>
            <a:extLst/>
          </a:lstStyle>
          <a:p>
            <a:fld id="{7CAC5723-3833-4EF3-877F-A11C10272555}" type="slidenum">
              <a:rPr lang="fr-CA" smtClean="0"/>
              <a:t>‹N°›</a:t>
            </a:fld>
            <a:endParaRPr lang="fr-CA"/>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re 1"/>
          <p:cNvSpPr>
            <a:spLocks noGrp="1"/>
          </p:cNvSpPr>
          <p:nvPr>
            <p:ph type="title"/>
          </p:nvPr>
        </p:nvSpPr>
        <p:spPr>
          <a:xfrm>
            <a:off x="457200" y="251948"/>
            <a:ext cx="8229600" cy="1143000"/>
          </a:xfrm>
        </p:spPr>
        <p:txBody>
          <a:bodyPr anchor="b"/>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6D2C3AB2-9191-4FEF-9436-1D7658D97376}" type="datetimeFigureOut">
              <a:rPr lang="fr-CA" smtClean="0"/>
              <a:t>2012-04-22</a:t>
            </a:fld>
            <a:endParaRPr lang="fr-CA"/>
          </a:p>
        </p:txBody>
      </p:sp>
      <p:sp>
        <p:nvSpPr>
          <p:cNvPr id="8" name="Espace réservé du pied de page 7"/>
          <p:cNvSpPr>
            <a:spLocks noGrp="1"/>
          </p:cNvSpPr>
          <p:nvPr>
            <p:ph type="ftr" sz="quarter" idx="11"/>
          </p:nvPr>
        </p:nvSpPr>
        <p:spPr/>
        <p:txBody>
          <a:bodyPr/>
          <a:lstStyle>
            <a:extLst/>
          </a:lstStyle>
          <a:p>
            <a:endParaRPr lang="fr-CA"/>
          </a:p>
        </p:txBody>
      </p:sp>
      <p:sp>
        <p:nvSpPr>
          <p:cNvPr id="9" name="Espace réservé du numéro de diapositive 8"/>
          <p:cNvSpPr>
            <a:spLocks noGrp="1"/>
          </p:cNvSpPr>
          <p:nvPr>
            <p:ph type="sldNum" sz="quarter" idx="12"/>
          </p:nvPr>
        </p:nvSpPr>
        <p:spPr>
          <a:xfrm>
            <a:off x="8641080" y="6514568"/>
            <a:ext cx="464288" cy="274320"/>
          </a:xfrm>
        </p:spPr>
        <p:txBody>
          <a:bodyPr/>
          <a:lstStyle>
            <a:extLst/>
          </a:lstStyle>
          <a:p>
            <a:fld id="{7CAC5723-3833-4EF3-877F-A11C10272555}" type="slidenum">
              <a:rPr lang="fr-CA" smtClean="0"/>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53218"/>
            <a:ext cx="8229600" cy="1143000"/>
          </a:xfrm>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6D2C3AB2-9191-4FEF-9436-1D7658D97376}" type="datetimeFigureOut">
              <a:rPr lang="fr-CA" smtClean="0"/>
              <a:t>2012-04-22</a:t>
            </a:fld>
            <a:endParaRPr lang="fr-CA"/>
          </a:p>
        </p:txBody>
      </p:sp>
      <p:sp>
        <p:nvSpPr>
          <p:cNvPr id="4" name="Espace réservé du pied de page 3"/>
          <p:cNvSpPr>
            <a:spLocks noGrp="1"/>
          </p:cNvSpPr>
          <p:nvPr>
            <p:ph type="ftr" sz="quarter" idx="11"/>
          </p:nvPr>
        </p:nvSpPr>
        <p:spPr/>
        <p:txBody>
          <a:bodyPr/>
          <a:lstStyle>
            <a:extLst/>
          </a:lstStyle>
          <a:p>
            <a:endParaRPr lang="fr-CA"/>
          </a:p>
        </p:txBody>
      </p:sp>
      <p:sp>
        <p:nvSpPr>
          <p:cNvPr id="5" name="Espace réservé du numéro de diapositive 4"/>
          <p:cNvSpPr>
            <a:spLocks noGrp="1"/>
          </p:cNvSpPr>
          <p:nvPr>
            <p:ph type="sldNum" sz="quarter" idx="12"/>
          </p:nvPr>
        </p:nvSpPr>
        <p:spPr/>
        <p:txBody>
          <a:bodyPr/>
          <a:lstStyle>
            <a:extLst/>
          </a:lstStyle>
          <a:p>
            <a:fld id="{7CAC5723-3833-4EF3-877F-A11C10272555}" type="slidenum">
              <a:rPr lang="fr-CA" smtClean="0"/>
              <a:t>‹N°›</a:t>
            </a:fld>
            <a:endParaRPr lang="fr-CA"/>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6D2C3AB2-9191-4FEF-9436-1D7658D97376}" type="datetimeFigureOut">
              <a:rPr lang="fr-CA" smtClean="0"/>
              <a:t>2012-04-22</a:t>
            </a:fld>
            <a:endParaRPr lang="fr-CA"/>
          </a:p>
        </p:txBody>
      </p:sp>
      <p:sp>
        <p:nvSpPr>
          <p:cNvPr id="3" name="Espace réservé du pied de page 2"/>
          <p:cNvSpPr>
            <a:spLocks noGrp="1"/>
          </p:cNvSpPr>
          <p:nvPr>
            <p:ph type="ftr" sz="quarter" idx="11"/>
          </p:nvPr>
        </p:nvSpPr>
        <p:spPr/>
        <p:txBody>
          <a:bodyPr/>
          <a:lstStyle>
            <a:extLst/>
          </a:lstStyle>
          <a:p>
            <a:endParaRPr lang="fr-CA"/>
          </a:p>
        </p:txBody>
      </p:sp>
      <p:sp>
        <p:nvSpPr>
          <p:cNvPr id="4" name="Espace réservé du numéro de diapositive 3"/>
          <p:cNvSpPr>
            <a:spLocks noGrp="1"/>
          </p:cNvSpPr>
          <p:nvPr>
            <p:ph type="sldNum" sz="quarter" idx="12"/>
          </p:nvPr>
        </p:nvSpPr>
        <p:spPr/>
        <p:txBody>
          <a:bodyPr/>
          <a:lstStyle>
            <a:extLst/>
          </a:lstStyle>
          <a:p>
            <a:fld id="{7CAC5723-3833-4EF3-877F-A11C10272555}" type="slidenum">
              <a:rPr lang="fr-CA" smtClean="0"/>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4963136" y="304800"/>
            <a:ext cx="3931920" cy="762000"/>
          </a:xfrm>
        </p:spPr>
        <p:txBody>
          <a:bodyPr anchor="b"/>
          <a:lstStyle>
            <a:lvl1pPr marL="0" algn="r">
              <a:buNone/>
              <a:defRPr sz="2000" b="1"/>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9" name="Espace réservé de la date 8"/>
          <p:cNvSpPr>
            <a:spLocks noGrp="1"/>
          </p:cNvSpPr>
          <p:nvPr>
            <p:ph type="dt" sz="half" idx="10"/>
          </p:nvPr>
        </p:nvSpPr>
        <p:spPr>
          <a:xfrm>
            <a:off x="5562600" y="6513670"/>
            <a:ext cx="3002280" cy="274320"/>
          </a:xfrm>
        </p:spPr>
        <p:txBody>
          <a:bodyPr vert="horz" rtlCol="0"/>
          <a:lstStyle>
            <a:extLst/>
          </a:lstStyle>
          <a:p>
            <a:fld id="{6D2C3AB2-9191-4FEF-9436-1D7658D97376}" type="datetimeFigureOut">
              <a:rPr lang="fr-CA" smtClean="0"/>
              <a:t>2012-04-22</a:t>
            </a:fld>
            <a:endParaRPr lang="fr-CA"/>
          </a:p>
        </p:txBody>
      </p:sp>
      <p:sp>
        <p:nvSpPr>
          <p:cNvPr id="10" name="Espace réservé du numéro de diapositive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CAC5723-3833-4EF3-877F-A11C10272555}" type="slidenum">
              <a:rPr lang="fr-CA" smtClean="0"/>
              <a:t>‹N°›</a:t>
            </a:fld>
            <a:endParaRPr lang="fr-CA"/>
          </a:p>
        </p:txBody>
      </p:sp>
      <p:sp>
        <p:nvSpPr>
          <p:cNvPr id="11" name="Espace réservé du pied de page 10"/>
          <p:cNvSpPr>
            <a:spLocks noGrp="1"/>
          </p:cNvSpPr>
          <p:nvPr>
            <p:ph type="ftr" sz="quarter" idx="12"/>
          </p:nvPr>
        </p:nvSpPr>
        <p:spPr>
          <a:xfrm>
            <a:off x="1600200" y="6513670"/>
            <a:ext cx="3907464" cy="274320"/>
          </a:xfrm>
        </p:spPr>
        <p:txBody>
          <a:bodyPr vert="horz" rtlCol="0"/>
          <a:lstStyle>
            <a:extLst/>
          </a:lstStyle>
          <a:p>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040443" y="4724400"/>
            <a:ext cx="5486400" cy="664536"/>
          </a:xfrm>
        </p:spPr>
        <p:txBody>
          <a:bodyPr anchor="b"/>
          <a:lstStyle>
            <a:lvl1pPr marL="0" algn="r">
              <a:buNone/>
              <a:defRPr sz="2000" b="1"/>
            </a:lvl1pPr>
            <a:extLst/>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
        <p:nvSpPr>
          <p:cNvPr id="13" name="Espace réservé pour une image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8" name="Espace réservé de la date 7"/>
          <p:cNvSpPr>
            <a:spLocks noGrp="1"/>
          </p:cNvSpPr>
          <p:nvPr>
            <p:ph type="dt" sz="half" idx="10"/>
          </p:nvPr>
        </p:nvSpPr>
        <p:spPr>
          <a:xfrm>
            <a:off x="5562600" y="6509004"/>
            <a:ext cx="3002280" cy="274320"/>
          </a:xfrm>
        </p:spPr>
        <p:txBody>
          <a:bodyPr vert="horz" rtlCol="0"/>
          <a:lstStyle>
            <a:extLst/>
          </a:lstStyle>
          <a:p>
            <a:fld id="{6D2C3AB2-9191-4FEF-9436-1D7658D97376}" type="datetimeFigureOut">
              <a:rPr lang="fr-CA" smtClean="0"/>
              <a:t>2012-04-22</a:t>
            </a:fld>
            <a:endParaRPr lang="fr-CA"/>
          </a:p>
        </p:txBody>
      </p:sp>
      <p:sp>
        <p:nvSpPr>
          <p:cNvPr id="9" name="Espace réservé du numéro de diapositive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CAC5723-3833-4EF3-877F-A11C10272555}" type="slidenum">
              <a:rPr lang="fr-CA" smtClean="0"/>
              <a:t>‹N°›</a:t>
            </a:fld>
            <a:endParaRPr lang="fr-CA"/>
          </a:p>
        </p:txBody>
      </p:sp>
      <p:sp>
        <p:nvSpPr>
          <p:cNvPr id="10" name="Espace réservé du pied de page 9"/>
          <p:cNvSpPr>
            <a:spLocks noGrp="1"/>
          </p:cNvSpPr>
          <p:nvPr>
            <p:ph type="ftr" sz="quarter" idx="12"/>
          </p:nvPr>
        </p:nvSpPr>
        <p:spPr>
          <a:xfrm>
            <a:off x="1600200" y="6509004"/>
            <a:ext cx="3907464" cy="274320"/>
          </a:xfrm>
        </p:spPr>
        <p:txBody>
          <a:bodyPr vert="horz" rtlCol="0"/>
          <a:lstStyle>
            <a:extLst/>
          </a:lstStyle>
          <a:p>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Arrondir un rectangle avec un coin diagonal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Espace réservé du pied de page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fr-CA"/>
          </a:p>
        </p:txBody>
      </p:sp>
      <p:sp>
        <p:nvSpPr>
          <p:cNvPr id="14" name="Espace réservé de la date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6D2C3AB2-9191-4FEF-9436-1D7658D97376}" type="datetimeFigureOut">
              <a:rPr lang="fr-CA" smtClean="0"/>
              <a:t>2012-04-22</a:t>
            </a:fld>
            <a:endParaRPr lang="fr-CA"/>
          </a:p>
        </p:txBody>
      </p:sp>
      <p:sp>
        <p:nvSpPr>
          <p:cNvPr id="23" name="Espace réservé du numéro de diapositive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7CAC5723-3833-4EF3-877F-A11C10272555}" type="slidenum">
              <a:rPr lang="fr-CA" smtClean="0"/>
              <a:t>‹N°›</a:t>
            </a:fld>
            <a:endParaRPr lang="fr-CA"/>
          </a:p>
        </p:txBody>
      </p:sp>
      <p:sp>
        <p:nvSpPr>
          <p:cNvPr id="22" name="Espace réservé du titre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188640"/>
            <a:ext cx="8784976" cy="1080120"/>
          </a:xfrm>
        </p:spPr>
        <p:txBody>
          <a:bodyPr>
            <a:normAutofit/>
          </a:bodyPr>
          <a:lstStyle/>
          <a:p>
            <a:r>
              <a:rPr lang="fr-CA" sz="5600" dirty="0" smtClean="0"/>
              <a:t>L’histoire de la Côte-Nord</a:t>
            </a:r>
            <a:endParaRPr lang="fr-CA" sz="5600" dirty="0"/>
          </a:p>
        </p:txBody>
      </p:sp>
      <p:pic>
        <p:nvPicPr>
          <p:cNvPr id="1026" name="Picture 2"/>
          <p:cNvPicPr>
            <a:picLocks noChangeAspect="1" noChangeArrowheads="1"/>
          </p:cNvPicPr>
          <p:nvPr/>
        </p:nvPicPr>
        <p:blipFill>
          <a:blip r:embed="rId2" cstate="print"/>
          <a:srcRect/>
          <a:stretch>
            <a:fillRect/>
          </a:stretch>
        </p:blipFill>
        <p:spPr bwMode="auto">
          <a:xfrm>
            <a:off x="755576" y="2636912"/>
            <a:ext cx="7560840" cy="4221088"/>
          </a:xfrm>
          <a:prstGeom prst="rect">
            <a:avLst/>
          </a:prstGeom>
          <a:noFill/>
          <a:ln w="9525">
            <a:noFill/>
            <a:miter lim="800000"/>
            <a:headEnd/>
            <a:tailEnd/>
          </a:ln>
        </p:spPr>
      </p:pic>
      <p:sp>
        <p:nvSpPr>
          <p:cNvPr id="5" name="ZoneTexte 4"/>
          <p:cNvSpPr txBox="1"/>
          <p:nvPr/>
        </p:nvSpPr>
        <p:spPr>
          <a:xfrm>
            <a:off x="539552" y="1484784"/>
            <a:ext cx="8208912" cy="523220"/>
          </a:xfrm>
          <a:prstGeom prst="rect">
            <a:avLst/>
          </a:prstGeom>
          <a:noFill/>
        </p:spPr>
        <p:txBody>
          <a:bodyPr wrap="square" rtlCol="0">
            <a:spAutoFit/>
          </a:bodyPr>
          <a:lstStyle/>
          <a:p>
            <a:pPr algn="ctr"/>
            <a:r>
              <a:rPr lang="fr-CA" sz="2800" b="1" dirty="0" smtClean="0">
                <a:solidFill>
                  <a:srgbClr val="002060"/>
                </a:solidFill>
              </a:rPr>
              <a:t>De la Préhistoire à nos jours</a:t>
            </a:r>
            <a:endParaRPr lang="fr-CA" sz="2800" b="1"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332656"/>
            <a:ext cx="8784976" cy="5623837"/>
          </a:xfrm>
        </p:spPr>
        <p:txBody>
          <a:bodyPr>
            <a:normAutofit/>
          </a:bodyPr>
          <a:lstStyle/>
          <a:p>
            <a:pPr algn="just"/>
            <a:r>
              <a:rPr lang="fr-CA" dirty="0" smtClean="0"/>
              <a:t>Les difficultés dans l’industrie minière, dans l’industrie du bois et même dans l’industrie des pêches pèsent lourdes sur la Côte-Nord à compter des années 1970.</a:t>
            </a:r>
          </a:p>
          <a:p>
            <a:pPr algn="just"/>
            <a:r>
              <a:rPr lang="fr-CA" dirty="0" smtClean="0"/>
              <a:t>Certaines villes comme Gagnon sont alors complètement rasées, d’autres comme Schefferville perdent presque la totalité de leur population et même les grandes villes perdent plusieurs milliers de personnes au début des années 1980.</a:t>
            </a:r>
            <a:endParaRPr lang="fr-CA" dirty="0"/>
          </a:p>
        </p:txBody>
      </p:sp>
      <p:pic>
        <p:nvPicPr>
          <p:cNvPr id="10242" name="Picture 2"/>
          <p:cNvPicPr>
            <a:picLocks noChangeAspect="1" noChangeArrowheads="1"/>
          </p:cNvPicPr>
          <p:nvPr/>
        </p:nvPicPr>
        <p:blipFill>
          <a:blip r:embed="rId2" cstate="print"/>
          <a:srcRect/>
          <a:stretch>
            <a:fillRect/>
          </a:stretch>
        </p:blipFill>
        <p:spPr bwMode="auto">
          <a:xfrm>
            <a:off x="0" y="5229200"/>
            <a:ext cx="3203848" cy="1628800"/>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3203848" y="5229200"/>
            <a:ext cx="3024336" cy="1628800"/>
          </a:xfrm>
          <a:prstGeom prst="rect">
            <a:avLst/>
          </a:prstGeom>
          <a:noFill/>
          <a:ln w="9525">
            <a:noFill/>
            <a:miter lim="800000"/>
            <a:headEnd/>
            <a:tailEnd/>
          </a:ln>
        </p:spPr>
      </p:pic>
      <p:pic>
        <p:nvPicPr>
          <p:cNvPr id="10245" name="Picture 5"/>
          <p:cNvPicPr>
            <a:picLocks noChangeAspect="1" noChangeArrowheads="1"/>
          </p:cNvPicPr>
          <p:nvPr/>
        </p:nvPicPr>
        <p:blipFill>
          <a:blip r:embed="rId4" cstate="print"/>
          <a:srcRect/>
          <a:stretch>
            <a:fillRect/>
          </a:stretch>
        </p:blipFill>
        <p:spPr bwMode="auto">
          <a:xfrm>
            <a:off x="6228184" y="5229200"/>
            <a:ext cx="2915816" cy="16288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404664"/>
            <a:ext cx="8784976" cy="4526280"/>
          </a:xfrm>
        </p:spPr>
        <p:txBody>
          <a:bodyPr>
            <a:normAutofit/>
          </a:bodyPr>
          <a:lstStyle/>
          <a:p>
            <a:pPr algn="just"/>
            <a:r>
              <a:rPr lang="fr-CA" dirty="0" smtClean="0"/>
              <a:t>Grâce à une diversification des secteurs d’emplois, une stabilisation de l’économie canadienne, de nouveaux investissements par des compagnies étrangères et le gouvernement du Québec, la Côte-Nord se rétablit de son déclin démographique vers la fin des années 1990. Depuis 2011, le Plan Nord donne un nouvel élan à la région.</a:t>
            </a:r>
            <a:endParaRPr lang="fr-CA" dirty="0"/>
          </a:p>
        </p:txBody>
      </p:sp>
      <p:pic>
        <p:nvPicPr>
          <p:cNvPr id="11266" name="Picture 2" descr="C:\Users\Sébastian\Pictures\Road Trip sur la Côte Nord, 24 et 25 mars 2012\IMGP2468.JPG"/>
          <p:cNvPicPr>
            <a:picLocks noChangeAspect="1" noChangeArrowheads="1"/>
          </p:cNvPicPr>
          <p:nvPr/>
        </p:nvPicPr>
        <p:blipFill>
          <a:blip r:embed="rId2" cstate="print"/>
          <a:srcRect/>
          <a:stretch>
            <a:fillRect/>
          </a:stretch>
        </p:blipFill>
        <p:spPr bwMode="auto">
          <a:xfrm>
            <a:off x="3131840" y="4293096"/>
            <a:ext cx="3168352" cy="2564904"/>
          </a:xfrm>
          <a:prstGeom prst="rect">
            <a:avLst/>
          </a:prstGeom>
          <a:noFill/>
        </p:spPr>
      </p:pic>
      <p:pic>
        <p:nvPicPr>
          <p:cNvPr id="11267" name="Picture 3" descr="C:\Users\Sébastian\Pictures\Road Trip sur la Côte Nord, 24 et 25 mars 2012\IMGP2414.JPG"/>
          <p:cNvPicPr>
            <a:picLocks noChangeAspect="1" noChangeArrowheads="1"/>
          </p:cNvPicPr>
          <p:nvPr/>
        </p:nvPicPr>
        <p:blipFill>
          <a:blip r:embed="rId3" cstate="print"/>
          <a:srcRect/>
          <a:stretch>
            <a:fillRect/>
          </a:stretch>
        </p:blipFill>
        <p:spPr bwMode="auto">
          <a:xfrm>
            <a:off x="0" y="4293096"/>
            <a:ext cx="3131840" cy="2564904"/>
          </a:xfrm>
          <a:prstGeom prst="rect">
            <a:avLst/>
          </a:prstGeom>
          <a:noFill/>
        </p:spPr>
      </p:pic>
      <p:pic>
        <p:nvPicPr>
          <p:cNvPr id="11268" name="Picture 4" descr="C:\Users\Sébastian\Pictures\Sept-Îles, 31.03.12 - 14.04.12\IMGP2672.JPG"/>
          <p:cNvPicPr>
            <a:picLocks noChangeAspect="1" noChangeArrowheads="1"/>
          </p:cNvPicPr>
          <p:nvPr/>
        </p:nvPicPr>
        <p:blipFill>
          <a:blip r:embed="rId4" cstate="print"/>
          <a:srcRect/>
          <a:stretch>
            <a:fillRect/>
          </a:stretch>
        </p:blipFill>
        <p:spPr bwMode="auto">
          <a:xfrm>
            <a:off x="6300192" y="4293096"/>
            <a:ext cx="2843808" cy="256490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260648"/>
            <a:ext cx="8784976" cy="4831749"/>
          </a:xfrm>
        </p:spPr>
        <p:txBody>
          <a:bodyPr/>
          <a:lstStyle/>
          <a:p>
            <a:pPr algn="just"/>
            <a:r>
              <a:rPr lang="fr-CA" dirty="0" smtClean="0"/>
              <a:t> </a:t>
            </a:r>
            <a:r>
              <a:rPr lang="fr-CA" dirty="0" smtClean="0"/>
              <a:t>Les premiers êtres humains à pénétrer dans la région ont rejoint la partie orientale de la côte environ 8500 ans avant aujourd’hui. Ils venaient probablement de Terre-Neuve.</a:t>
            </a:r>
          </a:p>
          <a:p>
            <a:pPr algn="just"/>
            <a:r>
              <a:rPr lang="fr-CA" dirty="0" smtClean="0"/>
              <a:t>La région entre le Saguenay et le Manicouagan est occupée 7500 ans avant aujourd’hui par une population venant de la haute vallée laurentienne.</a:t>
            </a:r>
          </a:p>
          <a:p>
            <a:pPr>
              <a:buNone/>
            </a:pPr>
            <a:endParaRPr lang="fr-CA" dirty="0"/>
          </a:p>
        </p:txBody>
      </p:sp>
      <p:pic>
        <p:nvPicPr>
          <p:cNvPr id="2050" name="Picture 2"/>
          <p:cNvPicPr>
            <a:picLocks noChangeAspect="1" noChangeArrowheads="1"/>
          </p:cNvPicPr>
          <p:nvPr/>
        </p:nvPicPr>
        <p:blipFill>
          <a:blip r:embed="rId2" cstate="print"/>
          <a:srcRect/>
          <a:stretch>
            <a:fillRect/>
          </a:stretch>
        </p:blipFill>
        <p:spPr bwMode="auto">
          <a:xfrm>
            <a:off x="0" y="4221088"/>
            <a:ext cx="4499992" cy="2636912"/>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499992" y="4221088"/>
            <a:ext cx="4644008" cy="263691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332656"/>
            <a:ext cx="8784976" cy="4526280"/>
          </a:xfrm>
        </p:spPr>
        <p:txBody>
          <a:bodyPr>
            <a:noAutofit/>
          </a:bodyPr>
          <a:lstStyle/>
          <a:p>
            <a:pPr algn="just"/>
            <a:r>
              <a:rPr lang="fr-CA" dirty="0" smtClean="0"/>
              <a:t>Entre 2000 ans et 350 ans avant aujourd’hui, la Côte-Nord est seulement occupée de façon occasionnelle. Les ressources de la région sont exploitées par les Amérindiens, Inuit et les pêcheurs français, anglais, portugais, scandinaves et basques.</a:t>
            </a:r>
          </a:p>
          <a:p>
            <a:pPr algn="just"/>
            <a:r>
              <a:rPr lang="fr-CA" dirty="0" smtClean="0"/>
              <a:t>Les premières seigneuries sont concédées. Le territoire est partagé entre Autochtones, Canadiens et pêcheurs saisonniers.</a:t>
            </a:r>
            <a:endParaRPr lang="fr-CA" dirty="0"/>
          </a:p>
        </p:txBody>
      </p:sp>
      <p:pic>
        <p:nvPicPr>
          <p:cNvPr id="3074" name="Picture 2"/>
          <p:cNvPicPr>
            <a:picLocks noChangeAspect="1" noChangeArrowheads="1"/>
          </p:cNvPicPr>
          <p:nvPr/>
        </p:nvPicPr>
        <p:blipFill>
          <a:blip r:embed="rId2" cstate="print"/>
          <a:srcRect/>
          <a:stretch>
            <a:fillRect/>
          </a:stretch>
        </p:blipFill>
        <p:spPr bwMode="auto">
          <a:xfrm>
            <a:off x="0" y="4725144"/>
            <a:ext cx="3131840" cy="2090453"/>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131840" y="4725144"/>
            <a:ext cx="3024336" cy="2132856"/>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6156176" y="4725144"/>
            <a:ext cx="2987824" cy="213285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88640"/>
            <a:ext cx="8229600" cy="1800200"/>
          </a:xfrm>
        </p:spPr>
        <p:txBody>
          <a:bodyPr/>
          <a:lstStyle/>
          <a:p>
            <a:pPr algn="just"/>
            <a:r>
              <a:rPr lang="fr-CA" dirty="0" smtClean="0"/>
              <a:t>La création de la Traite de Tadoussac en 1652 marque une année importante dans le développement de la Côte-Nord.</a:t>
            </a:r>
          </a:p>
          <a:p>
            <a:pPr>
              <a:buNone/>
            </a:pPr>
            <a:endParaRPr lang="fr-CA" dirty="0"/>
          </a:p>
        </p:txBody>
      </p:sp>
      <p:pic>
        <p:nvPicPr>
          <p:cNvPr id="4100" name="Picture 4"/>
          <p:cNvPicPr>
            <a:picLocks noChangeAspect="1" noChangeArrowheads="1"/>
          </p:cNvPicPr>
          <p:nvPr/>
        </p:nvPicPr>
        <p:blipFill>
          <a:blip r:embed="rId2" cstate="print"/>
          <a:srcRect/>
          <a:stretch>
            <a:fillRect/>
          </a:stretch>
        </p:blipFill>
        <p:spPr bwMode="auto">
          <a:xfrm>
            <a:off x="2699792" y="1700809"/>
            <a:ext cx="3289548" cy="2520279"/>
          </a:xfrm>
          <a:prstGeom prst="rect">
            <a:avLst/>
          </a:prstGeom>
          <a:noFill/>
          <a:ln w="9525">
            <a:noFill/>
            <a:miter lim="800000"/>
            <a:headEnd/>
            <a:tailEnd/>
          </a:ln>
        </p:spPr>
      </p:pic>
      <p:pic>
        <p:nvPicPr>
          <p:cNvPr id="4101" name="Picture 5"/>
          <p:cNvPicPr>
            <a:picLocks noChangeAspect="1" noChangeArrowheads="1"/>
          </p:cNvPicPr>
          <p:nvPr/>
        </p:nvPicPr>
        <p:blipFill>
          <a:blip r:embed="rId3" cstate="print"/>
          <a:srcRect/>
          <a:stretch>
            <a:fillRect/>
          </a:stretch>
        </p:blipFill>
        <p:spPr bwMode="auto">
          <a:xfrm>
            <a:off x="0" y="4221088"/>
            <a:ext cx="2771800" cy="2636912"/>
          </a:xfrm>
          <a:prstGeom prst="rect">
            <a:avLst/>
          </a:prstGeom>
          <a:noFill/>
          <a:ln w="9525">
            <a:noFill/>
            <a:miter lim="800000"/>
            <a:headEnd/>
            <a:tailEnd/>
          </a:ln>
        </p:spPr>
      </p:pic>
      <p:pic>
        <p:nvPicPr>
          <p:cNvPr id="4102" name="Picture 6"/>
          <p:cNvPicPr>
            <a:picLocks noChangeAspect="1" noChangeArrowheads="1"/>
          </p:cNvPicPr>
          <p:nvPr/>
        </p:nvPicPr>
        <p:blipFill>
          <a:blip r:embed="rId4" cstate="print"/>
          <a:srcRect/>
          <a:stretch>
            <a:fillRect/>
          </a:stretch>
        </p:blipFill>
        <p:spPr bwMode="auto">
          <a:xfrm>
            <a:off x="5868144" y="1700808"/>
            <a:ext cx="3275856" cy="2520280"/>
          </a:xfrm>
          <a:prstGeom prst="rect">
            <a:avLst/>
          </a:prstGeom>
          <a:noFill/>
          <a:ln w="9525">
            <a:noFill/>
            <a:miter lim="800000"/>
            <a:headEnd/>
            <a:tailEnd/>
          </a:ln>
        </p:spPr>
      </p:pic>
      <p:pic>
        <p:nvPicPr>
          <p:cNvPr id="4103" name="Picture 7"/>
          <p:cNvPicPr>
            <a:picLocks noChangeAspect="1" noChangeArrowheads="1"/>
          </p:cNvPicPr>
          <p:nvPr/>
        </p:nvPicPr>
        <p:blipFill>
          <a:blip r:embed="rId5" cstate="print"/>
          <a:srcRect/>
          <a:stretch>
            <a:fillRect/>
          </a:stretch>
        </p:blipFill>
        <p:spPr bwMode="auto">
          <a:xfrm>
            <a:off x="0" y="1700808"/>
            <a:ext cx="2771800" cy="2592288"/>
          </a:xfrm>
          <a:prstGeom prst="rect">
            <a:avLst/>
          </a:prstGeom>
          <a:noFill/>
          <a:ln w="9525">
            <a:noFill/>
            <a:miter lim="800000"/>
            <a:headEnd/>
            <a:tailEnd/>
          </a:ln>
        </p:spPr>
      </p:pic>
      <p:pic>
        <p:nvPicPr>
          <p:cNvPr id="4104" name="Picture 8"/>
          <p:cNvPicPr>
            <a:picLocks noChangeAspect="1" noChangeArrowheads="1"/>
          </p:cNvPicPr>
          <p:nvPr/>
        </p:nvPicPr>
        <p:blipFill>
          <a:blip r:embed="rId6" cstate="print"/>
          <a:srcRect/>
          <a:stretch>
            <a:fillRect/>
          </a:stretch>
        </p:blipFill>
        <p:spPr bwMode="auto">
          <a:xfrm>
            <a:off x="2699792" y="4221088"/>
            <a:ext cx="3168352" cy="2636912"/>
          </a:xfrm>
          <a:prstGeom prst="rect">
            <a:avLst/>
          </a:prstGeom>
          <a:noFill/>
          <a:ln w="9525">
            <a:noFill/>
            <a:miter lim="800000"/>
            <a:headEnd/>
            <a:tailEnd/>
          </a:ln>
        </p:spPr>
      </p:pic>
      <p:pic>
        <p:nvPicPr>
          <p:cNvPr id="4105" name="Picture 9"/>
          <p:cNvPicPr>
            <a:picLocks noChangeAspect="1" noChangeArrowheads="1"/>
          </p:cNvPicPr>
          <p:nvPr/>
        </p:nvPicPr>
        <p:blipFill>
          <a:blip r:embed="rId7" cstate="print"/>
          <a:srcRect/>
          <a:stretch>
            <a:fillRect/>
          </a:stretch>
        </p:blipFill>
        <p:spPr bwMode="auto">
          <a:xfrm>
            <a:off x="5868144" y="4221088"/>
            <a:ext cx="3275856" cy="263691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260648"/>
            <a:ext cx="8625136" cy="4526280"/>
          </a:xfrm>
        </p:spPr>
        <p:txBody>
          <a:bodyPr>
            <a:normAutofit fontScale="92500" lnSpcReduction="20000"/>
          </a:bodyPr>
          <a:lstStyle/>
          <a:p>
            <a:pPr algn="just"/>
            <a:r>
              <a:rPr lang="fr-CA" sz="3500" dirty="0" smtClean="0"/>
              <a:t>Vers 1850, le Bas-Canada cherche à contrer le problème du surpeuplement des vieilles régions du Québec et à atténuer le mouvement de migration vers les États-Unis</a:t>
            </a:r>
            <a:r>
              <a:rPr lang="fr-CA" sz="3500" dirty="0" smtClean="0"/>
              <a:t>.</a:t>
            </a:r>
          </a:p>
          <a:p>
            <a:pPr algn="just"/>
            <a:r>
              <a:rPr lang="fr-CA" sz="3500" dirty="0" smtClean="0"/>
              <a:t>Après la fin du monopole de la Compagnie de la baie d’Hudson, la partie occidentale de la Côte-Nord voit une exploitation forestière grandissante. Dans la partie orientale, les ressources de la mer attirent les compagnies de pêche. </a:t>
            </a:r>
            <a:endParaRPr lang="fr-CA" sz="3500" dirty="0" smtClean="0"/>
          </a:p>
          <a:p>
            <a:endParaRPr lang="fr-CA" dirty="0"/>
          </a:p>
        </p:txBody>
      </p:sp>
      <p:pic>
        <p:nvPicPr>
          <p:cNvPr id="5122" name="Picture 2"/>
          <p:cNvPicPr>
            <a:picLocks noChangeAspect="1" noChangeArrowheads="1"/>
          </p:cNvPicPr>
          <p:nvPr/>
        </p:nvPicPr>
        <p:blipFill>
          <a:blip r:embed="rId2" cstate="print"/>
          <a:srcRect/>
          <a:stretch>
            <a:fillRect/>
          </a:stretch>
        </p:blipFill>
        <p:spPr bwMode="auto">
          <a:xfrm>
            <a:off x="0" y="4581128"/>
            <a:ext cx="3203848" cy="2276872"/>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3203848" y="4581128"/>
            <a:ext cx="3113906" cy="2276872"/>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6300192" y="4581128"/>
            <a:ext cx="2843809" cy="227687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260648"/>
            <a:ext cx="8712968" cy="4032448"/>
          </a:xfrm>
        </p:spPr>
        <p:txBody>
          <a:bodyPr/>
          <a:lstStyle/>
          <a:p>
            <a:pPr algn="just"/>
            <a:r>
              <a:rPr lang="fr-CA" dirty="0" smtClean="0"/>
              <a:t>Plusieurs petits villages sont créés vers la fin du dix-neuvième siècle, mais les habitations sont souvent saisonnières, les sentiments d’appartenances inexistantes et les infrastructures médiocres.</a:t>
            </a:r>
          </a:p>
          <a:p>
            <a:pPr algn="just"/>
            <a:r>
              <a:rPr lang="fr-CA" dirty="0" smtClean="0"/>
              <a:t>Il n’y a pas de lien culturel, économique ou social entre les différents villages et les territoires sont isolés les uns des autres.</a:t>
            </a:r>
            <a:endParaRPr lang="fr-CA" dirty="0"/>
          </a:p>
        </p:txBody>
      </p:sp>
      <p:pic>
        <p:nvPicPr>
          <p:cNvPr id="6146" name="Picture 2"/>
          <p:cNvPicPr>
            <a:picLocks noChangeAspect="1" noChangeArrowheads="1"/>
          </p:cNvPicPr>
          <p:nvPr/>
        </p:nvPicPr>
        <p:blipFill>
          <a:blip r:embed="rId2" cstate="print"/>
          <a:srcRect/>
          <a:stretch>
            <a:fillRect/>
          </a:stretch>
        </p:blipFill>
        <p:spPr bwMode="auto">
          <a:xfrm>
            <a:off x="0" y="4149081"/>
            <a:ext cx="3059832" cy="270892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6084168" y="4149080"/>
            <a:ext cx="3059832" cy="2708920"/>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3059832" y="4149080"/>
            <a:ext cx="3024336" cy="270892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332656"/>
            <a:ext cx="8784976" cy="2304256"/>
          </a:xfrm>
        </p:spPr>
        <p:txBody>
          <a:bodyPr/>
          <a:lstStyle/>
          <a:p>
            <a:pPr algn="just"/>
            <a:r>
              <a:rPr lang="fr-CA" dirty="0" smtClean="0"/>
              <a:t>Vers la fin du dix-neuvième siècle, les institutions religieuses sont sous la dépendance des diocèses de Rimouski et de Chicoutimi.</a:t>
            </a:r>
            <a:endParaRPr lang="fr-CA" dirty="0"/>
          </a:p>
        </p:txBody>
      </p:sp>
      <p:pic>
        <p:nvPicPr>
          <p:cNvPr id="7170" name="Picture 2"/>
          <p:cNvPicPr>
            <a:picLocks noChangeAspect="1" noChangeArrowheads="1"/>
          </p:cNvPicPr>
          <p:nvPr/>
        </p:nvPicPr>
        <p:blipFill>
          <a:blip r:embed="rId2" cstate="print"/>
          <a:srcRect/>
          <a:stretch>
            <a:fillRect/>
          </a:stretch>
        </p:blipFill>
        <p:spPr bwMode="auto">
          <a:xfrm>
            <a:off x="4499992" y="2276872"/>
            <a:ext cx="4644008" cy="2304256"/>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0" y="2276872"/>
            <a:ext cx="4499992" cy="2304256"/>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1" y="4581128"/>
            <a:ext cx="1979712" cy="2276872"/>
          </a:xfrm>
          <a:prstGeom prst="rect">
            <a:avLst/>
          </a:prstGeom>
          <a:noFill/>
          <a:ln w="9525">
            <a:noFill/>
            <a:miter lim="800000"/>
            <a:headEnd/>
            <a:tailEnd/>
          </a:ln>
        </p:spPr>
      </p:pic>
      <p:pic>
        <p:nvPicPr>
          <p:cNvPr id="7173" name="Picture 5"/>
          <p:cNvPicPr>
            <a:picLocks noChangeAspect="1" noChangeArrowheads="1"/>
          </p:cNvPicPr>
          <p:nvPr/>
        </p:nvPicPr>
        <p:blipFill>
          <a:blip r:embed="rId5" cstate="print"/>
          <a:srcRect/>
          <a:stretch>
            <a:fillRect/>
          </a:stretch>
        </p:blipFill>
        <p:spPr bwMode="auto">
          <a:xfrm>
            <a:off x="7092280" y="4581128"/>
            <a:ext cx="2051720" cy="2276872"/>
          </a:xfrm>
          <a:prstGeom prst="rect">
            <a:avLst/>
          </a:prstGeom>
          <a:noFill/>
          <a:ln w="9525">
            <a:noFill/>
            <a:miter lim="800000"/>
            <a:headEnd/>
            <a:tailEnd/>
          </a:ln>
        </p:spPr>
      </p:pic>
      <p:pic>
        <p:nvPicPr>
          <p:cNvPr id="7174" name="Picture 6"/>
          <p:cNvPicPr>
            <a:picLocks noChangeAspect="1" noChangeArrowheads="1"/>
          </p:cNvPicPr>
          <p:nvPr/>
        </p:nvPicPr>
        <p:blipFill>
          <a:blip r:embed="rId6" cstate="print"/>
          <a:srcRect/>
          <a:stretch>
            <a:fillRect/>
          </a:stretch>
        </p:blipFill>
        <p:spPr bwMode="auto">
          <a:xfrm>
            <a:off x="4644008" y="4581128"/>
            <a:ext cx="2470273" cy="2276872"/>
          </a:xfrm>
          <a:prstGeom prst="rect">
            <a:avLst/>
          </a:prstGeom>
          <a:noFill/>
          <a:ln w="9525">
            <a:noFill/>
            <a:miter lim="800000"/>
            <a:headEnd/>
            <a:tailEnd/>
          </a:ln>
        </p:spPr>
      </p:pic>
      <p:pic>
        <p:nvPicPr>
          <p:cNvPr id="7175" name="Picture 7"/>
          <p:cNvPicPr>
            <a:picLocks noChangeAspect="1" noChangeArrowheads="1"/>
          </p:cNvPicPr>
          <p:nvPr/>
        </p:nvPicPr>
        <p:blipFill>
          <a:blip r:embed="rId7" cstate="print"/>
          <a:srcRect/>
          <a:stretch>
            <a:fillRect/>
          </a:stretch>
        </p:blipFill>
        <p:spPr bwMode="auto">
          <a:xfrm>
            <a:off x="1979712" y="4581129"/>
            <a:ext cx="2705100" cy="227687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9024" y="260648"/>
            <a:ext cx="8784976" cy="4526280"/>
          </a:xfrm>
        </p:spPr>
        <p:txBody>
          <a:bodyPr/>
          <a:lstStyle/>
          <a:p>
            <a:pPr algn="just"/>
            <a:r>
              <a:rPr lang="fr-CA" dirty="0" smtClean="0"/>
              <a:t> Les moyens de transport améliorés, des communications efficaces et les débuts de l’industrie des pâtes et papiers transforment l’espace nord-côtier vers le début du vingtième siècle.</a:t>
            </a:r>
          </a:p>
          <a:p>
            <a:pPr algn="just"/>
            <a:r>
              <a:rPr lang="fr-CA" dirty="0" smtClean="0"/>
              <a:t>Peu après la Deuxième Guerre mondiale, la démographie, l’économie et la société changent rapidement.</a:t>
            </a:r>
            <a:endParaRPr lang="fr-CA" dirty="0"/>
          </a:p>
        </p:txBody>
      </p:sp>
      <p:pic>
        <p:nvPicPr>
          <p:cNvPr id="8195" name="Picture 3"/>
          <p:cNvPicPr>
            <a:picLocks noChangeAspect="1" noChangeArrowheads="1"/>
          </p:cNvPicPr>
          <p:nvPr/>
        </p:nvPicPr>
        <p:blipFill>
          <a:blip r:embed="rId2" cstate="print"/>
          <a:srcRect/>
          <a:stretch>
            <a:fillRect/>
          </a:stretch>
        </p:blipFill>
        <p:spPr bwMode="auto">
          <a:xfrm>
            <a:off x="3059832" y="4221088"/>
            <a:ext cx="3024335" cy="2636912"/>
          </a:xfrm>
          <a:prstGeom prst="rect">
            <a:avLst/>
          </a:prstGeom>
          <a:noFill/>
          <a:ln w="9525">
            <a:noFill/>
            <a:miter lim="800000"/>
            <a:headEnd/>
            <a:tailEnd/>
          </a:ln>
        </p:spPr>
      </p:pic>
      <p:pic>
        <p:nvPicPr>
          <p:cNvPr id="8196" name="Picture 4"/>
          <p:cNvPicPr>
            <a:picLocks noChangeAspect="1" noChangeArrowheads="1"/>
          </p:cNvPicPr>
          <p:nvPr/>
        </p:nvPicPr>
        <p:blipFill>
          <a:blip r:embed="rId3" cstate="print"/>
          <a:srcRect/>
          <a:stretch>
            <a:fillRect/>
          </a:stretch>
        </p:blipFill>
        <p:spPr bwMode="auto">
          <a:xfrm>
            <a:off x="0" y="4221088"/>
            <a:ext cx="3059832" cy="2636912"/>
          </a:xfrm>
          <a:prstGeom prst="rect">
            <a:avLst/>
          </a:prstGeom>
          <a:noFill/>
          <a:ln w="9525">
            <a:noFill/>
            <a:miter lim="800000"/>
            <a:headEnd/>
            <a:tailEnd/>
          </a:ln>
        </p:spPr>
      </p:pic>
      <p:pic>
        <p:nvPicPr>
          <p:cNvPr id="8197" name="Picture 5"/>
          <p:cNvPicPr>
            <a:picLocks noChangeAspect="1" noChangeArrowheads="1"/>
          </p:cNvPicPr>
          <p:nvPr/>
        </p:nvPicPr>
        <p:blipFill>
          <a:blip r:embed="rId4" cstate="print"/>
          <a:srcRect/>
          <a:stretch>
            <a:fillRect/>
          </a:stretch>
        </p:blipFill>
        <p:spPr bwMode="auto">
          <a:xfrm>
            <a:off x="6084168" y="4221089"/>
            <a:ext cx="3059832" cy="263691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332656"/>
            <a:ext cx="8712968" cy="4526280"/>
          </a:xfrm>
        </p:spPr>
        <p:txBody>
          <a:bodyPr>
            <a:normAutofit/>
          </a:bodyPr>
          <a:lstStyle/>
          <a:p>
            <a:pPr algn="just"/>
            <a:r>
              <a:rPr lang="fr-CA" dirty="0" smtClean="0"/>
              <a:t>De grands projets miniers et hydroélectriques sont mis en place lorsque le sentiment de nationalisme québécois accroît avec l’ère du premier ministre Maurice Duplessis et lorsque la volonté d’autonomie s’exprime par la révolution tranquille sous le règne du premier ministre Jean Lesage.</a:t>
            </a:r>
            <a:endParaRPr lang="fr-CA" dirty="0"/>
          </a:p>
        </p:txBody>
      </p:sp>
      <p:pic>
        <p:nvPicPr>
          <p:cNvPr id="5" name="Picture 2"/>
          <p:cNvPicPr>
            <a:picLocks noChangeAspect="1" noChangeArrowheads="1"/>
          </p:cNvPicPr>
          <p:nvPr/>
        </p:nvPicPr>
        <p:blipFill>
          <a:blip r:embed="rId2" cstate="print"/>
          <a:srcRect/>
          <a:stretch>
            <a:fillRect/>
          </a:stretch>
        </p:blipFill>
        <p:spPr bwMode="auto">
          <a:xfrm>
            <a:off x="0" y="4293096"/>
            <a:ext cx="2074564" cy="2564904"/>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2051720" y="4293096"/>
            <a:ext cx="2160240" cy="2564904"/>
          </a:xfrm>
          <a:prstGeom prst="rect">
            <a:avLst/>
          </a:prstGeom>
          <a:noFill/>
          <a:ln w="9525">
            <a:noFill/>
            <a:miter lim="800000"/>
            <a:headEnd/>
            <a:tailEnd/>
          </a:ln>
        </p:spPr>
      </p:pic>
      <p:pic>
        <p:nvPicPr>
          <p:cNvPr id="9220" name="Picture 4"/>
          <p:cNvPicPr>
            <a:picLocks noChangeAspect="1" noChangeArrowheads="1"/>
          </p:cNvPicPr>
          <p:nvPr/>
        </p:nvPicPr>
        <p:blipFill>
          <a:blip r:embed="rId4" cstate="print"/>
          <a:srcRect/>
          <a:stretch>
            <a:fillRect/>
          </a:stretch>
        </p:blipFill>
        <p:spPr bwMode="auto">
          <a:xfrm>
            <a:off x="6743700" y="4293096"/>
            <a:ext cx="2400300" cy="2564904"/>
          </a:xfrm>
          <a:prstGeom prst="rect">
            <a:avLst/>
          </a:prstGeom>
          <a:noFill/>
          <a:ln w="9525">
            <a:noFill/>
            <a:miter lim="800000"/>
            <a:headEnd/>
            <a:tailEnd/>
          </a:ln>
        </p:spPr>
      </p:pic>
      <p:pic>
        <p:nvPicPr>
          <p:cNvPr id="9221" name="Picture 5"/>
          <p:cNvPicPr>
            <a:picLocks noChangeAspect="1" noChangeArrowheads="1"/>
          </p:cNvPicPr>
          <p:nvPr/>
        </p:nvPicPr>
        <p:blipFill>
          <a:blip r:embed="rId5" cstate="print"/>
          <a:srcRect/>
          <a:stretch>
            <a:fillRect/>
          </a:stretch>
        </p:blipFill>
        <p:spPr bwMode="auto">
          <a:xfrm>
            <a:off x="4211960" y="4293096"/>
            <a:ext cx="2520280" cy="2564904"/>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nderie">
  <a:themeElements>
    <a:clrScheme name="Fonderie">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nderie">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nderie">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316</TotalTime>
  <Words>496</Words>
  <Application>Microsoft Office PowerPoint</Application>
  <PresentationFormat>Affichage à l'écran (4:3)</PresentationFormat>
  <Paragraphs>18</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Fonderie</vt:lpstr>
      <vt:lpstr>L’histoire de la Côte-Nord</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L’histoire de la Côte-Nord</dc:title>
  <dc:creator>Sébastian</dc:creator>
  <cp:lastModifiedBy>Sébastian</cp:lastModifiedBy>
  <cp:revision>58</cp:revision>
  <dcterms:created xsi:type="dcterms:W3CDTF">2012-04-23T00:50:30Z</dcterms:created>
  <dcterms:modified xsi:type="dcterms:W3CDTF">2012-04-23T06:07:09Z</dcterms:modified>
</cp:coreProperties>
</file>