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</p:sldIdLst>
  <p:sldSz cx="7169150" cy="5376863" type="B5ISO"/>
  <p:notesSz cx="6858000" cy="9144000"/>
  <p:defaultTextStyle>
    <a:defPPr>
      <a:defRPr lang="fr-FR"/>
    </a:defPPr>
    <a:lvl1pPr marL="0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1pPr>
    <a:lvl2pPr marL="301040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2pPr>
    <a:lvl3pPr marL="602080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3pPr>
    <a:lvl4pPr marL="903121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4pPr>
    <a:lvl5pPr marL="1204161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5pPr>
    <a:lvl6pPr marL="1505201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6pPr>
    <a:lvl7pPr marL="1806241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7pPr>
    <a:lvl8pPr marL="2107281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8pPr>
    <a:lvl9pPr marL="2408322" algn="l" defTabSz="602080" rtl="0" eaLnBrk="1" latinLnBrk="0" hangingPunct="1">
      <a:defRPr sz="118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4" autoAdjust="0"/>
    <p:restoredTop sz="94660"/>
  </p:normalViewPr>
  <p:slideViewPr>
    <p:cSldViewPr snapToGrid="0">
      <p:cViewPr varScale="1">
        <p:scale>
          <a:sx n="146" d="100"/>
          <a:sy n="146" d="100"/>
        </p:scale>
        <p:origin x="14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7686" y="879964"/>
            <a:ext cx="6093778" cy="1871945"/>
          </a:xfrm>
        </p:spPr>
        <p:txBody>
          <a:bodyPr anchor="b"/>
          <a:lstStyle>
            <a:lvl1pPr algn="ctr">
              <a:defRPr sz="470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96144" y="2824098"/>
            <a:ext cx="5376863" cy="1298164"/>
          </a:xfrm>
        </p:spPr>
        <p:txBody>
          <a:bodyPr/>
          <a:lstStyle>
            <a:lvl1pPr marL="0" indent="0" algn="ctr">
              <a:buNone/>
              <a:defRPr sz="1882"/>
            </a:lvl1pPr>
            <a:lvl2pPr marL="358445" indent="0" algn="ctr">
              <a:buNone/>
              <a:defRPr sz="1568"/>
            </a:lvl2pPr>
            <a:lvl3pPr marL="716890" indent="0" algn="ctr">
              <a:buNone/>
              <a:defRPr sz="1411"/>
            </a:lvl3pPr>
            <a:lvl4pPr marL="1075334" indent="0" algn="ctr">
              <a:buNone/>
              <a:defRPr sz="1254"/>
            </a:lvl4pPr>
            <a:lvl5pPr marL="1433779" indent="0" algn="ctr">
              <a:buNone/>
              <a:defRPr sz="1254"/>
            </a:lvl5pPr>
            <a:lvl6pPr marL="1792224" indent="0" algn="ctr">
              <a:buNone/>
              <a:defRPr sz="1254"/>
            </a:lvl6pPr>
            <a:lvl7pPr marL="2150669" indent="0" algn="ctr">
              <a:buNone/>
              <a:defRPr sz="1254"/>
            </a:lvl7pPr>
            <a:lvl8pPr marL="2509114" indent="0" algn="ctr">
              <a:buNone/>
              <a:defRPr sz="1254"/>
            </a:lvl8pPr>
            <a:lvl9pPr marL="2867558" indent="0" algn="ctr">
              <a:buNone/>
              <a:defRPr sz="1254"/>
            </a:lvl9pPr>
          </a:lstStyle>
          <a:p>
            <a:r>
              <a:rPr lang="fr-FR" smtClean="0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241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73237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130423" y="286268"/>
            <a:ext cx="1545848" cy="4556643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2879" y="286268"/>
            <a:ext cx="4547930" cy="4556643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28198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0009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9145" y="1340484"/>
            <a:ext cx="6183392" cy="2236625"/>
          </a:xfrm>
        </p:spPr>
        <p:txBody>
          <a:bodyPr anchor="b"/>
          <a:lstStyle>
            <a:lvl1pPr>
              <a:defRPr sz="4704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145" y="3598268"/>
            <a:ext cx="6183392" cy="1176188"/>
          </a:xfrm>
        </p:spPr>
        <p:txBody>
          <a:bodyPr/>
          <a:lstStyle>
            <a:lvl1pPr marL="0" indent="0">
              <a:buNone/>
              <a:defRPr sz="1882">
                <a:solidFill>
                  <a:schemeClr val="tx1"/>
                </a:solidFill>
              </a:defRPr>
            </a:lvl1pPr>
            <a:lvl2pPr marL="358445" indent="0">
              <a:buNone/>
              <a:defRPr sz="1568">
                <a:solidFill>
                  <a:schemeClr val="tx1">
                    <a:tint val="75000"/>
                  </a:schemeClr>
                </a:solidFill>
              </a:defRPr>
            </a:lvl2pPr>
            <a:lvl3pPr marL="716890" indent="0">
              <a:buNone/>
              <a:defRPr sz="1411">
                <a:solidFill>
                  <a:schemeClr val="tx1">
                    <a:tint val="75000"/>
                  </a:schemeClr>
                </a:solidFill>
              </a:defRPr>
            </a:lvl3pPr>
            <a:lvl4pPr marL="107533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4pPr>
            <a:lvl5pPr marL="143377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5pPr>
            <a:lvl6pPr marL="179222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6pPr>
            <a:lvl7pPr marL="2150669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7pPr>
            <a:lvl8pPr marL="2509114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8pPr>
            <a:lvl9pPr marL="2867558" indent="0">
              <a:buNone/>
              <a:defRPr sz="125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28342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2879" y="1431341"/>
            <a:ext cx="3046889" cy="341157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9382" y="1431341"/>
            <a:ext cx="3046889" cy="341157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84790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286269"/>
            <a:ext cx="6183392" cy="1039278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3814" y="1318079"/>
            <a:ext cx="3032886" cy="645970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445" indent="0">
              <a:buNone/>
              <a:defRPr sz="1568" b="1"/>
            </a:lvl2pPr>
            <a:lvl3pPr marL="716890" indent="0">
              <a:buNone/>
              <a:defRPr sz="1411" b="1"/>
            </a:lvl3pPr>
            <a:lvl4pPr marL="1075334" indent="0">
              <a:buNone/>
              <a:defRPr sz="1254" b="1"/>
            </a:lvl4pPr>
            <a:lvl5pPr marL="1433779" indent="0">
              <a:buNone/>
              <a:defRPr sz="1254" b="1"/>
            </a:lvl5pPr>
            <a:lvl6pPr marL="1792224" indent="0">
              <a:buNone/>
              <a:defRPr sz="1254" b="1"/>
            </a:lvl6pPr>
            <a:lvl7pPr marL="2150669" indent="0">
              <a:buNone/>
              <a:defRPr sz="1254" b="1"/>
            </a:lvl7pPr>
            <a:lvl8pPr marL="2509114" indent="0">
              <a:buNone/>
              <a:defRPr sz="1254" b="1"/>
            </a:lvl8pPr>
            <a:lvl9pPr marL="2867558" indent="0">
              <a:buNone/>
              <a:defRPr sz="125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3814" y="1964048"/>
            <a:ext cx="3032886" cy="28888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29382" y="1318079"/>
            <a:ext cx="3047823" cy="645970"/>
          </a:xfrm>
        </p:spPr>
        <p:txBody>
          <a:bodyPr anchor="b"/>
          <a:lstStyle>
            <a:lvl1pPr marL="0" indent="0">
              <a:buNone/>
              <a:defRPr sz="1882" b="1"/>
            </a:lvl1pPr>
            <a:lvl2pPr marL="358445" indent="0">
              <a:buNone/>
              <a:defRPr sz="1568" b="1"/>
            </a:lvl2pPr>
            <a:lvl3pPr marL="716890" indent="0">
              <a:buNone/>
              <a:defRPr sz="1411" b="1"/>
            </a:lvl3pPr>
            <a:lvl4pPr marL="1075334" indent="0">
              <a:buNone/>
              <a:defRPr sz="1254" b="1"/>
            </a:lvl4pPr>
            <a:lvl5pPr marL="1433779" indent="0">
              <a:buNone/>
              <a:defRPr sz="1254" b="1"/>
            </a:lvl5pPr>
            <a:lvl6pPr marL="1792224" indent="0">
              <a:buNone/>
              <a:defRPr sz="1254" b="1"/>
            </a:lvl6pPr>
            <a:lvl7pPr marL="2150669" indent="0">
              <a:buNone/>
              <a:defRPr sz="1254" b="1"/>
            </a:lvl7pPr>
            <a:lvl8pPr marL="2509114" indent="0">
              <a:buNone/>
              <a:defRPr sz="1254" b="1"/>
            </a:lvl8pPr>
            <a:lvl9pPr marL="2867558" indent="0">
              <a:buNone/>
              <a:defRPr sz="1254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29382" y="1964048"/>
            <a:ext cx="3047823" cy="2888820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2553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610458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530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358458"/>
            <a:ext cx="2312237" cy="1254601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7823" y="774170"/>
            <a:ext cx="3629382" cy="3821058"/>
          </a:xfrm>
        </p:spPr>
        <p:txBody>
          <a:bodyPr/>
          <a:lstStyle>
            <a:lvl1pPr>
              <a:defRPr sz="2509"/>
            </a:lvl1pPr>
            <a:lvl2pPr>
              <a:defRPr sz="2195"/>
            </a:lvl2pPr>
            <a:lvl3pPr>
              <a:defRPr sz="1882"/>
            </a:lvl3pPr>
            <a:lvl4pPr>
              <a:defRPr sz="1568"/>
            </a:lvl4pPr>
            <a:lvl5pPr>
              <a:defRPr sz="1568"/>
            </a:lvl5pPr>
            <a:lvl6pPr>
              <a:defRPr sz="1568"/>
            </a:lvl6pPr>
            <a:lvl7pPr>
              <a:defRPr sz="1568"/>
            </a:lvl7pPr>
            <a:lvl8pPr>
              <a:defRPr sz="1568"/>
            </a:lvl8pPr>
            <a:lvl9pPr>
              <a:defRPr sz="1568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3" y="1613059"/>
            <a:ext cx="2312237" cy="2988391"/>
          </a:xfrm>
        </p:spPr>
        <p:txBody>
          <a:bodyPr/>
          <a:lstStyle>
            <a:lvl1pPr marL="0" indent="0">
              <a:buNone/>
              <a:defRPr sz="1254"/>
            </a:lvl1pPr>
            <a:lvl2pPr marL="358445" indent="0">
              <a:buNone/>
              <a:defRPr sz="1098"/>
            </a:lvl2pPr>
            <a:lvl3pPr marL="716890" indent="0">
              <a:buNone/>
              <a:defRPr sz="941"/>
            </a:lvl3pPr>
            <a:lvl4pPr marL="1075334" indent="0">
              <a:buNone/>
              <a:defRPr sz="784"/>
            </a:lvl4pPr>
            <a:lvl5pPr marL="1433779" indent="0">
              <a:buNone/>
              <a:defRPr sz="784"/>
            </a:lvl5pPr>
            <a:lvl6pPr marL="1792224" indent="0">
              <a:buNone/>
              <a:defRPr sz="784"/>
            </a:lvl6pPr>
            <a:lvl7pPr marL="2150669" indent="0">
              <a:buNone/>
              <a:defRPr sz="784"/>
            </a:lvl7pPr>
            <a:lvl8pPr marL="2509114" indent="0">
              <a:buNone/>
              <a:defRPr sz="784"/>
            </a:lvl8pPr>
            <a:lvl9pPr marL="2867558" indent="0">
              <a:buNone/>
              <a:defRPr sz="78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60133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3813" y="358458"/>
            <a:ext cx="2312237" cy="1254601"/>
          </a:xfrm>
        </p:spPr>
        <p:txBody>
          <a:bodyPr anchor="b"/>
          <a:lstStyle>
            <a:lvl1pPr>
              <a:defRPr sz="2509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047823" y="774170"/>
            <a:ext cx="3629382" cy="3821058"/>
          </a:xfrm>
        </p:spPr>
        <p:txBody>
          <a:bodyPr anchor="t"/>
          <a:lstStyle>
            <a:lvl1pPr marL="0" indent="0">
              <a:buNone/>
              <a:defRPr sz="2509"/>
            </a:lvl1pPr>
            <a:lvl2pPr marL="358445" indent="0">
              <a:buNone/>
              <a:defRPr sz="2195"/>
            </a:lvl2pPr>
            <a:lvl3pPr marL="716890" indent="0">
              <a:buNone/>
              <a:defRPr sz="1882"/>
            </a:lvl3pPr>
            <a:lvl4pPr marL="1075334" indent="0">
              <a:buNone/>
              <a:defRPr sz="1568"/>
            </a:lvl4pPr>
            <a:lvl5pPr marL="1433779" indent="0">
              <a:buNone/>
              <a:defRPr sz="1568"/>
            </a:lvl5pPr>
            <a:lvl6pPr marL="1792224" indent="0">
              <a:buNone/>
              <a:defRPr sz="1568"/>
            </a:lvl6pPr>
            <a:lvl7pPr marL="2150669" indent="0">
              <a:buNone/>
              <a:defRPr sz="1568"/>
            </a:lvl7pPr>
            <a:lvl8pPr marL="2509114" indent="0">
              <a:buNone/>
              <a:defRPr sz="1568"/>
            </a:lvl8pPr>
            <a:lvl9pPr marL="2867558" indent="0">
              <a:buNone/>
              <a:defRPr sz="1568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3813" y="1613059"/>
            <a:ext cx="2312237" cy="2988391"/>
          </a:xfrm>
        </p:spPr>
        <p:txBody>
          <a:bodyPr/>
          <a:lstStyle>
            <a:lvl1pPr marL="0" indent="0">
              <a:buNone/>
              <a:defRPr sz="1254"/>
            </a:lvl1pPr>
            <a:lvl2pPr marL="358445" indent="0">
              <a:buNone/>
              <a:defRPr sz="1098"/>
            </a:lvl2pPr>
            <a:lvl3pPr marL="716890" indent="0">
              <a:buNone/>
              <a:defRPr sz="941"/>
            </a:lvl3pPr>
            <a:lvl4pPr marL="1075334" indent="0">
              <a:buNone/>
              <a:defRPr sz="784"/>
            </a:lvl4pPr>
            <a:lvl5pPr marL="1433779" indent="0">
              <a:buNone/>
              <a:defRPr sz="784"/>
            </a:lvl5pPr>
            <a:lvl6pPr marL="1792224" indent="0">
              <a:buNone/>
              <a:defRPr sz="784"/>
            </a:lvl6pPr>
            <a:lvl7pPr marL="2150669" indent="0">
              <a:buNone/>
              <a:defRPr sz="784"/>
            </a:lvl7pPr>
            <a:lvl8pPr marL="2509114" indent="0">
              <a:buNone/>
              <a:defRPr sz="784"/>
            </a:lvl8pPr>
            <a:lvl9pPr marL="2867558" indent="0">
              <a:buNone/>
              <a:defRPr sz="784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4724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2879" y="286269"/>
            <a:ext cx="6183392" cy="10392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2879" y="1431341"/>
            <a:ext cx="6183392" cy="341157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2879" y="4983557"/>
            <a:ext cx="1613059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2426E9-FABE-43DA-8E58-42B852175BD8}" type="datetimeFigureOut">
              <a:rPr lang="fr-FR" smtClean="0"/>
              <a:t>05/01/2015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74781" y="4983557"/>
            <a:ext cx="2419588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63212" y="4983557"/>
            <a:ext cx="1613059" cy="2862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4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0927E8-2786-4F95-9FF0-F66361F23DE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299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716890" rtl="0" eaLnBrk="1" latinLnBrk="0" hangingPunct="1">
        <a:lnSpc>
          <a:spcPct val="90000"/>
        </a:lnSpc>
        <a:spcBef>
          <a:spcPct val="0"/>
        </a:spcBef>
        <a:buNone/>
        <a:defRPr sz="34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9222" indent="-179222" algn="l" defTabSz="716890" rtl="0" eaLnBrk="1" latinLnBrk="0" hangingPunct="1">
        <a:lnSpc>
          <a:spcPct val="90000"/>
        </a:lnSpc>
        <a:spcBef>
          <a:spcPts val="784"/>
        </a:spcBef>
        <a:buFont typeface="Arial" panose="020B0604020202020204" pitchFamily="34" charset="0"/>
        <a:buChar char="•"/>
        <a:defRPr sz="2195" kern="1200">
          <a:solidFill>
            <a:schemeClr val="tx1"/>
          </a:solidFill>
          <a:latin typeface="+mn-lt"/>
          <a:ea typeface="+mn-ea"/>
          <a:cs typeface="+mn-cs"/>
        </a:defRPr>
      </a:lvl1pPr>
      <a:lvl2pPr marL="537667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882" kern="1200">
          <a:solidFill>
            <a:schemeClr val="tx1"/>
          </a:solidFill>
          <a:latin typeface="+mn-lt"/>
          <a:ea typeface="+mn-ea"/>
          <a:cs typeface="+mn-cs"/>
        </a:defRPr>
      </a:lvl2pPr>
      <a:lvl3pPr marL="896112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568" kern="1200">
          <a:solidFill>
            <a:schemeClr val="tx1"/>
          </a:solidFill>
          <a:latin typeface="+mn-lt"/>
          <a:ea typeface="+mn-ea"/>
          <a:cs typeface="+mn-cs"/>
        </a:defRPr>
      </a:lvl3pPr>
      <a:lvl4pPr marL="1254557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613002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971446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329891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688336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3046781" indent="-179222" algn="l" defTabSz="716890" rtl="0" eaLnBrk="1" latinLnBrk="0" hangingPunct="1">
        <a:lnSpc>
          <a:spcPct val="90000"/>
        </a:lnSpc>
        <a:spcBef>
          <a:spcPts val="392"/>
        </a:spcBef>
        <a:buFont typeface="Arial" panose="020B0604020202020204" pitchFamily="34" charset="0"/>
        <a:buChar char="•"/>
        <a:defRPr sz="141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1pPr>
      <a:lvl2pPr marL="358445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2pPr>
      <a:lvl3pPr marL="716890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3pPr>
      <a:lvl4pPr marL="1075334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4pPr>
      <a:lvl5pPr marL="1433779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5pPr>
      <a:lvl6pPr marL="1792224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6pPr>
      <a:lvl7pPr marL="2150669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7pPr>
      <a:lvl8pPr marL="2509114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8pPr>
      <a:lvl9pPr marL="2867558" algn="l" defTabSz="716890" rtl="0" eaLnBrk="1" latinLnBrk="0" hangingPunct="1">
        <a:defRPr sz="141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4386" y="1570731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70 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85937" y="132479"/>
            <a:ext cx="1266070" cy="154309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l" defTabSz="602080"/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Le nombre du </a:t>
            </a:r>
            <a:r>
              <a:rPr lang="fr-FR" sz="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jour</a:t>
            </a:r>
            <a:r>
              <a:rPr lang="fr-FR" sz="800" dirty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</a:t>
            </a:r>
            <a:r>
              <a:rPr lang="fr-FR" sz="800" dirty="0" smtClean="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: 70 </a:t>
            </a:r>
            <a:endParaRPr lang="fr-FR" sz="800" dirty="0">
              <a:solidFill>
                <a:schemeClr val="tx1"/>
              </a:solidFill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sp>
        <p:nvSpPr>
          <p:cNvPr id="4" name="Rectangle à coins arrondis 3"/>
          <p:cNvSpPr/>
          <p:nvPr/>
        </p:nvSpPr>
        <p:spPr>
          <a:xfrm>
            <a:off x="64559" y="373448"/>
            <a:ext cx="2317661" cy="111749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5" name="ZoneTexte 4"/>
          <p:cNvSpPr txBox="1"/>
          <p:nvPr/>
        </p:nvSpPr>
        <p:spPr>
          <a:xfrm>
            <a:off x="64559" y="390518"/>
            <a:ext cx="1653113" cy="98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8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J’écris le nombre du jour en chiffres et en lettres: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70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-dix :                                              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>
            <a:off x="85937" y="2794793"/>
            <a:ext cx="1823874" cy="18209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 lnSpcReduction="1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71</a:t>
            </a:r>
            <a:endParaRPr lang="fr-FR" sz="1058" dirty="0"/>
          </a:p>
        </p:txBody>
      </p:sp>
      <p:sp>
        <p:nvSpPr>
          <p:cNvPr id="7" name="Rectangle à coins arrondis 6"/>
          <p:cNvSpPr/>
          <p:nvPr/>
        </p:nvSpPr>
        <p:spPr>
          <a:xfrm>
            <a:off x="34386" y="3049528"/>
            <a:ext cx="2165671" cy="120115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8" name="Titre 1"/>
          <p:cNvSpPr txBox="1">
            <a:spLocks/>
          </p:cNvSpPr>
          <p:nvPr/>
        </p:nvSpPr>
        <p:spPr>
          <a:xfrm>
            <a:off x="85937" y="4395971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71 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7202" y="3238101"/>
            <a:ext cx="2120037" cy="851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en chiffres et en lettres</a:t>
            </a:r>
            <a:r>
              <a:rPr lang="fr-FR" sz="523" dirty="0"/>
              <a:t>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71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et onze :                                              </a:t>
            </a: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4524608" y="1584971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>00000</a:t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>00000</a:t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  <a:t> 3) 72 : c’est …….dizaine(s) et   ….. unité(s).</a:t>
            </a: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11" name="Sous-titre 2"/>
          <p:cNvSpPr txBox="1">
            <a:spLocks/>
          </p:cNvSpPr>
          <p:nvPr/>
        </p:nvSpPr>
        <p:spPr>
          <a:xfrm>
            <a:off x="4524608" y="78765"/>
            <a:ext cx="1823874" cy="20802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indent="0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800">
                <a:solidFill>
                  <a:schemeClr val="tx1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  <a:lvl2pPr marL="358445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/>
            </a:lvl2pPr>
            <a:lvl3pPr marL="716890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/>
            </a:lvl3pPr>
            <a:lvl4pPr marL="1075334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/>
            </a:lvl4pPr>
            <a:lvl5pPr marL="1433779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/>
            </a:lvl5pPr>
            <a:lvl6pPr marL="1792224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/>
            </a:lvl6pPr>
            <a:lvl7pPr marL="2150669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/>
            </a:lvl7pPr>
            <a:lvl8pPr marL="2509114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/>
            </a:lvl8pPr>
            <a:lvl9pPr marL="2867558" indent="0" algn="ctr" defTabSz="716890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/>
            </a:lvl9pPr>
          </a:lstStyle>
          <a:p>
            <a:r>
              <a:rPr lang="fr-FR" dirty="0"/>
              <a:t>Le nombre du </a:t>
            </a:r>
            <a:r>
              <a:rPr lang="fr-FR" dirty="0" smtClean="0"/>
              <a:t>jour : 72</a:t>
            </a:r>
            <a:endParaRPr lang="fr-FR" dirty="0"/>
          </a:p>
        </p:txBody>
      </p:sp>
      <p:sp>
        <p:nvSpPr>
          <p:cNvPr id="12" name="Rectangle à coins arrondis 11"/>
          <p:cNvSpPr/>
          <p:nvPr/>
        </p:nvSpPr>
        <p:spPr>
          <a:xfrm>
            <a:off x="4618477" y="339125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13" name="ZoneTexte 12"/>
          <p:cNvSpPr txBox="1"/>
          <p:nvPr/>
        </p:nvSpPr>
        <p:spPr>
          <a:xfrm>
            <a:off x="4726547" y="433158"/>
            <a:ext cx="1653113" cy="989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800" dirty="0"/>
              <a:t>J’écris le nombre du jour </a:t>
            </a:r>
          </a:p>
          <a:p>
            <a:r>
              <a:rPr lang="fr-FR" sz="8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72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-douze:                                           </a:t>
            </a:r>
          </a:p>
        </p:txBody>
      </p:sp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35977" y="258043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Rectangle à coins arrondis 32"/>
          <p:cNvSpPr/>
          <p:nvPr/>
        </p:nvSpPr>
        <p:spPr>
          <a:xfrm>
            <a:off x="4242440" y="2976884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4155023" y="4358899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73 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4361404" y="3103732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73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soixante-treize:                                           </a:t>
            </a:r>
          </a:p>
        </p:txBody>
      </p:sp>
      <p:sp>
        <p:nvSpPr>
          <p:cNvPr id="36" name="Sous-titre 2"/>
          <p:cNvSpPr txBox="1">
            <a:spLocks/>
          </p:cNvSpPr>
          <p:nvPr/>
        </p:nvSpPr>
        <p:spPr>
          <a:xfrm>
            <a:off x="4445269" y="2624462"/>
            <a:ext cx="1851028" cy="24275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:73</a:t>
            </a:r>
            <a:endParaRPr lang="fr-FR" sz="1058" dirty="0"/>
          </a:p>
        </p:txBody>
      </p:sp>
    </p:spTree>
    <p:extLst>
      <p:ext uri="{BB962C8B-B14F-4D97-AF65-F5344CB8AC3E}">
        <p14:creationId xmlns:p14="http://schemas.microsoft.com/office/powerpoint/2010/main" val="1866937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>00000</a:t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>00000</a:t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  <a:t> 3) 74 : c’est …….dizaine(s) et   ….. unité(s).</a:t>
            </a: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74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74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-quatorze :                                      </a:t>
            </a:r>
            <a:r>
              <a:rPr lang="fr-FR" sz="1058" dirty="0" smtClean="0">
                <a:latin typeface="SeyesBDE" panose="00000500000000000000" pitchFamily="2" charset="0"/>
              </a:rPr>
              <a:t>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75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75 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75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-quinze :                                        </a:t>
            </a:r>
            <a:r>
              <a:rPr lang="fr-FR" sz="1058" dirty="0" smtClean="0">
                <a:latin typeface="SeyesBDE" panose="00000500000000000000" pitchFamily="2" charset="0"/>
              </a:rPr>
              <a:t>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03823" y="4357455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>00000</a:t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>00000</a:t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r>
              <a:rPr lang="fr-FR" sz="882" smtClean="0">
                <a:latin typeface="Arial" panose="020B0604020202020204" pitchFamily="34" charset="0"/>
                <a:cs typeface="Arial" panose="020B0604020202020204" pitchFamily="34" charset="0"/>
              </a:rPr>
              <a:t> 3) 76 : c’est …….dizaine(s) et   ….. unité(s).</a:t>
            </a:r>
            <a:r>
              <a:rPr lang="fr-FR" sz="882" smtClean="0">
                <a:latin typeface="Cartapoints" panose="05010101010101010101" pitchFamily="2" charset="2"/>
              </a:rPr>
              <a:t/>
            </a:r>
            <a:br>
              <a:rPr lang="fr-FR" sz="882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1765747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:76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566082" y="3072554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680101" y="3196221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76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-seize :                                           </a:t>
            </a:r>
          </a:p>
        </p:txBody>
      </p:sp>
      <p:sp>
        <p:nvSpPr>
          <p:cNvPr id="40" name="Sous-titre 2"/>
          <p:cNvSpPr txBox="1">
            <a:spLocks/>
          </p:cNvSpPr>
          <p:nvPr/>
        </p:nvSpPr>
        <p:spPr>
          <a:xfrm>
            <a:off x="4128457" y="2714245"/>
            <a:ext cx="1823874" cy="211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77</a:t>
            </a:r>
            <a:endParaRPr lang="fr-FR" sz="1058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3936997" y="3125282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42" name="ZoneTexte 41"/>
          <p:cNvSpPr txBox="1"/>
          <p:nvPr/>
        </p:nvSpPr>
        <p:spPr>
          <a:xfrm>
            <a:off x="4055961" y="3252130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>
                <a:latin typeface="SeyesBDE" panose="00000500000000000000" pitchFamily="2" charset="0"/>
              </a:rPr>
              <a:t>77 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–dix-sept  :                                    </a:t>
            </a:r>
            <a:r>
              <a:rPr lang="fr-FR" sz="1058" dirty="0" smtClean="0">
                <a:latin typeface="SeyesBDE" panose="00000500000000000000" pitchFamily="2" charset="0"/>
              </a:rPr>
              <a:t>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4046768" y="4470593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77 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3053744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78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78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78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</a:t>
            </a:r>
            <a:r>
              <a:rPr lang="fr-FR" sz="1058" dirty="0" smtClean="0">
                <a:latin typeface="SeyesBDE" panose="00000500000000000000" pitchFamily="2" charset="0"/>
              </a:rPr>
              <a:t>–dix-huit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</a:t>
            </a:r>
            <a:r>
              <a:rPr lang="fr-FR" sz="1058" dirty="0" smtClean="0">
                <a:latin typeface="SeyesBDE" panose="00000500000000000000" pitchFamily="2" charset="0"/>
              </a:rPr>
              <a:t>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79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79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79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>
                <a:latin typeface="SeyesBDE" panose="00000500000000000000" pitchFamily="2" charset="0"/>
              </a:rPr>
              <a:t>soixante </a:t>
            </a:r>
            <a:r>
              <a:rPr lang="fr-FR" sz="1058" dirty="0" smtClean="0">
                <a:latin typeface="SeyesBDE" panose="00000500000000000000" pitchFamily="2" charset="0"/>
              </a:rPr>
              <a:t>–dix-neuf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</a:t>
            </a:r>
            <a:r>
              <a:rPr lang="fr-FR" sz="1058" dirty="0" smtClean="0">
                <a:latin typeface="SeyesBDE" panose="00000500000000000000" pitchFamily="2" charset="0"/>
              </a:rPr>
              <a:t>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03823" y="4357455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80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1765747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 80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566082" y="3072554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680101" y="3196221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80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quatre-vingts:    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0" name="Sous-titre 2"/>
          <p:cNvSpPr txBox="1">
            <a:spLocks/>
          </p:cNvSpPr>
          <p:nvPr/>
        </p:nvSpPr>
        <p:spPr>
          <a:xfrm>
            <a:off x="4128457" y="2714245"/>
            <a:ext cx="1823874" cy="211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81</a:t>
            </a:r>
            <a:endParaRPr lang="fr-FR" sz="1058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3936997" y="3125282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42" name="ZoneTexte 41"/>
          <p:cNvSpPr txBox="1"/>
          <p:nvPr/>
        </p:nvSpPr>
        <p:spPr>
          <a:xfrm>
            <a:off x="4055961" y="3252130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81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quatre-vingt-un: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4046768" y="4470593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81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66380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82: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82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82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 -deux: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83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83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83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quatre-vingt-trois::   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03823" y="4357455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84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1765747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 84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566082" y="3072554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680101" y="3196221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84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quatre-vingt-quatre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0" name="Sous-titre 2"/>
          <p:cNvSpPr txBox="1">
            <a:spLocks/>
          </p:cNvSpPr>
          <p:nvPr/>
        </p:nvSpPr>
        <p:spPr>
          <a:xfrm>
            <a:off x="4128457" y="2714245"/>
            <a:ext cx="1823874" cy="211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85</a:t>
            </a:r>
            <a:endParaRPr lang="fr-FR" sz="1058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3936997" y="3125282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42" name="ZoneTexte 41"/>
          <p:cNvSpPr txBox="1"/>
          <p:nvPr/>
        </p:nvSpPr>
        <p:spPr>
          <a:xfrm>
            <a:off x="4055961" y="3252130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85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quatre-vingt-cinq :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4046768" y="4470593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85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541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86: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86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 smtClean="0"/>
          </a:p>
          <a:p>
            <a:r>
              <a:rPr lang="fr-FR" sz="1058" dirty="0" smtClean="0">
                <a:latin typeface="SeyesBDE" panose="00000500000000000000" pitchFamily="2" charset="0"/>
              </a:rPr>
              <a:t>86: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 –six :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87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87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87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 –vingt-sept:   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03823" y="4357455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88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1765747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 88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566082" y="3072554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680101" y="3196221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88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quatre-vingt-huit: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0" name="Sous-titre 2"/>
          <p:cNvSpPr txBox="1">
            <a:spLocks/>
          </p:cNvSpPr>
          <p:nvPr/>
        </p:nvSpPr>
        <p:spPr>
          <a:xfrm>
            <a:off x="4128457" y="2714245"/>
            <a:ext cx="1823874" cy="211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89</a:t>
            </a:r>
            <a:endParaRPr lang="fr-FR" sz="1058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3936997" y="3125282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42" name="ZoneTexte 41"/>
          <p:cNvSpPr txBox="1"/>
          <p:nvPr/>
        </p:nvSpPr>
        <p:spPr>
          <a:xfrm>
            <a:off x="4055961" y="3252130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89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quatre-vingt-neuf :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4046768" y="4470593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89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581894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90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90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 smtClean="0"/>
          </a:p>
          <a:p>
            <a:r>
              <a:rPr lang="fr-FR" sz="1058" dirty="0" smtClean="0">
                <a:latin typeface="SeyesBDE" panose="00000500000000000000" pitchFamily="2" charset="0"/>
              </a:rPr>
              <a:t>90: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 –dix :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91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91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91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 –vingt-onze:    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03823" y="4357455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92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1765747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:92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566082" y="3072554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680101" y="3196221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92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quatre-vingt-douze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0" name="Sous-titre 2"/>
          <p:cNvSpPr txBox="1">
            <a:spLocks/>
          </p:cNvSpPr>
          <p:nvPr/>
        </p:nvSpPr>
        <p:spPr>
          <a:xfrm>
            <a:off x="4128457" y="2714245"/>
            <a:ext cx="1823874" cy="211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93</a:t>
            </a:r>
            <a:endParaRPr lang="fr-FR" sz="1058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3936997" y="3125282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42" name="ZoneTexte 41"/>
          <p:cNvSpPr txBox="1"/>
          <p:nvPr/>
        </p:nvSpPr>
        <p:spPr>
          <a:xfrm>
            <a:off x="4055961" y="3252130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93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quatre-vingt-treize :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4046768" y="4470593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93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7176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67743" y="0"/>
            <a:ext cx="19594" cy="53661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94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94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 smtClean="0"/>
          </a:p>
          <a:p>
            <a:r>
              <a:rPr lang="fr-FR" sz="1058" dirty="0" smtClean="0">
                <a:latin typeface="SeyesBDE" panose="00000500000000000000" pitchFamily="2" charset="0"/>
              </a:rPr>
              <a:t>94: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 –quatorze :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</a:t>
            </a:r>
            <a:r>
              <a:rPr lang="fr-FR" sz="1058" dirty="0" smtClean="0"/>
              <a:t>95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95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95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 –vingt-quinze: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503823" y="4357455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96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1765747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:96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566082" y="3072554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680101" y="3196221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96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quatre-vingt-seize 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0" name="Sous-titre 2"/>
          <p:cNvSpPr txBox="1">
            <a:spLocks/>
          </p:cNvSpPr>
          <p:nvPr/>
        </p:nvSpPr>
        <p:spPr>
          <a:xfrm>
            <a:off x="4128457" y="2714245"/>
            <a:ext cx="1823874" cy="21196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97</a:t>
            </a:r>
            <a:endParaRPr lang="fr-FR" sz="1058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3936997" y="3125282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42" name="ZoneTexte 41"/>
          <p:cNvSpPr txBox="1"/>
          <p:nvPr/>
        </p:nvSpPr>
        <p:spPr>
          <a:xfrm>
            <a:off x="4055961" y="3252130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97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quatre-vingt-dix-sept :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43" name="Titre 1"/>
          <p:cNvSpPr txBox="1">
            <a:spLocks/>
          </p:cNvSpPr>
          <p:nvPr/>
        </p:nvSpPr>
        <p:spPr>
          <a:xfrm>
            <a:off x="4046768" y="4470593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97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546542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Connecteur droit 14"/>
          <p:cNvCxnSpPr/>
          <p:nvPr/>
        </p:nvCxnSpPr>
        <p:spPr>
          <a:xfrm>
            <a:off x="3136092" y="-895527"/>
            <a:ext cx="0" cy="348258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Connecteur droit 17"/>
          <p:cNvCxnSpPr/>
          <p:nvPr/>
        </p:nvCxnSpPr>
        <p:spPr>
          <a:xfrm flipV="1">
            <a:off x="-212326" y="2574512"/>
            <a:ext cx="7205127" cy="1254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itre 1"/>
          <p:cNvSpPr>
            <a:spLocks noGrp="1"/>
          </p:cNvSpPr>
          <p:nvPr>
            <p:ph type="ctrTitle"/>
          </p:nvPr>
        </p:nvSpPr>
        <p:spPr>
          <a:xfrm>
            <a:off x="337470" y="1669984"/>
            <a:ext cx="2317661" cy="850173"/>
          </a:xfrm>
          <a:ln>
            <a:solidFill>
              <a:schemeClr val="dk1"/>
            </a:solidFill>
          </a:ln>
        </p:spPr>
        <p:txBody>
          <a:bodyPr>
            <a:normAutofit fontScale="90000"/>
          </a:bodyPr>
          <a:lstStyle/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98 : c’est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29" name="Sous-titre 2"/>
          <p:cNvSpPr txBox="1">
            <a:spLocks/>
          </p:cNvSpPr>
          <p:nvPr/>
        </p:nvSpPr>
        <p:spPr>
          <a:xfrm>
            <a:off x="484438" y="80736"/>
            <a:ext cx="1823874" cy="24584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716890" rtl="0" eaLnBrk="1" latinLnBrk="0" hangingPunct="1">
              <a:lnSpc>
                <a:spcPct val="90000"/>
              </a:lnSpc>
              <a:spcBef>
                <a:spcPts val="784"/>
              </a:spcBef>
              <a:buFont typeface="Arial" panose="020B0604020202020204" pitchFamily="34" charset="0"/>
              <a:buNone/>
              <a:defRPr sz="1882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358445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568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716890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41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07533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43377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179222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150669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2509114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2867558" indent="0" algn="ctr" defTabSz="716890" rtl="0" eaLnBrk="1" latinLnBrk="0" hangingPunct="1">
              <a:lnSpc>
                <a:spcPct val="90000"/>
              </a:lnSpc>
              <a:spcBef>
                <a:spcPts val="392"/>
              </a:spcBef>
              <a:buFont typeface="Arial" panose="020B0604020202020204" pitchFamily="34" charset="0"/>
              <a:buNone/>
              <a:defRPr sz="1254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 smtClean="0"/>
              <a:t>Le nombre du jour : 98</a:t>
            </a:r>
            <a:endParaRPr lang="fr-FR" dirty="0"/>
          </a:p>
        </p:txBody>
      </p:sp>
      <p:sp>
        <p:nvSpPr>
          <p:cNvPr id="30" name="Rectangle à coins arrondis 29"/>
          <p:cNvSpPr/>
          <p:nvPr/>
        </p:nvSpPr>
        <p:spPr>
          <a:xfrm>
            <a:off x="337470" y="41812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1" name="ZoneTexte 30"/>
          <p:cNvSpPr txBox="1"/>
          <p:nvPr/>
        </p:nvSpPr>
        <p:spPr>
          <a:xfrm>
            <a:off x="503823" y="47988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 smtClean="0"/>
          </a:p>
          <a:p>
            <a:r>
              <a:rPr lang="fr-FR" sz="1058" dirty="0" smtClean="0">
                <a:latin typeface="SeyesBDE" panose="00000500000000000000" pitchFamily="2" charset="0"/>
              </a:rPr>
              <a:t>94: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quatre-vingt –dix -huit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2" name="Sous-titre 2"/>
          <p:cNvSpPr txBox="1">
            <a:spLocks/>
          </p:cNvSpPr>
          <p:nvPr/>
        </p:nvSpPr>
        <p:spPr>
          <a:xfrm>
            <a:off x="4128457" y="113041"/>
            <a:ext cx="1823874" cy="2135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40329" tIns="20164" rIns="40329" bIns="20164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058" dirty="0"/>
              <a:t>Le nombre du </a:t>
            </a:r>
            <a:r>
              <a:rPr lang="fr-FR" sz="1058" dirty="0" smtClean="0"/>
              <a:t>jour : 99</a:t>
            </a:r>
            <a:endParaRPr lang="fr-FR" sz="1058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3881564" y="406513"/>
            <a:ext cx="2230244" cy="123217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4" name="Titre 1"/>
          <p:cNvSpPr txBox="1">
            <a:spLocks/>
          </p:cNvSpPr>
          <p:nvPr/>
        </p:nvSpPr>
        <p:spPr>
          <a:xfrm>
            <a:off x="3869095" y="169076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40329" tIns="20164" rIns="40329" bIns="20164" rtlCol="0" anchor="b">
            <a:normAutofit fontScale="90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>00000</a:t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 3) </a:t>
            </a: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99 </a:t>
            </a:r>
            <a:r>
              <a:rPr lang="fr-FR" sz="882" dirty="0">
                <a:latin typeface="Arial" panose="020B0604020202020204" pitchFamily="34" charset="0"/>
                <a:cs typeface="Arial" panose="020B0604020202020204" pitchFamily="34" charset="0"/>
              </a:rPr>
              <a:t>: c’est …….dizaine(s) et   ….. unité(s).</a:t>
            </a:r>
            <a:r>
              <a:rPr lang="fr-FR" sz="882" dirty="0">
                <a:latin typeface="Cartapoints" panose="05010101010101010101" pitchFamily="2" charset="2"/>
              </a:rPr>
              <a:t/>
            </a:r>
            <a:br>
              <a:rPr lang="fr-FR" sz="882" dirty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3951482" y="514543"/>
            <a:ext cx="1653113" cy="958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99 </a:t>
            </a:r>
            <a:r>
              <a:rPr lang="fr-FR" sz="1058" dirty="0">
                <a:latin typeface="SeyesBDE" panose="00000500000000000000" pitchFamily="2" charset="0"/>
              </a:rPr>
              <a:t>:                                                               </a:t>
            </a:r>
          </a:p>
          <a:p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quatre –vingt-dix-neuf: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  <p:sp>
        <p:nvSpPr>
          <p:cNvPr id="36" name="Titre 1"/>
          <p:cNvSpPr txBox="1">
            <a:spLocks/>
          </p:cNvSpPr>
          <p:nvPr/>
        </p:nvSpPr>
        <p:spPr>
          <a:xfrm>
            <a:off x="2394882" y="4305230"/>
            <a:ext cx="2317661" cy="850173"/>
          </a:xfrm>
          <a:prstGeom prst="rect">
            <a:avLst/>
          </a:prstGeom>
          <a:ln>
            <a:solidFill>
              <a:schemeClr val="dk1"/>
            </a:solidFill>
          </a:ln>
        </p:spPr>
        <p:txBody>
          <a:bodyPr vert="horz" lIns="91440" tIns="45720" rIns="91440" bIns="45720" rtlCol="0" anchor="b">
            <a:normAutofit fontScale="90000" lnSpcReduction="20000"/>
          </a:bodyPr>
          <a:lstStyle>
            <a:lvl1pPr algn="ctr" defTabSz="71689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704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2 ) je représente le nombre du jour :</a:t>
            </a:r>
            <a:b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>00000</a:t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r>
              <a:rPr lang="fr-FR" sz="882" dirty="0" smtClean="0">
                <a:latin typeface="Arial" panose="020B0604020202020204" pitchFamily="34" charset="0"/>
                <a:cs typeface="Arial" panose="020B0604020202020204" pitchFamily="34" charset="0"/>
              </a:rPr>
              <a:t> 3) 100 : c’est  …….dizaine(s) et   ….. unité(s).</a:t>
            </a:r>
            <a:r>
              <a:rPr lang="fr-FR" sz="882" dirty="0" smtClean="0">
                <a:latin typeface="Cartapoints" panose="05010101010101010101" pitchFamily="2" charset="2"/>
              </a:rPr>
              <a:t/>
            </a:r>
            <a:br>
              <a:rPr lang="fr-FR" sz="882" dirty="0" smtClean="0">
                <a:latin typeface="Cartapoints" panose="05010101010101010101" pitchFamily="2" charset="2"/>
              </a:rPr>
            </a:br>
            <a:endParaRPr lang="fr-FR" sz="882" dirty="0">
              <a:latin typeface="Cartapoints" panose="05010101010101010101" pitchFamily="2" charset="2"/>
            </a:endParaRPr>
          </a:p>
        </p:txBody>
      </p:sp>
      <p:sp>
        <p:nvSpPr>
          <p:cNvPr id="37" name="Sous-titre 2"/>
          <p:cNvSpPr>
            <a:spLocks noGrp="1"/>
          </p:cNvSpPr>
          <p:nvPr>
            <p:ph type="subTitle" idx="1"/>
          </p:nvPr>
        </p:nvSpPr>
        <p:spPr>
          <a:xfrm>
            <a:off x="754593" y="2748248"/>
            <a:ext cx="4850002" cy="21075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r>
              <a:rPr lang="fr-FR" dirty="0" smtClean="0"/>
              <a:t>Le nombre du jour :100</a:t>
            </a:r>
            <a:endParaRPr lang="fr-FR" dirty="0"/>
          </a:p>
        </p:txBody>
      </p:sp>
      <p:sp>
        <p:nvSpPr>
          <p:cNvPr id="38" name="Rectangle à coins arrondis 37"/>
          <p:cNvSpPr/>
          <p:nvPr/>
        </p:nvSpPr>
        <p:spPr>
          <a:xfrm>
            <a:off x="2394882" y="3058977"/>
            <a:ext cx="2255402" cy="115181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523"/>
          </a:p>
        </p:txBody>
      </p:sp>
      <p:sp>
        <p:nvSpPr>
          <p:cNvPr id="39" name="ZoneTexte 38"/>
          <p:cNvSpPr txBox="1"/>
          <p:nvPr/>
        </p:nvSpPr>
        <p:spPr>
          <a:xfrm>
            <a:off x="2563680" y="3143210"/>
            <a:ext cx="1653113" cy="7961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1219" indent="-151219">
              <a:buAutoNum type="arabicParenR"/>
            </a:pPr>
            <a:r>
              <a:rPr lang="fr-FR" sz="700" dirty="0"/>
              <a:t>J’écris le nombre du jour </a:t>
            </a:r>
          </a:p>
          <a:p>
            <a:r>
              <a:rPr lang="fr-FR" sz="700" dirty="0"/>
              <a:t>en chiffres et en lettres :</a:t>
            </a:r>
          </a:p>
          <a:p>
            <a:endParaRPr lang="fr-FR" sz="1058" dirty="0"/>
          </a:p>
          <a:p>
            <a:r>
              <a:rPr lang="fr-FR" sz="1058" dirty="0" smtClean="0">
                <a:latin typeface="SeyesBDE" panose="00000500000000000000" pitchFamily="2" charset="0"/>
              </a:rPr>
              <a:t>100:                                     </a:t>
            </a:r>
            <a:endParaRPr lang="fr-FR" sz="1058" dirty="0">
              <a:latin typeface="SeyesBDE" panose="00000500000000000000" pitchFamily="2" charset="0"/>
            </a:endParaRPr>
          </a:p>
          <a:p>
            <a:r>
              <a:rPr lang="fr-FR" sz="1058" dirty="0" smtClean="0">
                <a:latin typeface="SeyesBDE" panose="00000500000000000000" pitchFamily="2" charset="0"/>
              </a:rPr>
              <a:t>cent                                     </a:t>
            </a:r>
            <a:endParaRPr lang="fr-FR" sz="1058" dirty="0">
              <a:latin typeface="SeyesBDE" panose="000005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0212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47</TotalTime>
  <Words>684</Words>
  <Application>Microsoft Office PowerPoint</Application>
  <PresentationFormat>B5 (ISO) (176 x 250 mm)</PresentationFormat>
  <Paragraphs>239</Paragraphs>
  <Slides>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Cartapoints</vt:lpstr>
      <vt:lpstr>SeyesBDE</vt:lpstr>
      <vt:lpstr>Thème Office</vt:lpstr>
      <vt:lpstr>  2 ) je représente le nombre du jour:  00000 00000   3) 70 : c’est …….dizaine(s) et   ….. unité(s). </vt:lpstr>
      <vt:lpstr>  2 ) je représente le nombre du jour :  00000 00000   3) 74 : c’est …….dizaine(s) et   ….. unité(s). </vt:lpstr>
      <vt:lpstr>  2 ) je représente le nombre du jour :  00000 00000   3) 78 : c’est …….dizaine(s) et   ….. unité(s). </vt:lpstr>
      <vt:lpstr>  2 ) je représente le nombre du jour :  00000 00000   3) 82: c’est …….dizaine(s) et   ….. unité(s). </vt:lpstr>
      <vt:lpstr>  2 ) je représente le nombre du jour :  00000 00000   3) 86: c’est …….dizaine(s) et   ….. unité(s). </vt:lpstr>
      <vt:lpstr>  2 ) je représente le nombre du jour :  00000 00000   3) 90 : c’est …….dizaine(s) et   ….. unité(s). </vt:lpstr>
      <vt:lpstr>  2 ) je représente le nombre du jour :  00000 00000   3) 94 : c’est …….dizaine(s) et   ….. unité(s). </vt:lpstr>
      <vt:lpstr>  2 ) je représente le nombre du jour :  00000 00000   3) 98 : c’est …….dizaine(s) et   ….. unité(s).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2 ) je représente le nombre du jour:  00000 00000   3) 70 : c’est …….dizaine(s) et   ….. unité(s).</dc:title>
  <dc:creator>emmy shanna</dc:creator>
  <cp:lastModifiedBy>emmy shanna</cp:lastModifiedBy>
  <cp:revision>9</cp:revision>
  <dcterms:created xsi:type="dcterms:W3CDTF">2015-01-03T17:46:23Z</dcterms:created>
  <dcterms:modified xsi:type="dcterms:W3CDTF">2015-01-05T19:17:40Z</dcterms:modified>
</cp:coreProperties>
</file>