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7169150" cy="5376863" type="B5ISO"/>
  <p:notesSz cx="6858000" cy="9144000"/>
  <p:defaultTextStyle>
    <a:defPPr>
      <a:defRPr lang="fr-FR"/>
    </a:defPPr>
    <a:lvl1pPr marL="0" algn="l" defTabSz="602080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1pPr>
    <a:lvl2pPr marL="301040" algn="l" defTabSz="602080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2pPr>
    <a:lvl3pPr marL="602080" algn="l" defTabSz="602080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3pPr>
    <a:lvl4pPr marL="903121" algn="l" defTabSz="602080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4pPr>
    <a:lvl5pPr marL="1204161" algn="l" defTabSz="602080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5pPr>
    <a:lvl6pPr marL="1505201" algn="l" defTabSz="602080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6pPr>
    <a:lvl7pPr marL="1806241" algn="l" defTabSz="602080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7pPr>
    <a:lvl8pPr marL="2107281" algn="l" defTabSz="602080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8pPr>
    <a:lvl9pPr marL="2408322" algn="l" defTabSz="602080" rtl="0" eaLnBrk="1" latinLnBrk="0" hangingPunct="1">
      <a:defRPr sz="11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147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686" y="879964"/>
            <a:ext cx="6093778" cy="1871945"/>
          </a:xfrm>
        </p:spPr>
        <p:txBody>
          <a:bodyPr anchor="b"/>
          <a:lstStyle>
            <a:lvl1pPr algn="ctr">
              <a:defRPr sz="470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6144" y="2824098"/>
            <a:ext cx="5376863" cy="1298164"/>
          </a:xfrm>
        </p:spPr>
        <p:txBody>
          <a:bodyPr/>
          <a:lstStyle>
            <a:lvl1pPr marL="0" indent="0" algn="ctr">
              <a:buNone/>
              <a:defRPr sz="1882"/>
            </a:lvl1pPr>
            <a:lvl2pPr marL="358445" indent="0" algn="ctr">
              <a:buNone/>
              <a:defRPr sz="1568"/>
            </a:lvl2pPr>
            <a:lvl3pPr marL="716890" indent="0" algn="ctr">
              <a:buNone/>
              <a:defRPr sz="1411"/>
            </a:lvl3pPr>
            <a:lvl4pPr marL="1075334" indent="0" algn="ctr">
              <a:buNone/>
              <a:defRPr sz="1254"/>
            </a:lvl4pPr>
            <a:lvl5pPr marL="1433779" indent="0" algn="ctr">
              <a:buNone/>
              <a:defRPr sz="1254"/>
            </a:lvl5pPr>
            <a:lvl6pPr marL="1792224" indent="0" algn="ctr">
              <a:buNone/>
              <a:defRPr sz="1254"/>
            </a:lvl6pPr>
            <a:lvl7pPr marL="2150669" indent="0" algn="ctr">
              <a:buNone/>
              <a:defRPr sz="1254"/>
            </a:lvl7pPr>
            <a:lvl8pPr marL="2509114" indent="0" algn="ctr">
              <a:buNone/>
              <a:defRPr sz="1254"/>
            </a:lvl8pPr>
            <a:lvl9pPr marL="2867558" indent="0" algn="ctr">
              <a:buNone/>
              <a:defRPr sz="1254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26E9-FABE-43DA-8E58-42B852175BD8}" type="datetimeFigureOut">
              <a:rPr lang="fr-FR" smtClean="0"/>
              <a:t>05/01/2015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27E8-2786-4F95-9FF0-F66361F23D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24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26E9-FABE-43DA-8E58-42B852175BD8}" type="datetimeFigureOut">
              <a:rPr lang="fr-FR" smtClean="0"/>
              <a:t>05/01/2015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27E8-2786-4F95-9FF0-F66361F23D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32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0423" y="286268"/>
            <a:ext cx="1545848" cy="45566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2879" y="286268"/>
            <a:ext cx="4547930" cy="45566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26E9-FABE-43DA-8E58-42B852175BD8}" type="datetimeFigureOut">
              <a:rPr lang="fr-FR" smtClean="0"/>
              <a:t>05/01/2015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27E8-2786-4F95-9FF0-F66361F23D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9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26E9-FABE-43DA-8E58-42B852175BD8}" type="datetimeFigureOut">
              <a:rPr lang="fr-FR" smtClean="0"/>
              <a:t>05/01/2015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27E8-2786-4F95-9FF0-F66361F23D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00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145" y="1340484"/>
            <a:ext cx="6183392" cy="2236625"/>
          </a:xfrm>
        </p:spPr>
        <p:txBody>
          <a:bodyPr anchor="b"/>
          <a:lstStyle>
            <a:lvl1pPr>
              <a:defRPr sz="470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145" y="3598268"/>
            <a:ext cx="6183392" cy="1176188"/>
          </a:xfrm>
        </p:spPr>
        <p:txBody>
          <a:bodyPr/>
          <a:lstStyle>
            <a:lvl1pPr marL="0" indent="0">
              <a:buNone/>
              <a:defRPr sz="1882">
                <a:solidFill>
                  <a:schemeClr val="tx1"/>
                </a:solidFill>
              </a:defRPr>
            </a:lvl1pPr>
            <a:lvl2pPr marL="358445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2pPr>
            <a:lvl3pPr marL="716890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3pPr>
            <a:lvl4pPr marL="1075334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4pPr>
            <a:lvl5pPr marL="1433779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5pPr>
            <a:lvl6pPr marL="1792224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6pPr>
            <a:lvl7pPr marL="2150669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7pPr>
            <a:lvl8pPr marL="2509114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8pPr>
            <a:lvl9pPr marL="2867558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26E9-FABE-43DA-8E58-42B852175BD8}" type="datetimeFigureOut">
              <a:rPr lang="fr-FR" smtClean="0"/>
              <a:t>05/01/2015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27E8-2786-4F95-9FF0-F66361F23D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34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2879" y="1431341"/>
            <a:ext cx="3046889" cy="341157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9382" y="1431341"/>
            <a:ext cx="3046889" cy="341157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26E9-FABE-43DA-8E58-42B852175BD8}" type="datetimeFigureOut">
              <a:rPr lang="fr-FR" smtClean="0"/>
              <a:t>05/01/2015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27E8-2786-4F95-9FF0-F66361F23D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47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13" y="286269"/>
            <a:ext cx="6183392" cy="103927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814" y="1318079"/>
            <a:ext cx="3032886" cy="645970"/>
          </a:xfrm>
        </p:spPr>
        <p:txBody>
          <a:bodyPr anchor="b"/>
          <a:lstStyle>
            <a:lvl1pPr marL="0" indent="0">
              <a:buNone/>
              <a:defRPr sz="1882" b="1"/>
            </a:lvl1pPr>
            <a:lvl2pPr marL="358445" indent="0">
              <a:buNone/>
              <a:defRPr sz="1568" b="1"/>
            </a:lvl2pPr>
            <a:lvl3pPr marL="716890" indent="0">
              <a:buNone/>
              <a:defRPr sz="1411" b="1"/>
            </a:lvl3pPr>
            <a:lvl4pPr marL="1075334" indent="0">
              <a:buNone/>
              <a:defRPr sz="1254" b="1"/>
            </a:lvl4pPr>
            <a:lvl5pPr marL="1433779" indent="0">
              <a:buNone/>
              <a:defRPr sz="1254" b="1"/>
            </a:lvl5pPr>
            <a:lvl6pPr marL="1792224" indent="0">
              <a:buNone/>
              <a:defRPr sz="1254" b="1"/>
            </a:lvl6pPr>
            <a:lvl7pPr marL="2150669" indent="0">
              <a:buNone/>
              <a:defRPr sz="1254" b="1"/>
            </a:lvl7pPr>
            <a:lvl8pPr marL="2509114" indent="0">
              <a:buNone/>
              <a:defRPr sz="1254" b="1"/>
            </a:lvl8pPr>
            <a:lvl9pPr marL="2867558" indent="0">
              <a:buNone/>
              <a:defRPr sz="125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814" y="1964048"/>
            <a:ext cx="3032886" cy="28888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29382" y="1318079"/>
            <a:ext cx="3047823" cy="645970"/>
          </a:xfrm>
        </p:spPr>
        <p:txBody>
          <a:bodyPr anchor="b"/>
          <a:lstStyle>
            <a:lvl1pPr marL="0" indent="0">
              <a:buNone/>
              <a:defRPr sz="1882" b="1"/>
            </a:lvl1pPr>
            <a:lvl2pPr marL="358445" indent="0">
              <a:buNone/>
              <a:defRPr sz="1568" b="1"/>
            </a:lvl2pPr>
            <a:lvl3pPr marL="716890" indent="0">
              <a:buNone/>
              <a:defRPr sz="1411" b="1"/>
            </a:lvl3pPr>
            <a:lvl4pPr marL="1075334" indent="0">
              <a:buNone/>
              <a:defRPr sz="1254" b="1"/>
            </a:lvl4pPr>
            <a:lvl5pPr marL="1433779" indent="0">
              <a:buNone/>
              <a:defRPr sz="1254" b="1"/>
            </a:lvl5pPr>
            <a:lvl6pPr marL="1792224" indent="0">
              <a:buNone/>
              <a:defRPr sz="1254" b="1"/>
            </a:lvl6pPr>
            <a:lvl7pPr marL="2150669" indent="0">
              <a:buNone/>
              <a:defRPr sz="1254" b="1"/>
            </a:lvl7pPr>
            <a:lvl8pPr marL="2509114" indent="0">
              <a:buNone/>
              <a:defRPr sz="1254" b="1"/>
            </a:lvl8pPr>
            <a:lvl9pPr marL="2867558" indent="0">
              <a:buNone/>
              <a:defRPr sz="125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29382" y="1964048"/>
            <a:ext cx="3047823" cy="28888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26E9-FABE-43DA-8E58-42B852175BD8}" type="datetimeFigureOut">
              <a:rPr lang="fr-FR" smtClean="0"/>
              <a:t>05/01/2015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27E8-2786-4F95-9FF0-F66361F23D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53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26E9-FABE-43DA-8E58-42B852175BD8}" type="datetimeFigureOut">
              <a:rPr lang="fr-FR" smtClean="0"/>
              <a:t>05/01/2015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27E8-2786-4F95-9FF0-F66361F23D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04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26E9-FABE-43DA-8E58-42B852175BD8}" type="datetimeFigureOut">
              <a:rPr lang="fr-FR" smtClean="0"/>
              <a:t>05/01/2015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27E8-2786-4F95-9FF0-F66361F23D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53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13" y="358458"/>
            <a:ext cx="2312237" cy="1254601"/>
          </a:xfrm>
        </p:spPr>
        <p:txBody>
          <a:bodyPr anchor="b"/>
          <a:lstStyle>
            <a:lvl1pPr>
              <a:defRPr sz="250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823" y="774170"/>
            <a:ext cx="3629382" cy="3821058"/>
          </a:xfrm>
        </p:spPr>
        <p:txBody>
          <a:bodyPr/>
          <a:lstStyle>
            <a:lvl1pPr>
              <a:defRPr sz="2509"/>
            </a:lvl1pPr>
            <a:lvl2pPr>
              <a:defRPr sz="2195"/>
            </a:lvl2pPr>
            <a:lvl3pPr>
              <a:defRPr sz="1882"/>
            </a:lvl3pPr>
            <a:lvl4pPr>
              <a:defRPr sz="1568"/>
            </a:lvl4pPr>
            <a:lvl5pPr>
              <a:defRPr sz="1568"/>
            </a:lvl5pPr>
            <a:lvl6pPr>
              <a:defRPr sz="1568"/>
            </a:lvl6pPr>
            <a:lvl7pPr>
              <a:defRPr sz="1568"/>
            </a:lvl7pPr>
            <a:lvl8pPr>
              <a:defRPr sz="1568"/>
            </a:lvl8pPr>
            <a:lvl9pPr>
              <a:defRPr sz="1568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813" y="1613059"/>
            <a:ext cx="2312237" cy="2988391"/>
          </a:xfrm>
        </p:spPr>
        <p:txBody>
          <a:bodyPr/>
          <a:lstStyle>
            <a:lvl1pPr marL="0" indent="0">
              <a:buNone/>
              <a:defRPr sz="1254"/>
            </a:lvl1pPr>
            <a:lvl2pPr marL="358445" indent="0">
              <a:buNone/>
              <a:defRPr sz="1098"/>
            </a:lvl2pPr>
            <a:lvl3pPr marL="716890" indent="0">
              <a:buNone/>
              <a:defRPr sz="941"/>
            </a:lvl3pPr>
            <a:lvl4pPr marL="1075334" indent="0">
              <a:buNone/>
              <a:defRPr sz="784"/>
            </a:lvl4pPr>
            <a:lvl5pPr marL="1433779" indent="0">
              <a:buNone/>
              <a:defRPr sz="784"/>
            </a:lvl5pPr>
            <a:lvl6pPr marL="1792224" indent="0">
              <a:buNone/>
              <a:defRPr sz="784"/>
            </a:lvl6pPr>
            <a:lvl7pPr marL="2150669" indent="0">
              <a:buNone/>
              <a:defRPr sz="784"/>
            </a:lvl7pPr>
            <a:lvl8pPr marL="2509114" indent="0">
              <a:buNone/>
              <a:defRPr sz="784"/>
            </a:lvl8pPr>
            <a:lvl9pPr marL="2867558" indent="0">
              <a:buNone/>
              <a:defRPr sz="784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26E9-FABE-43DA-8E58-42B852175BD8}" type="datetimeFigureOut">
              <a:rPr lang="fr-FR" smtClean="0"/>
              <a:t>05/01/2015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27E8-2786-4F95-9FF0-F66361F23D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01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13" y="358458"/>
            <a:ext cx="2312237" cy="1254601"/>
          </a:xfrm>
        </p:spPr>
        <p:txBody>
          <a:bodyPr anchor="b"/>
          <a:lstStyle>
            <a:lvl1pPr>
              <a:defRPr sz="250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47823" y="774170"/>
            <a:ext cx="3629382" cy="3821058"/>
          </a:xfrm>
        </p:spPr>
        <p:txBody>
          <a:bodyPr anchor="t"/>
          <a:lstStyle>
            <a:lvl1pPr marL="0" indent="0">
              <a:buNone/>
              <a:defRPr sz="2509"/>
            </a:lvl1pPr>
            <a:lvl2pPr marL="358445" indent="0">
              <a:buNone/>
              <a:defRPr sz="2195"/>
            </a:lvl2pPr>
            <a:lvl3pPr marL="716890" indent="0">
              <a:buNone/>
              <a:defRPr sz="1882"/>
            </a:lvl3pPr>
            <a:lvl4pPr marL="1075334" indent="0">
              <a:buNone/>
              <a:defRPr sz="1568"/>
            </a:lvl4pPr>
            <a:lvl5pPr marL="1433779" indent="0">
              <a:buNone/>
              <a:defRPr sz="1568"/>
            </a:lvl5pPr>
            <a:lvl6pPr marL="1792224" indent="0">
              <a:buNone/>
              <a:defRPr sz="1568"/>
            </a:lvl6pPr>
            <a:lvl7pPr marL="2150669" indent="0">
              <a:buNone/>
              <a:defRPr sz="1568"/>
            </a:lvl7pPr>
            <a:lvl8pPr marL="2509114" indent="0">
              <a:buNone/>
              <a:defRPr sz="1568"/>
            </a:lvl8pPr>
            <a:lvl9pPr marL="2867558" indent="0">
              <a:buNone/>
              <a:defRPr sz="1568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813" y="1613059"/>
            <a:ext cx="2312237" cy="2988391"/>
          </a:xfrm>
        </p:spPr>
        <p:txBody>
          <a:bodyPr/>
          <a:lstStyle>
            <a:lvl1pPr marL="0" indent="0">
              <a:buNone/>
              <a:defRPr sz="1254"/>
            </a:lvl1pPr>
            <a:lvl2pPr marL="358445" indent="0">
              <a:buNone/>
              <a:defRPr sz="1098"/>
            </a:lvl2pPr>
            <a:lvl3pPr marL="716890" indent="0">
              <a:buNone/>
              <a:defRPr sz="941"/>
            </a:lvl3pPr>
            <a:lvl4pPr marL="1075334" indent="0">
              <a:buNone/>
              <a:defRPr sz="784"/>
            </a:lvl4pPr>
            <a:lvl5pPr marL="1433779" indent="0">
              <a:buNone/>
              <a:defRPr sz="784"/>
            </a:lvl5pPr>
            <a:lvl6pPr marL="1792224" indent="0">
              <a:buNone/>
              <a:defRPr sz="784"/>
            </a:lvl6pPr>
            <a:lvl7pPr marL="2150669" indent="0">
              <a:buNone/>
              <a:defRPr sz="784"/>
            </a:lvl7pPr>
            <a:lvl8pPr marL="2509114" indent="0">
              <a:buNone/>
              <a:defRPr sz="784"/>
            </a:lvl8pPr>
            <a:lvl9pPr marL="2867558" indent="0">
              <a:buNone/>
              <a:defRPr sz="784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26E9-FABE-43DA-8E58-42B852175BD8}" type="datetimeFigureOut">
              <a:rPr lang="fr-FR" smtClean="0"/>
              <a:t>05/01/2015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27E8-2786-4F95-9FF0-F66361F23D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472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879" y="286269"/>
            <a:ext cx="6183392" cy="1039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2879" y="1431341"/>
            <a:ext cx="6183392" cy="3411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2879" y="4983557"/>
            <a:ext cx="1613059" cy="286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426E9-FABE-43DA-8E58-42B852175BD8}" type="datetimeFigureOut">
              <a:rPr lang="fr-FR" smtClean="0"/>
              <a:t>05/01/2015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74781" y="4983557"/>
            <a:ext cx="2419588" cy="286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63212" y="4983557"/>
            <a:ext cx="1613059" cy="286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927E8-2786-4F95-9FF0-F66361F23D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9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16890" rtl="0" eaLnBrk="1" latinLnBrk="0" hangingPunct="1">
        <a:lnSpc>
          <a:spcPct val="90000"/>
        </a:lnSpc>
        <a:spcBef>
          <a:spcPct val="0"/>
        </a:spcBef>
        <a:buNone/>
        <a:defRPr sz="34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222" indent="-179222" algn="l" defTabSz="716890" rtl="0" eaLnBrk="1" latinLnBrk="0" hangingPunct="1">
        <a:lnSpc>
          <a:spcPct val="90000"/>
        </a:lnSpc>
        <a:spcBef>
          <a:spcPts val="784"/>
        </a:spcBef>
        <a:buFont typeface="Arial" panose="020B0604020202020204" pitchFamily="34" charset="0"/>
        <a:buChar char="•"/>
        <a:defRPr sz="2195" kern="1200">
          <a:solidFill>
            <a:schemeClr val="tx1"/>
          </a:solidFill>
          <a:latin typeface="+mn-lt"/>
          <a:ea typeface="+mn-ea"/>
          <a:cs typeface="+mn-cs"/>
        </a:defRPr>
      </a:lvl1pPr>
      <a:lvl2pPr marL="537667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2pPr>
      <a:lvl3pPr marL="896112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568" kern="1200">
          <a:solidFill>
            <a:schemeClr val="tx1"/>
          </a:solidFill>
          <a:latin typeface="+mn-lt"/>
          <a:ea typeface="+mn-ea"/>
          <a:cs typeface="+mn-cs"/>
        </a:defRPr>
      </a:lvl3pPr>
      <a:lvl4pPr marL="1254557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4pPr>
      <a:lvl5pPr marL="1613002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5pPr>
      <a:lvl6pPr marL="1971446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6pPr>
      <a:lvl7pPr marL="2329891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7pPr>
      <a:lvl8pPr marL="2688336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8pPr>
      <a:lvl9pPr marL="3046781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6890" rtl="0" eaLnBrk="1" latinLnBrk="0" hangingPunct="1">
        <a:defRPr sz="1411" kern="1200">
          <a:solidFill>
            <a:schemeClr val="tx1"/>
          </a:solidFill>
          <a:latin typeface="+mn-lt"/>
          <a:ea typeface="+mn-ea"/>
          <a:cs typeface="+mn-cs"/>
        </a:defRPr>
      </a:lvl1pPr>
      <a:lvl2pPr marL="358445" algn="l" defTabSz="716890" rtl="0" eaLnBrk="1" latinLnBrk="0" hangingPunct="1">
        <a:defRPr sz="1411" kern="1200">
          <a:solidFill>
            <a:schemeClr val="tx1"/>
          </a:solidFill>
          <a:latin typeface="+mn-lt"/>
          <a:ea typeface="+mn-ea"/>
          <a:cs typeface="+mn-cs"/>
        </a:defRPr>
      </a:lvl2pPr>
      <a:lvl3pPr marL="716890" algn="l" defTabSz="716890" rtl="0" eaLnBrk="1" latinLnBrk="0" hangingPunct="1">
        <a:defRPr sz="1411" kern="1200">
          <a:solidFill>
            <a:schemeClr val="tx1"/>
          </a:solidFill>
          <a:latin typeface="+mn-lt"/>
          <a:ea typeface="+mn-ea"/>
          <a:cs typeface="+mn-cs"/>
        </a:defRPr>
      </a:lvl3pPr>
      <a:lvl4pPr marL="1075334" algn="l" defTabSz="716890" rtl="0" eaLnBrk="1" latinLnBrk="0" hangingPunct="1">
        <a:defRPr sz="1411" kern="1200">
          <a:solidFill>
            <a:schemeClr val="tx1"/>
          </a:solidFill>
          <a:latin typeface="+mn-lt"/>
          <a:ea typeface="+mn-ea"/>
          <a:cs typeface="+mn-cs"/>
        </a:defRPr>
      </a:lvl4pPr>
      <a:lvl5pPr marL="1433779" algn="l" defTabSz="716890" rtl="0" eaLnBrk="1" latinLnBrk="0" hangingPunct="1">
        <a:defRPr sz="1411" kern="1200">
          <a:solidFill>
            <a:schemeClr val="tx1"/>
          </a:solidFill>
          <a:latin typeface="+mn-lt"/>
          <a:ea typeface="+mn-ea"/>
          <a:cs typeface="+mn-cs"/>
        </a:defRPr>
      </a:lvl5pPr>
      <a:lvl6pPr marL="1792224" algn="l" defTabSz="716890" rtl="0" eaLnBrk="1" latinLnBrk="0" hangingPunct="1">
        <a:defRPr sz="1411" kern="1200">
          <a:solidFill>
            <a:schemeClr val="tx1"/>
          </a:solidFill>
          <a:latin typeface="+mn-lt"/>
          <a:ea typeface="+mn-ea"/>
          <a:cs typeface="+mn-cs"/>
        </a:defRPr>
      </a:lvl6pPr>
      <a:lvl7pPr marL="2150669" algn="l" defTabSz="716890" rtl="0" eaLnBrk="1" latinLnBrk="0" hangingPunct="1">
        <a:defRPr sz="1411" kern="1200">
          <a:solidFill>
            <a:schemeClr val="tx1"/>
          </a:solidFill>
          <a:latin typeface="+mn-lt"/>
          <a:ea typeface="+mn-ea"/>
          <a:cs typeface="+mn-cs"/>
        </a:defRPr>
      </a:lvl7pPr>
      <a:lvl8pPr marL="2509114" algn="l" defTabSz="716890" rtl="0" eaLnBrk="1" latinLnBrk="0" hangingPunct="1">
        <a:defRPr sz="1411" kern="1200">
          <a:solidFill>
            <a:schemeClr val="tx1"/>
          </a:solidFill>
          <a:latin typeface="+mn-lt"/>
          <a:ea typeface="+mn-ea"/>
          <a:cs typeface="+mn-cs"/>
        </a:defRPr>
      </a:lvl8pPr>
      <a:lvl9pPr marL="2867558" algn="l" defTabSz="716890" rtl="0" eaLnBrk="1" latinLnBrk="0" hangingPunct="1">
        <a:defRPr sz="14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4386" y="1570731"/>
            <a:ext cx="2317661" cy="850173"/>
          </a:xfrm>
          <a:ln>
            <a:solidFill>
              <a:schemeClr val="dk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jour:</a:t>
            </a:r>
            <a:b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3) 70 : c’est …….dizaine(s) et   ….. unité(s).</a:t>
            </a: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937" y="132479"/>
            <a:ext cx="1266070" cy="15430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defTabSz="602080"/>
            <a:r>
              <a:rPr lang="fr-FR" sz="8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 nombre du </a:t>
            </a:r>
            <a:r>
              <a:rPr lang="fr-FR" sz="8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jour</a:t>
            </a:r>
            <a:r>
              <a:rPr lang="fr-FR" sz="8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fr-FR" sz="8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70 </a:t>
            </a:r>
            <a:endParaRPr lang="fr-FR" sz="80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4559" y="373448"/>
            <a:ext cx="2317661" cy="11174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5" name="ZoneTexte 4"/>
          <p:cNvSpPr txBox="1"/>
          <p:nvPr/>
        </p:nvSpPr>
        <p:spPr>
          <a:xfrm>
            <a:off x="64559" y="390518"/>
            <a:ext cx="1653113" cy="989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8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J’écris le nombre du jour en chiffres et en lettres:</a:t>
            </a:r>
          </a:p>
          <a:p>
            <a:endParaRPr lang="fr-FR" sz="1058" dirty="0"/>
          </a:p>
          <a:p>
            <a:r>
              <a:rPr lang="fr-FR" sz="1058" dirty="0">
                <a:latin typeface="SeyesBDE" panose="00000500000000000000" pitchFamily="2" charset="0"/>
              </a:rPr>
              <a:t>70 :                                                               </a:t>
            </a:r>
          </a:p>
          <a:p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>
                <a:latin typeface="SeyesBDE" panose="00000500000000000000" pitchFamily="2" charset="0"/>
              </a:rPr>
              <a:t>soixante -dix :                                              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85937" y="2794793"/>
            <a:ext cx="1823874" cy="1820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40329" tIns="20164" rIns="40329" bIns="20164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58" dirty="0"/>
              <a:t>Le nombre du </a:t>
            </a:r>
            <a:r>
              <a:rPr lang="fr-FR" sz="1058" dirty="0" smtClean="0"/>
              <a:t>jour : 71</a:t>
            </a:r>
            <a:endParaRPr lang="fr-FR" sz="1058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4386" y="3049528"/>
            <a:ext cx="2165671" cy="12011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85937" y="4395971"/>
            <a:ext cx="2317661" cy="85017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vert="horz" lIns="40329" tIns="20164" rIns="40329" bIns="20164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jour:</a:t>
            </a:r>
            <a:b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3) 71 : c’est …….dizaine(s) et   ….. unité(s).</a:t>
            </a: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7202" y="3238101"/>
            <a:ext cx="2120037" cy="851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 en chiffres et en lettres</a:t>
            </a:r>
            <a:r>
              <a:rPr lang="fr-FR" sz="523" dirty="0"/>
              <a:t>:</a:t>
            </a:r>
          </a:p>
          <a:p>
            <a:endParaRPr lang="fr-FR" sz="1058" dirty="0"/>
          </a:p>
          <a:p>
            <a:r>
              <a:rPr lang="fr-FR" sz="1058" dirty="0" smtClean="0">
                <a:latin typeface="SeyesBDE" panose="00000500000000000000" pitchFamily="2" charset="0"/>
              </a:rPr>
              <a:t>71 </a:t>
            </a:r>
            <a:r>
              <a:rPr lang="fr-FR" sz="1058" dirty="0">
                <a:latin typeface="SeyesBDE" panose="00000500000000000000" pitchFamily="2" charset="0"/>
              </a:rPr>
              <a:t>:                                                               </a:t>
            </a:r>
          </a:p>
          <a:p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>
                <a:latin typeface="SeyesBDE" panose="00000500000000000000" pitchFamily="2" charset="0"/>
              </a:rPr>
              <a:t>soixante et onze :                                              </a:t>
            </a: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4524608" y="1584971"/>
            <a:ext cx="2317661" cy="85017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7168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0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82" smtClean="0">
                <a:latin typeface="Cartapoints" panose="05010101010101010101" pitchFamily="2" charset="2"/>
              </a:rPr>
              <a:t/>
            </a:r>
            <a:br>
              <a:rPr lang="fr-FR" sz="882" smtClean="0">
                <a:latin typeface="Cartapoints" panose="05010101010101010101" pitchFamily="2" charset="2"/>
              </a:rPr>
            </a:br>
            <a:r>
              <a:rPr lang="fr-FR" sz="882" smtClean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smtClean="0">
                <a:latin typeface="Cartapoints" panose="05010101010101010101" pitchFamily="2" charset="2"/>
              </a:rPr>
              <a:t/>
            </a:r>
            <a:br>
              <a:rPr lang="fr-FR" sz="882" smtClean="0">
                <a:latin typeface="Cartapoints" panose="05010101010101010101" pitchFamily="2" charset="2"/>
              </a:rPr>
            </a:br>
            <a:r>
              <a:rPr lang="fr-FR" sz="882" smtClean="0">
                <a:latin typeface="Cartapoints" panose="05010101010101010101" pitchFamily="2" charset="2"/>
              </a:rPr>
              <a:t>00000</a:t>
            </a:r>
            <a:br>
              <a:rPr lang="fr-FR" sz="882" smtClean="0">
                <a:latin typeface="Cartapoints" panose="05010101010101010101" pitchFamily="2" charset="2"/>
              </a:rPr>
            </a:br>
            <a:r>
              <a:rPr lang="fr-FR" sz="882" smtClean="0">
                <a:latin typeface="Cartapoints" panose="05010101010101010101" pitchFamily="2" charset="2"/>
              </a:rPr>
              <a:t>00000</a:t>
            </a:r>
            <a:br>
              <a:rPr lang="fr-FR" sz="882" smtClean="0">
                <a:latin typeface="Cartapoints" panose="05010101010101010101" pitchFamily="2" charset="2"/>
              </a:rPr>
            </a:br>
            <a:r>
              <a:rPr lang="fr-FR" sz="882" smtClean="0">
                <a:latin typeface="Cartapoints" panose="05010101010101010101" pitchFamily="2" charset="2"/>
              </a:rPr>
              <a:t/>
            </a:r>
            <a:br>
              <a:rPr lang="fr-FR" sz="882" smtClean="0">
                <a:latin typeface="Cartapoints" panose="05010101010101010101" pitchFamily="2" charset="2"/>
              </a:rPr>
            </a:br>
            <a:r>
              <a:rPr lang="fr-FR" sz="882" smtClean="0">
                <a:latin typeface="Arial" panose="020B0604020202020204" pitchFamily="34" charset="0"/>
                <a:cs typeface="Arial" panose="020B0604020202020204" pitchFamily="34" charset="0"/>
              </a:rPr>
              <a:t> 3) 72 : c’est …….dizaine(s) et   ….. unité(s).</a:t>
            </a:r>
            <a:r>
              <a:rPr lang="fr-FR" sz="882" smtClean="0">
                <a:latin typeface="Cartapoints" panose="05010101010101010101" pitchFamily="2" charset="2"/>
              </a:rPr>
              <a:t/>
            </a:r>
            <a:br>
              <a:rPr lang="fr-FR" sz="882" smtClean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4524608" y="78765"/>
            <a:ext cx="1823874" cy="2080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indent="0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None/>
              <a:defRPr sz="8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358445" indent="0" algn="ctr" defTabSz="716890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568"/>
            </a:lvl2pPr>
            <a:lvl3pPr marL="716890" indent="0" algn="ctr" defTabSz="716890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411"/>
            </a:lvl3pPr>
            <a:lvl4pPr marL="1075334" indent="0" algn="ctr" defTabSz="716890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/>
            </a:lvl4pPr>
            <a:lvl5pPr marL="1433779" indent="0" algn="ctr" defTabSz="716890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/>
            </a:lvl5pPr>
            <a:lvl6pPr marL="1792224" indent="0" algn="ctr" defTabSz="716890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/>
            </a:lvl6pPr>
            <a:lvl7pPr marL="2150669" indent="0" algn="ctr" defTabSz="716890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/>
            </a:lvl7pPr>
            <a:lvl8pPr marL="2509114" indent="0" algn="ctr" defTabSz="716890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/>
            </a:lvl8pPr>
            <a:lvl9pPr marL="2867558" indent="0" algn="ctr" defTabSz="716890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/>
            </a:lvl9pPr>
          </a:lstStyle>
          <a:p>
            <a:r>
              <a:rPr lang="fr-FR" dirty="0"/>
              <a:t>Le nombre du </a:t>
            </a:r>
            <a:r>
              <a:rPr lang="fr-FR" dirty="0" smtClean="0"/>
              <a:t>jour : 72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4618477" y="339125"/>
            <a:ext cx="2255402" cy="1151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13" name="ZoneTexte 12"/>
          <p:cNvSpPr txBox="1"/>
          <p:nvPr/>
        </p:nvSpPr>
        <p:spPr>
          <a:xfrm>
            <a:off x="4726547" y="433158"/>
            <a:ext cx="1653113" cy="989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800" dirty="0"/>
              <a:t>J’écris le nombre du jour </a:t>
            </a:r>
          </a:p>
          <a:p>
            <a:r>
              <a:rPr lang="fr-FR" sz="8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>
                <a:latin typeface="SeyesBDE" panose="00000500000000000000" pitchFamily="2" charset="0"/>
              </a:rPr>
              <a:t>72 :                                                               </a:t>
            </a:r>
          </a:p>
          <a:p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>
                <a:latin typeface="SeyesBDE" panose="00000500000000000000" pitchFamily="2" charset="0"/>
              </a:rPr>
              <a:t>soixante -douze:                                           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3167743" y="0"/>
            <a:ext cx="19594" cy="536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-35977" y="2580432"/>
            <a:ext cx="7205127" cy="12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à coins arrondis 32"/>
          <p:cNvSpPr/>
          <p:nvPr/>
        </p:nvSpPr>
        <p:spPr>
          <a:xfrm>
            <a:off x="4242440" y="2976884"/>
            <a:ext cx="2230244" cy="12321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34" name="Titre 1"/>
          <p:cNvSpPr txBox="1">
            <a:spLocks/>
          </p:cNvSpPr>
          <p:nvPr/>
        </p:nvSpPr>
        <p:spPr>
          <a:xfrm>
            <a:off x="4155023" y="4358899"/>
            <a:ext cx="2317661" cy="85017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vert="horz" lIns="40329" tIns="20164" rIns="40329" bIns="20164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3) 73 : c’est …….dizaine(s) et   ….. unité(s).</a:t>
            </a: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361404" y="3103732"/>
            <a:ext cx="1653113" cy="95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>
                <a:latin typeface="SeyesBDE" panose="00000500000000000000" pitchFamily="2" charset="0"/>
              </a:rPr>
              <a:t>73 :                                                               </a:t>
            </a:r>
          </a:p>
          <a:p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>
                <a:latin typeface="SeyesBDE" panose="00000500000000000000" pitchFamily="2" charset="0"/>
              </a:rPr>
              <a:t>soixante-treize:                                           </a:t>
            </a:r>
          </a:p>
        </p:txBody>
      </p:sp>
      <p:sp>
        <p:nvSpPr>
          <p:cNvPr id="36" name="Sous-titre 2"/>
          <p:cNvSpPr txBox="1">
            <a:spLocks/>
          </p:cNvSpPr>
          <p:nvPr/>
        </p:nvSpPr>
        <p:spPr>
          <a:xfrm>
            <a:off x="4445269" y="2624462"/>
            <a:ext cx="1851028" cy="242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40329" tIns="20164" rIns="40329" bIns="20164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58" dirty="0"/>
              <a:t>Le nombre du </a:t>
            </a:r>
            <a:r>
              <a:rPr lang="fr-FR" sz="1058" dirty="0" smtClean="0"/>
              <a:t>jour :73</a:t>
            </a:r>
            <a:endParaRPr lang="fr-FR" sz="1058" dirty="0"/>
          </a:p>
        </p:txBody>
      </p:sp>
    </p:spTree>
    <p:extLst>
      <p:ext uri="{BB962C8B-B14F-4D97-AF65-F5344CB8AC3E}">
        <p14:creationId xmlns:p14="http://schemas.microsoft.com/office/powerpoint/2010/main" val="1866937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/>
          <p:nvPr/>
        </p:nvCxnSpPr>
        <p:spPr>
          <a:xfrm>
            <a:off x="3167743" y="0"/>
            <a:ext cx="19594" cy="536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-212326" y="2574512"/>
            <a:ext cx="7205127" cy="12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re 1"/>
          <p:cNvSpPr>
            <a:spLocks noGrp="1"/>
          </p:cNvSpPr>
          <p:nvPr>
            <p:ph type="ctrTitle"/>
          </p:nvPr>
        </p:nvSpPr>
        <p:spPr>
          <a:xfrm>
            <a:off x="337470" y="1669984"/>
            <a:ext cx="2317661" cy="850173"/>
          </a:xfrm>
          <a:ln>
            <a:solidFill>
              <a:schemeClr val="dk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fr-FR" sz="882" smtClean="0">
                <a:latin typeface="Cartapoints" panose="05010101010101010101" pitchFamily="2" charset="2"/>
              </a:rPr>
              <a:t/>
            </a:r>
            <a:br>
              <a:rPr lang="fr-FR" sz="882" smtClean="0">
                <a:latin typeface="Cartapoints" panose="05010101010101010101" pitchFamily="2" charset="2"/>
              </a:rPr>
            </a:br>
            <a:r>
              <a:rPr lang="fr-FR" sz="882" smtClean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smtClean="0">
                <a:latin typeface="Cartapoints" panose="05010101010101010101" pitchFamily="2" charset="2"/>
              </a:rPr>
              <a:t/>
            </a:r>
            <a:br>
              <a:rPr lang="fr-FR" sz="882" smtClean="0">
                <a:latin typeface="Cartapoints" panose="05010101010101010101" pitchFamily="2" charset="2"/>
              </a:rPr>
            </a:br>
            <a:r>
              <a:rPr lang="fr-FR" sz="882" smtClean="0">
                <a:latin typeface="Cartapoints" panose="05010101010101010101" pitchFamily="2" charset="2"/>
              </a:rPr>
              <a:t>00000</a:t>
            </a:r>
            <a:br>
              <a:rPr lang="fr-FR" sz="882" smtClean="0">
                <a:latin typeface="Cartapoints" panose="05010101010101010101" pitchFamily="2" charset="2"/>
              </a:rPr>
            </a:br>
            <a:r>
              <a:rPr lang="fr-FR" sz="882" smtClean="0">
                <a:latin typeface="Cartapoints" panose="05010101010101010101" pitchFamily="2" charset="2"/>
              </a:rPr>
              <a:t>00000</a:t>
            </a:r>
            <a:br>
              <a:rPr lang="fr-FR" sz="882" smtClean="0">
                <a:latin typeface="Cartapoints" panose="05010101010101010101" pitchFamily="2" charset="2"/>
              </a:rPr>
            </a:br>
            <a:r>
              <a:rPr lang="fr-FR" sz="882" smtClean="0">
                <a:latin typeface="Cartapoints" panose="05010101010101010101" pitchFamily="2" charset="2"/>
              </a:rPr>
              <a:t/>
            </a:r>
            <a:br>
              <a:rPr lang="fr-FR" sz="882" smtClean="0">
                <a:latin typeface="Cartapoints" panose="05010101010101010101" pitchFamily="2" charset="2"/>
              </a:rPr>
            </a:br>
            <a:r>
              <a:rPr lang="fr-FR" sz="882" smtClean="0">
                <a:latin typeface="Arial" panose="020B0604020202020204" pitchFamily="34" charset="0"/>
                <a:cs typeface="Arial" panose="020B0604020202020204" pitchFamily="34" charset="0"/>
              </a:rPr>
              <a:t> 3) 74 : c’est …….dizaine(s) et   ….. unité(s).</a:t>
            </a:r>
            <a:r>
              <a:rPr lang="fr-FR" sz="882" smtClean="0">
                <a:latin typeface="Cartapoints" panose="05010101010101010101" pitchFamily="2" charset="2"/>
              </a:rPr>
              <a:t/>
            </a:r>
            <a:br>
              <a:rPr lang="fr-FR" sz="882" smtClean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29" name="Sous-titre 2"/>
          <p:cNvSpPr txBox="1">
            <a:spLocks/>
          </p:cNvSpPr>
          <p:nvPr/>
        </p:nvSpPr>
        <p:spPr>
          <a:xfrm>
            <a:off x="484438" y="80736"/>
            <a:ext cx="1823874" cy="2458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716890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None/>
              <a:defRPr sz="1882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358445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56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16890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41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75334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33779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92224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150669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09114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867558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Le nombre du jour : 74</a:t>
            </a:r>
            <a:endParaRPr lang="fr-FR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337470" y="418127"/>
            <a:ext cx="2255402" cy="1151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31" name="ZoneTexte 30"/>
          <p:cNvSpPr txBox="1"/>
          <p:nvPr/>
        </p:nvSpPr>
        <p:spPr>
          <a:xfrm>
            <a:off x="503823" y="479883"/>
            <a:ext cx="1653113" cy="95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 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>
                <a:latin typeface="SeyesBDE" panose="00000500000000000000" pitchFamily="2" charset="0"/>
              </a:rPr>
              <a:t>74 :                                                               </a:t>
            </a:r>
          </a:p>
          <a:p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>
                <a:latin typeface="SeyesBDE" panose="00000500000000000000" pitchFamily="2" charset="0"/>
              </a:rPr>
              <a:t>soixante -quatorze :                                      </a:t>
            </a:r>
            <a:r>
              <a:rPr lang="fr-FR" sz="1058" dirty="0" smtClean="0">
                <a:latin typeface="SeyesBDE" panose="00000500000000000000" pitchFamily="2" charset="0"/>
              </a:rPr>
              <a:t>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32" name="Sous-titre 2"/>
          <p:cNvSpPr txBox="1">
            <a:spLocks/>
          </p:cNvSpPr>
          <p:nvPr/>
        </p:nvSpPr>
        <p:spPr>
          <a:xfrm>
            <a:off x="4128457" y="113041"/>
            <a:ext cx="1823874" cy="2135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40329" tIns="20164" rIns="40329" bIns="20164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58" dirty="0"/>
              <a:t>Le nombre du </a:t>
            </a:r>
            <a:r>
              <a:rPr lang="fr-FR" sz="1058" dirty="0" smtClean="0"/>
              <a:t>jour : 75</a:t>
            </a:r>
            <a:endParaRPr lang="fr-FR" sz="1058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3881564" y="406513"/>
            <a:ext cx="2230244" cy="12321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34" name="Titre 1"/>
          <p:cNvSpPr txBox="1">
            <a:spLocks/>
          </p:cNvSpPr>
          <p:nvPr/>
        </p:nvSpPr>
        <p:spPr>
          <a:xfrm>
            <a:off x="3869095" y="1690760"/>
            <a:ext cx="2317661" cy="85017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vert="horz" lIns="40329" tIns="20164" rIns="40329" bIns="20164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3) 75 : c’est …….dizaine(s) et   ….. unité(s).</a:t>
            </a: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951482" y="514543"/>
            <a:ext cx="1653113" cy="95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>
                <a:latin typeface="SeyesBDE" panose="00000500000000000000" pitchFamily="2" charset="0"/>
              </a:rPr>
              <a:t>75 :                                                               </a:t>
            </a:r>
          </a:p>
          <a:p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>
                <a:latin typeface="SeyesBDE" panose="00000500000000000000" pitchFamily="2" charset="0"/>
              </a:rPr>
              <a:t>soixante -quinze :                                        </a:t>
            </a:r>
            <a:r>
              <a:rPr lang="fr-FR" sz="1058" dirty="0" smtClean="0">
                <a:latin typeface="SeyesBDE" panose="00000500000000000000" pitchFamily="2" charset="0"/>
              </a:rPr>
              <a:t> 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36" name="Titre 1"/>
          <p:cNvSpPr txBox="1">
            <a:spLocks/>
          </p:cNvSpPr>
          <p:nvPr/>
        </p:nvSpPr>
        <p:spPr>
          <a:xfrm>
            <a:off x="503823" y="4357455"/>
            <a:ext cx="2317661" cy="85017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7168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0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82" smtClean="0">
                <a:latin typeface="Cartapoints" panose="05010101010101010101" pitchFamily="2" charset="2"/>
              </a:rPr>
              <a:t/>
            </a:r>
            <a:br>
              <a:rPr lang="fr-FR" sz="882" smtClean="0">
                <a:latin typeface="Cartapoints" panose="05010101010101010101" pitchFamily="2" charset="2"/>
              </a:rPr>
            </a:br>
            <a:r>
              <a:rPr lang="fr-FR" sz="882" smtClean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smtClean="0">
                <a:latin typeface="Cartapoints" panose="05010101010101010101" pitchFamily="2" charset="2"/>
              </a:rPr>
              <a:t/>
            </a:r>
            <a:br>
              <a:rPr lang="fr-FR" sz="882" smtClean="0">
                <a:latin typeface="Cartapoints" panose="05010101010101010101" pitchFamily="2" charset="2"/>
              </a:rPr>
            </a:br>
            <a:r>
              <a:rPr lang="fr-FR" sz="882" smtClean="0">
                <a:latin typeface="Cartapoints" panose="05010101010101010101" pitchFamily="2" charset="2"/>
              </a:rPr>
              <a:t>00000</a:t>
            </a:r>
            <a:br>
              <a:rPr lang="fr-FR" sz="882" smtClean="0">
                <a:latin typeface="Cartapoints" panose="05010101010101010101" pitchFamily="2" charset="2"/>
              </a:rPr>
            </a:br>
            <a:r>
              <a:rPr lang="fr-FR" sz="882" smtClean="0">
                <a:latin typeface="Cartapoints" panose="05010101010101010101" pitchFamily="2" charset="2"/>
              </a:rPr>
              <a:t>00000</a:t>
            </a:r>
            <a:br>
              <a:rPr lang="fr-FR" sz="882" smtClean="0">
                <a:latin typeface="Cartapoints" panose="05010101010101010101" pitchFamily="2" charset="2"/>
              </a:rPr>
            </a:br>
            <a:r>
              <a:rPr lang="fr-FR" sz="882" smtClean="0">
                <a:latin typeface="Cartapoints" panose="05010101010101010101" pitchFamily="2" charset="2"/>
              </a:rPr>
              <a:t/>
            </a:r>
            <a:br>
              <a:rPr lang="fr-FR" sz="882" smtClean="0">
                <a:latin typeface="Cartapoints" panose="05010101010101010101" pitchFamily="2" charset="2"/>
              </a:rPr>
            </a:br>
            <a:r>
              <a:rPr lang="fr-FR" sz="882" smtClean="0">
                <a:latin typeface="Arial" panose="020B0604020202020204" pitchFamily="34" charset="0"/>
                <a:cs typeface="Arial" panose="020B0604020202020204" pitchFamily="34" charset="0"/>
              </a:rPr>
              <a:t> 3) 76 : c’est …….dizaine(s) et   ….. unité(s).</a:t>
            </a:r>
            <a:r>
              <a:rPr lang="fr-FR" sz="882" smtClean="0">
                <a:latin typeface="Cartapoints" panose="05010101010101010101" pitchFamily="2" charset="2"/>
              </a:rPr>
              <a:t/>
            </a:r>
            <a:br>
              <a:rPr lang="fr-FR" sz="882" smtClean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37" name="Sous-titre 2"/>
          <p:cNvSpPr>
            <a:spLocks noGrp="1"/>
          </p:cNvSpPr>
          <p:nvPr>
            <p:ph type="subTitle" idx="1"/>
          </p:nvPr>
        </p:nvSpPr>
        <p:spPr>
          <a:xfrm>
            <a:off x="754593" y="2748248"/>
            <a:ext cx="1765747" cy="2107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fr-FR" dirty="0" smtClean="0"/>
              <a:t>Le nombre du jour :76</a:t>
            </a:r>
            <a:endParaRPr lang="fr-FR" dirty="0"/>
          </a:p>
        </p:txBody>
      </p:sp>
      <p:sp>
        <p:nvSpPr>
          <p:cNvPr id="38" name="Rectangle à coins arrondis 37"/>
          <p:cNvSpPr/>
          <p:nvPr/>
        </p:nvSpPr>
        <p:spPr>
          <a:xfrm>
            <a:off x="566082" y="3072554"/>
            <a:ext cx="2255402" cy="1151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39" name="ZoneTexte 38"/>
          <p:cNvSpPr txBox="1"/>
          <p:nvPr/>
        </p:nvSpPr>
        <p:spPr>
          <a:xfrm>
            <a:off x="680101" y="3196221"/>
            <a:ext cx="1653113" cy="95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 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>
                <a:latin typeface="SeyesBDE" panose="00000500000000000000" pitchFamily="2" charset="0"/>
              </a:rPr>
              <a:t>76 :                                                               </a:t>
            </a:r>
          </a:p>
          <a:p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>
                <a:latin typeface="SeyesBDE" panose="00000500000000000000" pitchFamily="2" charset="0"/>
              </a:rPr>
              <a:t>soixante -seize :                                           </a:t>
            </a:r>
          </a:p>
        </p:txBody>
      </p:sp>
      <p:sp>
        <p:nvSpPr>
          <p:cNvPr id="40" name="Sous-titre 2"/>
          <p:cNvSpPr txBox="1">
            <a:spLocks/>
          </p:cNvSpPr>
          <p:nvPr/>
        </p:nvSpPr>
        <p:spPr>
          <a:xfrm>
            <a:off x="4128457" y="2714245"/>
            <a:ext cx="1823874" cy="2119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40329" tIns="20164" rIns="40329" bIns="20164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58" dirty="0"/>
              <a:t>Le nombre du </a:t>
            </a:r>
            <a:r>
              <a:rPr lang="fr-FR" sz="1058" dirty="0" smtClean="0"/>
              <a:t>jour : 77</a:t>
            </a:r>
            <a:endParaRPr lang="fr-FR" sz="1058" dirty="0"/>
          </a:p>
        </p:txBody>
      </p:sp>
      <p:sp>
        <p:nvSpPr>
          <p:cNvPr id="41" name="Rectangle à coins arrondis 40"/>
          <p:cNvSpPr/>
          <p:nvPr/>
        </p:nvSpPr>
        <p:spPr>
          <a:xfrm>
            <a:off x="3936997" y="3125282"/>
            <a:ext cx="2230244" cy="12321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42" name="ZoneTexte 41"/>
          <p:cNvSpPr txBox="1"/>
          <p:nvPr/>
        </p:nvSpPr>
        <p:spPr>
          <a:xfrm>
            <a:off x="4055961" y="3252130"/>
            <a:ext cx="1653113" cy="95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>
                <a:latin typeface="SeyesBDE" panose="00000500000000000000" pitchFamily="2" charset="0"/>
              </a:rPr>
              <a:t>77 :                                                               </a:t>
            </a:r>
          </a:p>
          <a:p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>
                <a:latin typeface="SeyesBDE" panose="00000500000000000000" pitchFamily="2" charset="0"/>
              </a:rPr>
              <a:t>soixante –dix-sept  :                                    </a:t>
            </a:r>
            <a:r>
              <a:rPr lang="fr-FR" sz="1058" dirty="0" smtClean="0">
                <a:latin typeface="SeyesBDE" panose="00000500000000000000" pitchFamily="2" charset="0"/>
              </a:rPr>
              <a:t>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43" name="Titre 1"/>
          <p:cNvSpPr txBox="1">
            <a:spLocks/>
          </p:cNvSpPr>
          <p:nvPr/>
        </p:nvSpPr>
        <p:spPr>
          <a:xfrm>
            <a:off x="4046768" y="4470593"/>
            <a:ext cx="2317661" cy="85017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vert="horz" lIns="40329" tIns="20164" rIns="40329" bIns="20164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3) 77 : c’est …….dizaine(s) et   ….. unité(s).</a:t>
            </a: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0537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/>
          <p:nvPr/>
        </p:nvCxnSpPr>
        <p:spPr>
          <a:xfrm>
            <a:off x="3167743" y="0"/>
            <a:ext cx="19594" cy="536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-212326" y="2574512"/>
            <a:ext cx="7205127" cy="12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re 1"/>
          <p:cNvSpPr>
            <a:spLocks noGrp="1"/>
          </p:cNvSpPr>
          <p:nvPr>
            <p:ph type="ctrTitle"/>
          </p:nvPr>
        </p:nvSpPr>
        <p:spPr>
          <a:xfrm>
            <a:off x="337470" y="1669984"/>
            <a:ext cx="2317661" cy="850173"/>
          </a:xfrm>
          <a:ln>
            <a:solidFill>
              <a:schemeClr val="dk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>00000</a:t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>00000</a:t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 3) 78 : c’est …….dizaine(s) et   ….. unité(s).</a:t>
            </a: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29" name="Sous-titre 2"/>
          <p:cNvSpPr txBox="1">
            <a:spLocks/>
          </p:cNvSpPr>
          <p:nvPr/>
        </p:nvSpPr>
        <p:spPr>
          <a:xfrm>
            <a:off x="484438" y="80736"/>
            <a:ext cx="1823874" cy="2458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716890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None/>
              <a:defRPr sz="1882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358445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56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16890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41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75334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33779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92224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150669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09114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867558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Le nombre du jour : 78</a:t>
            </a:r>
            <a:endParaRPr lang="fr-FR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337470" y="418127"/>
            <a:ext cx="2255402" cy="1151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31" name="ZoneTexte 30"/>
          <p:cNvSpPr txBox="1"/>
          <p:nvPr/>
        </p:nvSpPr>
        <p:spPr>
          <a:xfrm>
            <a:off x="503823" y="479883"/>
            <a:ext cx="1653113" cy="95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 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 smtClean="0">
                <a:latin typeface="SeyesBDE" panose="00000500000000000000" pitchFamily="2" charset="0"/>
              </a:rPr>
              <a:t>78 </a:t>
            </a:r>
            <a:r>
              <a:rPr lang="fr-FR" sz="1058" dirty="0">
                <a:latin typeface="SeyesBDE" panose="00000500000000000000" pitchFamily="2" charset="0"/>
              </a:rPr>
              <a:t>:                                                               </a:t>
            </a:r>
          </a:p>
          <a:p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>
                <a:latin typeface="SeyesBDE" panose="00000500000000000000" pitchFamily="2" charset="0"/>
              </a:rPr>
              <a:t>soixante </a:t>
            </a:r>
            <a:r>
              <a:rPr lang="fr-FR" sz="1058" dirty="0" smtClean="0">
                <a:latin typeface="SeyesBDE" panose="00000500000000000000" pitchFamily="2" charset="0"/>
              </a:rPr>
              <a:t>–dix-huit </a:t>
            </a:r>
            <a:r>
              <a:rPr lang="fr-FR" sz="1058" dirty="0">
                <a:latin typeface="SeyesBDE" panose="00000500000000000000" pitchFamily="2" charset="0"/>
              </a:rPr>
              <a:t>:                                      </a:t>
            </a:r>
            <a:r>
              <a:rPr lang="fr-FR" sz="1058" dirty="0" smtClean="0">
                <a:latin typeface="SeyesBDE" panose="00000500000000000000" pitchFamily="2" charset="0"/>
              </a:rPr>
              <a:t>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32" name="Sous-titre 2"/>
          <p:cNvSpPr txBox="1">
            <a:spLocks/>
          </p:cNvSpPr>
          <p:nvPr/>
        </p:nvSpPr>
        <p:spPr>
          <a:xfrm>
            <a:off x="4128457" y="113041"/>
            <a:ext cx="1823874" cy="2135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40329" tIns="20164" rIns="40329" bIns="20164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58" dirty="0"/>
              <a:t>Le nombre du </a:t>
            </a:r>
            <a:r>
              <a:rPr lang="fr-FR" sz="1058" dirty="0" smtClean="0"/>
              <a:t>jour : 79</a:t>
            </a:r>
            <a:endParaRPr lang="fr-FR" sz="1058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3881564" y="406513"/>
            <a:ext cx="2230244" cy="12321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34" name="Titre 1"/>
          <p:cNvSpPr txBox="1">
            <a:spLocks/>
          </p:cNvSpPr>
          <p:nvPr/>
        </p:nvSpPr>
        <p:spPr>
          <a:xfrm>
            <a:off x="3869095" y="1690760"/>
            <a:ext cx="2317661" cy="85017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vert="horz" lIns="40329" tIns="20164" rIns="40329" bIns="20164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3) </a:t>
            </a: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79 </a:t>
            </a: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: c’est …….dizaine(s) et   ….. unité(s).</a:t>
            </a: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951482" y="514543"/>
            <a:ext cx="1653113" cy="95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 smtClean="0">
                <a:latin typeface="SeyesBDE" panose="00000500000000000000" pitchFamily="2" charset="0"/>
              </a:rPr>
              <a:t>79 </a:t>
            </a:r>
            <a:r>
              <a:rPr lang="fr-FR" sz="1058" dirty="0">
                <a:latin typeface="SeyesBDE" panose="00000500000000000000" pitchFamily="2" charset="0"/>
              </a:rPr>
              <a:t>:                                                               </a:t>
            </a:r>
          </a:p>
          <a:p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>
                <a:latin typeface="SeyesBDE" panose="00000500000000000000" pitchFamily="2" charset="0"/>
              </a:rPr>
              <a:t>soixante </a:t>
            </a:r>
            <a:r>
              <a:rPr lang="fr-FR" sz="1058" dirty="0" smtClean="0">
                <a:latin typeface="SeyesBDE" panose="00000500000000000000" pitchFamily="2" charset="0"/>
              </a:rPr>
              <a:t>–dix-neuf </a:t>
            </a:r>
            <a:r>
              <a:rPr lang="fr-FR" sz="1058" dirty="0">
                <a:latin typeface="SeyesBDE" panose="00000500000000000000" pitchFamily="2" charset="0"/>
              </a:rPr>
              <a:t>:                                        </a:t>
            </a:r>
            <a:r>
              <a:rPr lang="fr-FR" sz="1058" dirty="0" smtClean="0">
                <a:latin typeface="SeyesBDE" panose="00000500000000000000" pitchFamily="2" charset="0"/>
              </a:rPr>
              <a:t> 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36" name="Titre 1"/>
          <p:cNvSpPr txBox="1">
            <a:spLocks/>
          </p:cNvSpPr>
          <p:nvPr/>
        </p:nvSpPr>
        <p:spPr>
          <a:xfrm>
            <a:off x="503823" y="4357455"/>
            <a:ext cx="2317661" cy="85017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7168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0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>00000</a:t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>00000</a:t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 3) 80 : c’est …….dizaine(s) et   ….. unité(s).</a:t>
            </a: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37" name="Sous-titre 2"/>
          <p:cNvSpPr>
            <a:spLocks noGrp="1"/>
          </p:cNvSpPr>
          <p:nvPr>
            <p:ph type="subTitle" idx="1"/>
          </p:nvPr>
        </p:nvSpPr>
        <p:spPr>
          <a:xfrm>
            <a:off x="754593" y="2748248"/>
            <a:ext cx="1765747" cy="2107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fr-FR" dirty="0" smtClean="0"/>
              <a:t>Le nombre du jour : 80</a:t>
            </a:r>
            <a:endParaRPr lang="fr-FR" dirty="0"/>
          </a:p>
        </p:txBody>
      </p:sp>
      <p:sp>
        <p:nvSpPr>
          <p:cNvPr id="38" name="Rectangle à coins arrondis 37"/>
          <p:cNvSpPr/>
          <p:nvPr/>
        </p:nvSpPr>
        <p:spPr>
          <a:xfrm>
            <a:off x="566082" y="3072554"/>
            <a:ext cx="2255402" cy="1151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39" name="ZoneTexte 38"/>
          <p:cNvSpPr txBox="1"/>
          <p:nvPr/>
        </p:nvSpPr>
        <p:spPr>
          <a:xfrm>
            <a:off x="680101" y="3196221"/>
            <a:ext cx="1653113" cy="796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 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 smtClean="0">
                <a:latin typeface="SeyesBDE" panose="00000500000000000000" pitchFamily="2" charset="0"/>
              </a:rPr>
              <a:t>80 </a:t>
            </a:r>
            <a:r>
              <a:rPr lang="fr-FR" sz="1058" dirty="0">
                <a:latin typeface="SeyesBDE" panose="00000500000000000000" pitchFamily="2" charset="0"/>
              </a:rPr>
              <a:t>:                                                               </a:t>
            </a:r>
          </a:p>
          <a:p>
            <a:r>
              <a:rPr lang="fr-FR" sz="1058" dirty="0" smtClean="0">
                <a:latin typeface="SeyesBDE" panose="00000500000000000000" pitchFamily="2" charset="0"/>
              </a:rPr>
              <a:t>quatre-vingts:                                          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40" name="Sous-titre 2"/>
          <p:cNvSpPr txBox="1">
            <a:spLocks/>
          </p:cNvSpPr>
          <p:nvPr/>
        </p:nvSpPr>
        <p:spPr>
          <a:xfrm>
            <a:off x="4128457" y="2714245"/>
            <a:ext cx="1823874" cy="2119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40329" tIns="20164" rIns="40329" bIns="20164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58" dirty="0"/>
              <a:t>Le nombre du </a:t>
            </a:r>
            <a:r>
              <a:rPr lang="fr-FR" sz="1058" dirty="0" smtClean="0"/>
              <a:t>jour : 81</a:t>
            </a:r>
            <a:endParaRPr lang="fr-FR" sz="1058" dirty="0"/>
          </a:p>
        </p:txBody>
      </p:sp>
      <p:sp>
        <p:nvSpPr>
          <p:cNvPr id="41" name="Rectangle à coins arrondis 40"/>
          <p:cNvSpPr/>
          <p:nvPr/>
        </p:nvSpPr>
        <p:spPr>
          <a:xfrm>
            <a:off x="3936997" y="3125282"/>
            <a:ext cx="2230244" cy="12321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42" name="ZoneTexte 41"/>
          <p:cNvSpPr txBox="1"/>
          <p:nvPr/>
        </p:nvSpPr>
        <p:spPr>
          <a:xfrm>
            <a:off x="4055961" y="3252130"/>
            <a:ext cx="1653113" cy="95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 smtClean="0">
                <a:latin typeface="SeyesBDE" panose="00000500000000000000" pitchFamily="2" charset="0"/>
              </a:rPr>
              <a:t>81 </a:t>
            </a:r>
            <a:r>
              <a:rPr lang="fr-FR" sz="1058" dirty="0">
                <a:latin typeface="SeyesBDE" panose="00000500000000000000" pitchFamily="2" charset="0"/>
              </a:rPr>
              <a:t>:                                                               </a:t>
            </a:r>
          </a:p>
          <a:p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 smtClean="0">
                <a:latin typeface="SeyesBDE" panose="00000500000000000000" pitchFamily="2" charset="0"/>
              </a:rPr>
              <a:t>quatre-vingt-un:                                    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43" name="Titre 1"/>
          <p:cNvSpPr txBox="1">
            <a:spLocks/>
          </p:cNvSpPr>
          <p:nvPr/>
        </p:nvSpPr>
        <p:spPr>
          <a:xfrm>
            <a:off x="4046768" y="4470593"/>
            <a:ext cx="2317661" cy="85017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vert="horz" lIns="40329" tIns="20164" rIns="40329" bIns="20164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3) </a:t>
            </a: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81 </a:t>
            </a: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: c’est …….dizaine(s) et   ….. unité(s).</a:t>
            </a: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66380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/>
          <p:nvPr/>
        </p:nvCxnSpPr>
        <p:spPr>
          <a:xfrm>
            <a:off x="3167743" y="0"/>
            <a:ext cx="19594" cy="536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-212326" y="2574512"/>
            <a:ext cx="7205127" cy="12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re 1"/>
          <p:cNvSpPr>
            <a:spLocks noGrp="1"/>
          </p:cNvSpPr>
          <p:nvPr>
            <p:ph type="ctrTitle"/>
          </p:nvPr>
        </p:nvSpPr>
        <p:spPr>
          <a:xfrm>
            <a:off x="337470" y="1669984"/>
            <a:ext cx="2317661" cy="850173"/>
          </a:xfrm>
          <a:ln>
            <a:solidFill>
              <a:schemeClr val="dk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>00000</a:t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>00000</a:t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 3) 82: c’est …….dizaine(s) et   ….. unité(s).</a:t>
            </a: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29" name="Sous-titre 2"/>
          <p:cNvSpPr txBox="1">
            <a:spLocks/>
          </p:cNvSpPr>
          <p:nvPr/>
        </p:nvSpPr>
        <p:spPr>
          <a:xfrm>
            <a:off x="484438" y="80736"/>
            <a:ext cx="1823874" cy="2458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716890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None/>
              <a:defRPr sz="1882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358445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56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16890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41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75334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33779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92224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150669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09114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867558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Le nombre du jour : 82</a:t>
            </a:r>
            <a:endParaRPr lang="fr-FR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337470" y="418127"/>
            <a:ext cx="2255402" cy="1151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31" name="ZoneTexte 30"/>
          <p:cNvSpPr txBox="1"/>
          <p:nvPr/>
        </p:nvSpPr>
        <p:spPr>
          <a:xfrm>
            <a:off x="503823" y="479883"/>
            <a:ext cx="1653113" cy="95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 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 smtClean="0">
                <a:latin typeface="SeyesBDE" panose="00000500000000000000" pitchFamily="2" charset="0"/>
              </a:rPr>
              <a:t>82 </a:t>
            </a:r>
            <a:r>
              <a:rPr lang="fr-FR" sz="1058" dirty="0">
                <a:latin typeface="SeyesBDE" panose="00000500000000000000" pitchFamily="2" charset="0"/>
              </a:rPr>
              <a:t>:                                                               </a:t>
            </a:r>
          </a:p>
          <a:p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 smtClean="0">
                <a:latin typeface="SeyesBDE" panose="00000500000000000000" pitchFamily="2" charset="0"/>
              </a:rPr>
              <a:t>quatre-vingt -deux:                                      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32" name="Sous-titre 2"/>
          <p:cNvSpPr txBox="1">
            <a:spLocks/>
          </p:cNvSpPr>
          <p:nvPr/>
        </p:nvSpPr>
        <p:spPr>
          <a:xfrm>
            <a:off x="4128457" y="113041"/>
            <a:ext cx="1823874" cy="2135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40329" tIns="20164" rIns="40329" bIns="20164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58" dirty="0"/>
              <a:t>Le nombre du </a:t>
            </a:r>
            <a:r>
              <a:rPr lang="fr-FR" sz="1058" dirty="0" smtClean="0"/>
              <a:t>jour : 83</a:t>
            </a:r>
            <a:endParaRPr lang="fr-FR" sz="1058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3881564" y="406513"/>
            <a:ext cx="2230244" cy="12321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34" name="Titre 1"/>
          <p:cNvSpPr txBox="1">
            <a:spLocks/>
          </p:cNvSpPr>
          <p:nvPr/>
        </p:nvSpPr>
        <p:spPr>
          <a:xfrm>
            <a:off x="3869095" y="1690760"/>
            <a:ext cx="2317661" cy="85017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vert="horz" lIns="40329" tIns="20164" rIns="40329" bIns="20164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3) </a:t>
            </a: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83 </a:t>
            </a: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: c’est …….dizaine(s) et   ….. unité(s).</a:t>
            </a: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951482" y="514543"/>
            <a:ext cx="1653113" cy="796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 smtClean="0">
                <a:latin typeface="SeyesBDE" panose="00000500000000000000" pitchFamily="2" charset="0"/>
              </a:rPr>
              <a:t>83 </a:t>
            </a:r>
            <a:r>
              <a:rPr lang="fr-FR" sz="1058" dirty="0">
                <a:latin typeface="SeyesBDE" panose="00000500000000000000" pitchFamily="2" charset="0"/>
              </a:rPr>
              <a:t>:                                                               </a:t>
            </a:r>
          </a:p>
          <a:p>
            <a:r>
              <a:rPr lang="fr-FR" sz="1058" dirty="0" smtClean="0">
                <a:latin typeface="SeyesBDE" panose="00000500000000000000" pitchFamily="2" charset="0"/>
              </a:rPr>
              <a:t>quatre-vingt-trois::                                         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36" name="Titre 1"/>
          <p:cNvSpPr txBox="1">
            <a:spLocks/>
          </p:cNvSpPr>
          <p:nvPr/>
        </p:nvSpPr>
        <p:spPr>
          <a:xfrm>
            <a:off x="503823" y="4357455"/>
            <a:ext cx="2317661" cy="85017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7168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0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>00000</a:t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>00000</a:t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 3) 84 : c’est …….dizaine(s) et   ….. unité(s).</a:t>
            </a: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37" name="Sous-titre 2"/>
          <p:cNvSpPr>
            <a:spLocks noGrp="1"/>
          </p:cNvSpPr>
          <p:nvPr>
            <p:ph type="subTitle" idx="1"/>
          </p:nvPr>
        </p:nvSpPr>
        <p:spPr>
          <a:xfrm>
            <a:off x="754593" y="2748248"/>
            <a:ext cx="1765747" cy="2107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fr-FR" dirty="0" smtClean="0"/>
              <a:t>Le nombre du jour : 84</a:t>
            </a:r>
            <a:endParaRPr lang="fr-FR" dirty="0"/>
          </a:p>
        </p:txBody>
      </p:sp>
      <p:sp>
        <p:nvSpPr>
          <p:cNvPr id="38" name="Rectangle à coins arrondis 37"/>
          <p:cNvSpPr/>
          <p:nvPr/>
        </p:nvSpPr>
        <p:spPr>
          <a:xfrm>
            <a:off x="566082" y="3072554"/>
            <a:ext cx="2255402" cy="1151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39" name="ZoneTexte 38"/>
          <p:cNvSpPr txBox="1"/>
          <p:nvPr/>
        </p:nvSpPr>
        <p:spPr>
          <a:xfrm>
            <a:off x="680101" y="3196221"/>
            <a:ext cx="1653113" cy="796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 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 smtClean="0">
                <a:latin typeface="SeyesBDE" panose="00000500000000000000" pitchFamily="2" charset="0"/>
              </a:rPr>
              <a:t>84 </a:t>
            </a:r>
            <a:r>
              <a:rPr lang="fr-FR" sz="1058" dirty="0">
                <a:latin typeface="SeyesBDE" panose="00000500000000000000" pitchFamily="2" charset="0"/>
              </a:rPr>
              <a:t>:                                                               </a:t>
            </a:r>
          </a:p>
          <a:p>
            <a:r>
              <a:rPr lang="fr-FR" sz="1058" dirty="0" smtClean="0">
                <a:latin typeface="SeyesBDE" panose="00000500000000000000" pitchFamily="2" charset="0"/>
              </a:rPr>
              <a:t>quatre-vingt-quatre                                      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40" name="Sous-titre 2"/>
          <p:cNvSpPr txBox="1">
            <a:spLocks/>
          </p:cNvSpPr>
          <p:nvPr/>
        </p:nvSpPr>
        <p:spPr>
          <a:xfrm>
            <a:off x="4128457" y="2714245"/>
            <a:ext cx="1823874" cy="2119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40329" tIns="20164" rIns="40329" bIns="20164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58" dirty="0"/>
              <a:t>Le nombre du </a:t>
            </a:r>
            <a:r>
              <a:rPr lang="fr-FR" sz="1058" dirty="0" smtClean="0"/>
              <a:t>jour : 85</a:t>
            </a:r>
            <a:endParaRPr lang="fr-FR" sz="1058" dirty="0"/>
          </a:p>
        </p:txBody>
      </p:sp>
      <p:sp>
        <p:nvSpPr>
          <p:cNvPr id="41" name="Rectangle à coins arrondis 40"/>
          <p:cNvSpPr/>
          <p:nvPr/>
        </p:nvSpPr>
        <p:spPr>
          <a:xfrm>
            <a:off x="3936997" y="3125282"/>
            <a:ext cx="2230244" cy="12321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42" name="ZoneTexte 41"/>
          <p:cNvSpPr txBox="1"/>
          <p:nvPr/>
        </p:nvSpPr>
        <p:spPr>
          <a:xfrm>
            <a:off x="4055961" y="3252130"/>
            <a:ext cx="1653113" cy="95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 smtClean="0">
                <a:latin typeface="SeyesBDE" panose="00000500000000000000" pitchFamily="2" charset="0"/>
              </a:rPr>
              <a:t>85 </a:t>
            </a:r>
            <a:r>
              <a:rPr lang="fr-FR" sz="1058" dirty="0">
                <a:latin typeface="SeyesBDE" panose="00000500000000000000" pitchFamily="2" charset="0"/>
              </a:rPr>
              <a:t>:                                                               </a:t>
            </a:r>
          </a:p>
          <a:p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 smtClean="0">
                <a:latin typeface="SeyesBDE" panose="00000500000000000000" pitchFamily="2" charset="0"/>
              </a:rPr>
              <a:t>quatre-vingt-cinq :                                    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43" name="Titre 1"/>
          <p:cNvSpPr txBox="1">
            <a:spLocks/>
          </p:cNvSpPr>
          <p:nvPr/>
        </p:nvSpPr>
        <p:spPr>
          <a:xfrm>
            <a:off x="4046768" y="4470593"/>
            <a:ext cx="2317661" cy="85017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vert="horz" lIns="40329" tIns="20164" rIns="40329" bIns="20164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3) </a:t>
            </a: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85 </a:t>
            </a: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: c’est …….dizaine(s) et   ….. unité(s).</a:t>
            </a: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5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/>
          <p:nvPr/>
        </p:nvCxnSpPr>
        <p:spPr>
          <a:xfrm>
            <a:off x="3167743" y="0"/>
            <a:ext cx="19594" cy="536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-212326" y="2574512"/>
            <a:ext cx="7205127" cy="12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re 1"/>
          <p:cNvSpPr>
            <a:spLocks noGrp="1"/>
          </p:cNvSpPr>
          <p:nvPr>
            <p:ph type="ctrTitle"/>
          </p:nvPr>
        </p:nvSpPr>
        <p:spPr>
          <a:xfrm>
            <a:off x="337470" y="1669984"/>
            <a:ext cx="2317661" cy="850173"/>
          </a:xfrm>
          <a:ln>
            <a:solidFill>
              <a:schemeClr val="dk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>00000</a:t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>00000</a:t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 3) 86: c’est …….dizaine(s) et   ….. unité(s).</a:t>
            </a: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29" name="Sous-titre 2"/>
          <p:cNvSpPr txBox="1">
            <a:spLocks/>
          </p:cNvSpPr>
          <p:nvPr/>
        </p:nvSpPr>
        <p:spPr>
          <a:xfrm>
            <a:off x="484438" y="80736"/>
            <a:ext cx="1823874" cy="2458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716890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None/>
              <a:defRPr sz="1882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358445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56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16890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41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75334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33779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92224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150669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09114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867558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Le nombre du jour : 86</a:t>
            </a:r>
            <a:endParaRPr lang="fr-FR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337470" y="418127"/>
            <a:ext cx="2255402" cy="1151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31" name="ZoneTexte 30"/>
          <p:cNvSpPr txBox="1"/>
          <p:nvPr/>
        </p:nvSpPr>
        <p:spPr>
          <a:xfrm>
            <a:off x="503823" y="479883"/>
            <a:ext cx="1653113" cy="95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 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 smtClean="0"/>
          </a:p>
          <a:p>
            <a:r>
              <a:rPr lang="fr-FR" sz="1058" dirty="0" smtClean="0">
                <a:latin typeface="SeyesBDE" panose="00000500000000000000" pitchFamily="2" charset="0"/>
              </a:rPr>
              <a:t>86:                                                               </a:t>
            </a:r>
          </a:p>
          <a:p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 smtClean="0">
                <a:latin typeface="SeyesBDE" panose="00000500000000000000" pitchFamily="2" charset="0"/>
              </a:rPr>
              <a:t>quatre-vingt –six :                                      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32" name="Sous-titre 2"/>
          <p:cNvSpPr txBox="1">
            <a:spLocks/>
          </p:cNvSpPr>
          <p:nvPr/>
        </p:nvSpPr>
        <p:spPr>
          <a:xfrm>
            <a:off x="4128457" y="113041"/>
            <a:ext cx="1823874" cy="2135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40329" tIns="20164" rIns="40329" bIns="20164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58" dirty="0"/>
              <a:t>Le nombre du </a:t>
            </a:r>
            <a:r>
              <a:rPr lang="fr-FR" sz="1058" dirty="0" smtClean="0"/>
              <a:t>jour : 87</a:t>
            </a:r>
            <a:endParaRPr lang="fr-FR" sz="1058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3881564" y="406513"/>
            <a:ext cx="2230244" cy="12321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34" name="Titre 1"/>
          <p:cNvSpPr txBox="1">
            <a:spLocks/>
          </p:cNvSpPr>
          <p:nvPr/>
        </p:nvSpPr>
        <p:spPr>
          <a:xfrm>
            <a:off x="3869095" y="1690760"/>
            <a:ext cx="2317661" cy="85017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vert="horz" lIns="40329" tIns="20164" rIns="40329" bIns="20164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3) </a:t>
            </a: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87 </a:t>
            </a: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: c’est …….dizaine(s) et   ….. unité(s).</a:t>
            </a: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951482" y="514543"/>
            <a:ext cx="1653113" cy="95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 smtClean="0">
                <a:latin typeface="SeyesBDE" panose="00000500000000000000" pitchFamily="2" charset="0"/>
              </a:rPr>
              <a:t>87 </a:t>
            </a:r>
            <a:r>
              <a:rPr lang="fr-FR" sz="1058" dirty="0">
                <a:latin typeface="SeyesBDE" panose="00000500000000000000" pitchFamily="2" charset="0"/>
              </a:rPr>
              <a:t>:                                                               </a:t>
            </a:r>
          </a:p>
          <a:p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 smtClean="0">
                <a:latin typeface="SeyesBDE" panose="00000500000000000000" pitchFamily="2" charset="0"/>
              </a:rPr>
              <a:t>quatre –vingt-sept:                                         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36" name="Titre 1"/>
          <p:cNvSpPr txBox="1">
            <a:spLocks/>
          </p:cNvSpPr>
          <p:nvPr/>
        </p:nvSpPr>
        <p:spPr>
          <a:xfrm>
            <a:off x="503823" y="4357455"/>
            <a:ext cx="2317661" cy="85017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7168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0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>00000</a:t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>00000</a:t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 3) 88 : c’est …….dizaine(s) et   ….. unité(s).</a:t>
            </a: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37" name="Sous-titre 2"/>
          <p:cNvSpPr>
            <a:spLocks noGrp="1"/>
          </p:cNvSpPr>
          <p:nvPr>
            <p:ph type="subTitle" idx="1"/>
          </p:nvPr>
        </p:nvSpPr>
        <p:spPr>
          <a:xfrm>
            <a:off x="754593" y="2748248"/>
            <a:ext cx="1765747" cy="2107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fr-FR" dirty="0" smtClean="0"/>
              <a:t>Le nombre du jour : 88</a:t>
            </a:r>
            <a:endParaRPr lang="fr-FR" dirty="0"/>
          </a:p>
        </p:txBody>
      </p:sp>
      <p:sp>
        <p:nvSpPr>
          <p:cNvPr id="38" name="Rectangle à coins arrondis 37"/>
          <p:cNvSpPr/>
          <p:nvPr/>
        </p:nvSpPr>
        <p:spPr>
          <a:xfrm>
            <a:off x="566082" y="3072554"/>
            <a:ext cx="2255402" cy="1151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39" name="ZoneTexte 38"/>
          <p:cNvSpPr txBox="1"/>
          <p:nvPr/>
        </p:nvSpPr>
        <p:spPr>
          <a:xfrm>
            <a:off x="680101" y="3196221"/>
            <a:ext cx="1653113" cy="796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 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 smtClean="0">
                <a:latin typeface="SeyesBDE" panose="00000500000000000000" pitchFamily="2" charset="0"/>
              </a:rPr>
              <a:t>88 </a:t>
            </a:r>
            <a:r>
              <a:rPr lang="fr-FR" sz="1058" dirty="0">
                <a:latin typeface="SeyesBDE" panose="00000500000000000000" pitchFamily="2" charset="0"/>
              </a:rPr>
              <a:t>:                                                               </a:t>
            </a:r>
          </a:p>
          <a:p>
            <a:r>
              <a:rPr lang="fr-FR" sz="1058" dirty="0" smtClean="0">
                <a:latin typeface="SeyesBDE" panose="00000500000000000000" pitchFamily="2" charset="0"/>
              </a:rPr>
              <a:t>quatre-vingt-huit:                                      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40" name="Sous-titre 2"/>
          <p:cNvSpPr txBox="1">
            <a:spLocks/>
          </p:cNvSpPr>
          <p:nvPr/>
        </p:nvSpPr>
        <p:spPr>
          <a:xfrm>
            <a:off x="4128457" y="2714245"/>
            <a:ext cx="1823874" cy="2119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40329" tIns="20164" rIns="40329" bIns="20164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58" dirty="0"/>
              <a:t>Le nombre du </a:t>
            </a:r>
            <a:r>
              <a:rPr lang="fr-FR" sz="1058" dirty="0" smtClean="0"/>
              <a:t>jour : 89</a:t>
            </a:r>
            <a:endParaRPr lang="fr-FR" sz="1058" dirty="0"/>
          </a:p>
        </p:txBody>
      </p:sp>
      <p:sp>
        <p:nvSpPr>
          <p:cNvPr id="41" name="Rectangle à coins arrondis 40"/>
          <p:cNvSpPr/>
          <p:nvPr/>
        </p:nvSpPr>
        <p:spPr>
          <a:xfrm>
            <a:off x="3936997" y="3125282"/>
            <a:ext cx="2230244" cy="12321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42" name="ZoneTexte 41"/>
          <p:cNvSpPr txBox="1"/>
          <p:nvPr/>
        </p:nvSpPr>
        <p:spPr>
          <a:xfrm>
            <a:off x="4055961" y="3252130"/>
            <a:ext cx="1653113" cy="95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 smtClean="0">
                <a:latin typeface="SeyesBDE" panose="00000500000000000000" pitchFamily="2" charset="0"/>
              </a:rPr>
              <a:t>89 </a:t>
            </a:r>
            <a:r>
              <a:rPr lang="fr-FR" sz="1058" dirty="0">
                <a:latin typeface="SeyesBDE" panose="00000500000000000000" pitchFamily="2" charset="0"/>
              </a:rPr>
              <a:t>:                                                               </a:t>
            </a:r>
          </a:p>
          <a:p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 smtClean="0">
                <a:latin typeface="SeyesBDE" panose="00000500000000000000" pitchFamily="2" charset="0"/>
              </a:rPr>
              <a:t>quatre-vingt-neuf :                                    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43" name="Titre 1"/>
          <p:cNvSpPr txBox="1">
            <a:spLocks/>
          </p:cNvSpPr>
          <p:nvPr/>
        </p:nvSpPr>
        <p:spPr>
          <a:xfrm>
            <a:off x="4046768" y="4470593"/>
            <a:ext cx="2317661" cy="85017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vert="horz" lIns="40329" tIns="20164" rIns="40329" bIns="20164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3) </a:t>
            </a: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89 </a:t>
            </a: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: c’est …….dizaine(s) et   ….. unité(s).</a:t>
            </a: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81894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/>
          <p:nvPr/>
        </p:nvCxnSpPr>
        <p:spPr>
          <a:xfrm>
            <a:off x="3167743" y="0"/>
            <a:ext cx="19594" cy="536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-212326" y="2574512"/>
            <a:ext cx="7205127" cy="12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re 1"/>
          <p:cNvSpPr>
            <a:spLocks noGrp="1"/>
          </p:cNvSpPr>
          <p:nvPr>
            <p:ph type="ctrTitle"/>
          </p:nvPr>
        </p:nvSpPr>
        <p:spPr>
          <a:xfrm>
            <a:off x="337470" y="1669984"/>
            <a:ext cx="2317661" cy="850173"/>
          </a:xfrm>
          <a:ln>
            <a:solidFill>
              <a:schemeClr val="dk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>00000</a:t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>00000</a:t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 3) 90 : c’est …….dizaine(s) et   ….. unité(s).</a:t>
            </a: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29" name="Sous-titre 2"/>
          <p:cNvSpPr txBox="1">
            <a:spLocks/>
          </p:cNvSpPr>
          <p:nvPr/>
        </p:nvSpPr>
        <p:spPr>
          <a:xfrm>
            <a:off x="484438" y="80736"/>
            <a:ext cx="1823874" cy="2458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716890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None/>
              <a:defRPr sz="1882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358445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56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16890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41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75334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33779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92224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150669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09114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867558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Le nombre du jour : 90</a:t>
            </a:r>
            <a:endParaRPr lang="fr-FR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337470" y="418127"/>
            <a:ext cx="2255402" cy="1151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31" name="ZoneTexte 30"/>
          <p:cNvSpPr txBox="1"/>
          <p:nvPr/>
        </p:nvSpPr>
        <p:spPr>
          <a:xfrm>
            <a:off x="503823" y="479883"/>
            <a:ext cx="1653113" cy="95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 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 smtClean="0"/>
          </a:p>
          <a:p>
            <a:r>
              <a:rPr lang="fr-FR" sz="1058" dirty="0" smtClean="0">
                <a:latin typeface="SeyesBDE" panose="00000500000000000000" pitchFamily="2" charset="0"/>
              </a:rPr>
              <a:t>90:                                                               </a:t>
            </a:r>
          </a:p>
          <a:p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 smtClean="0">
                <a:latin typeface="SeyesBDE" panose="00000500000000000000" pitchFamily="2" charset="0"/>
              </a:rPr>
              <a:t>quatre-vingt –dix :                                      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32" name="Sous-titre 2"/>
          <p:cNvSpPr txBox="1">
            <a:spLocks/>
          </p:cNvSpPr>
          <p:nvPr/>
        </p:nvSpPr>
        <p:spPr>
          <a:xfrm>
            <a:off x="4128457" y="113041"/>
            <a:ext cx="1823874" cy="2135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40329" tIns="20164" rIns="40329" bIns="20164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58" dirty="0"/>
              <a:t>Le nombre du </a:t>
            </a:r>
            <a:r>
              <a:rPr lang="fr-FR" sz="1058" dirty="0" smtClean="0"/>
              <a:t>jour : 91</a:t>
            </a:r>
            <a:endParaRPr lang="fr-FR" sz="1058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3881564" y="406513"/>
            <a:ext cx="2230244" cy="12321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34" name="Titre 1"/>
          <p:cNvSpPr txBox="1">
            <a:spLocks/>
          </p:cNvSpPr>
          <p:nvPr/>
        </p:nvSpPr>
        <p:spPr>
          <a:xfrm>
            <a:off x="3869095" y="1690760"/>
            <a:ext cx="2317661" cy="85017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vert="horz" lIns="40329" tIns="20164" rIns="40329" bIns="20164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3) </a:t>
            </a: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91 </a:t>
            </a: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: c’est …….dizaine(s) et   ….. unité(s).</a:t>
            </a: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951482" y="514543"/>
            <a:ext cx="1653113" cy="95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 smtClean="0">
                <a:latin typeface="SeyesBDE" panose="00000500000000000000" pitchFamily="2" charset="0"/>
              </a:rPr>
              <a:t>91 </a:t>
            </a:r>
            <a:r>
              <a:rPr lang="fr-FR" sz="1058" dirty="0">
                <a:latin typeface="SeyesBDE" panose="00000500000000000000" pitchFamily="2" charset="0"/>
              </a:rPr>
              <a:t>:                                                               </a:t>
            </a:r>
          </a:p>
          <a:p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 smtClean="0">
                <a:latin typeface="SeyesBDE" panose="00000500000000000000" pitchFamily="2" charset="0"/>
              </a:rPr>
              <a:t>quatre –vingt-onze:                                         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36" name="Titre 1"/>
          <p:cNvSpPr txBox="1">
            <a:spLocks/>
          </p:cNvSpPr>
          <p:nvPr/>
        </p:nvSpPr>
        <p:spPr>
          <a:xfrm>
            <a:off x="503823" y="4357455"/>
            <a:ext cx="2317661" cy="85017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7168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0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>00000</a:t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>00000</a:t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 3) 92 : c’est …….dizaine(s) et   ….. unité(s).</a:t>
            </a: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37" name="Sous-titre 2"/>
          <p:cNvSpPr>
            <a:spLocks noGrp="1"/>
          </p:cNvSpPr>
          <p:nvPr>
            <p:ph type="subTitle" idx="1"/>
          </p:nvPr>
        </p:nvSpPr>
        <p:spPr>
          <a:xfrm>
            <a:off x="754593" y="2748248"/>
            <a:ext cx="1765747" cy="2107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fr-FR" dirty="0" smtClean="0"/>
              <a:t>Le nombre du jour :92</a:t>
            </a:r>
            <a:endParaRPr lang="fr-FR" dirty="0"/>
          </a:p>
        </p:txBody>
      </p:sp>
      <p:sp>
        <p:nvSpPr>
          <p:cNvPr id="38" name="Rectangle à coins arrondis 37"/>
          <p:cNvSpPr/>
          <p:nvPr/>
        </p:nvSpPr>
        <p:spPr>
          <a:xfrm>
            <a:off x="566082" y="3072554"/>
            <a:ext cx="2255402" cy="1151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39" name="ZoneTexte 38"/>
          <p:cNvSpPr txBox="1"/>
          <p:nvPr/>
        </p:nvSpPr>
        <p:spPr>
          <a:xfrm>
            <a:off x="680101" y="3196221"/>
            <a:ext cx="1653113" cy="796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 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 smtClean="0">
                <a:latin typeface="SeyesBDE" panose="00000500000000000000" pitchFamily="2" charset="0"/>
              </a:rPr>
              <a:t>92 </a:t>
            </a:r>
            <a:r>
              <a:rPr lang="fr-FR" sz="1058" dirty="0">
                <a:latin typeface="SeyesBDE" panose="00000500000000000000" pitchFamily="2" charset="0"/>
              </a:rPr>
              <a:t>:                                                               </a:t>
            </a:r>
          </a:p>
          <a:p>
            <a:r>
              <a:rPr lang="fr-FR" sz="1058" dirty="0" smtClean="0">
                <a:latin typeface="SeyesBDE" panose="00000500000000000000" pitchFamily="2" charset="0"/>
              </a:rPr>
              <a:t>quatre-vingt-douze                                     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40" name="Sous-titre 2"/>
          <p:cNvSpPr txBox="1">
            <a:spLocks/>
          </p:cNvSpPr>
          <p:nvPr/>
        </p:nvSpPr>
        <p:spPr>
          <a:xfrm>
            <a:off x="4128457" y="2714245"/>
            <a:ext cx="1823874" cy="2119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40329" tIns="20164" rIns="40329" bIns="20164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58" dirty="0"/>
              <a:t>Le nombre du </a:t>
            </a:r>
            <a:r>
              <a:rPr lang="fr-FR" sz="1058" dirty="0" smtClean="0"/>
              <a:t>jour : 93</a:t>
            </a:r>
            <a:endParaRPr lang="fr-FR" sz="1058" dirty="0"/>
          </a:p>
        </p:txBody>
      </p:sp>
      <p:sp>
        <p:nvSpPr>
          <p:cNvPr id="41" name="Rectangle à coins arrondis 40"/>
          <p:cNvSpPr/>
          <p:nvPr/>
        </p:nvSpPr>
        <p:spPr>
          <a:xfrm>
            <a:off x="3936997" y="3125282"/>
            <a:ext cx="2230244" cy="12321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42" name="ZoneTexte 41"/>
          <p:cNvSpPr txBox="1"/>
          <p:nvPr/>
        </p:nvSpPr>
        <p:spPr>
          <a:xfrm>
            <a:off x="4055961" y="3252130"/>
            <a:ext cx="1653113" cy="95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 smtClean="0">
                <a:latin typeface="SeyesBDE" panose="00000500000000000000" pitchFamily="2" charset="0"/>
              </a:rPr>
              <a:t>93 </a:t>
            </a:r>
            <a:r>
              <a:rPr lang="fr-FR" sz="1058" dirty="0">
                <a:latin typeface="SeyesBDE" panose="00000500000000000000" pitchFamily="2" charset="0"/>
              </a:rPr>
              <a:t>:                                                               </a:t>
            </a:r>
          </a:p>
          <a:p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 smtClean="0">
                <a:latin typeface="SeyesBDE" panose="00000500000000000000" pitchFamily="2" charset="0"/>
              </a:rPr>
              <a:t>quatre-vingt-treize :                                    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43" name="Titre 1"/>
          <p:cNvSpPr txBox="1">
            <a:spLocks/>
          </p:cNvSpPr>
          <p:nvPr/>
        </p:nvSpPr>
        <p:spPr>
          <a:xfrm>
            <a:off x="4046768" y="4470593"/>
            <a:ext cx="2317661" cy="85017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vert="horz" lIns="40329" tIns="20164" rIns="40329" bIns="20164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3) </a:t>
            </a: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93 </a:t>
            </a: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: c’est …….dizaine(s) et   ….. unité(s).</a:t>
            </a: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71768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/>
          <p:nvPr/>
        </p:nvCxnSpPr>
        <p:spPr>
          <a:xfrm>
            <a:off x="3167743" y="0"/>
            <a:ext cx="19594" cy="5366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-212326" y="2574512"/>
            <a:ext cx="7205127" cy="12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re 1"/>
          <p:cNvSpPr>
            <a:spLocks noGrp="1"/>
          </p:cNvSpPr>
          <p:nvPr>
            <p:ph type="ctrTitle"/>
          </p:nvPr>
        </p:nvSpPr>
        <p:spPr>
          <a:xfrm>
            <a:off x="337470" y="1669984"/>
            <a:ext cx="2317661" cy="850173"/>
          </a:xfrm>
          <a:ln>
            <a:solidFill>
              <a:schemeClr val="dk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>00000</a:t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>00000</a:t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 3) 94 : c’est …….dizaine(s) et   ….. unité(s).</a:t>
            </a: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29" name="Sous-titre 2"/>
          <p:cNvSpPr txBox="1">
            <a:spLocks/>
          </p:cNvSpPr>
          <p:nvPr/>
        </p:nvSpPr>
        <p:spPr>
          <a:xfrm>
            <a:off x="484438" y="80736"/>
            <a:ext cx="1823874" cy="2458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716890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None/>
              <a:defRPr sz="1882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358445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56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16890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41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75334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33779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92224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150669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09114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867558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Le nombre du jour : 94</a:t>
            </a:r>
            <a:endParaRPr lang="fr-FR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337470" y="418127"/>
            <a:ext cx="2255402" cy="1151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31" name="ZoneTexte 30"/>
          <p:cNvSpPr txBox="1"/>
          <p:nvPr/>
        </p:nvSpPr>
        <p:spPr>
          <a:xfrm>
            <a:off x="503823" y="479883"/>
            <a:ext cx="1653113" cy="95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 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 smtClean="0"/>
          </a:p>
          <a:p>
            <a:r>
              <a:rPr lang="fr-FR" sz="1058" dirty="0" smtClean="0">
                <a:latin typeface="SeyesBDE" panose="00000500000000000000" pitchFamily="2" charset="0"/>
              </a:rPr>
              <a:t>94:                                                               </a:t>
            </a:r>
          </a:p>
          <a:p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 smtClean="0">
                <a:latin typeface="SeyesBDE" panose="00000500000000000000" pitchFamily="2" charset="0"/>
              </a:rPr>
              <a:t>quatre-vingt –quatorze :                             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32" name="Sous-titre 2"/>
          <p:cNvSpPr txBox="1">
            <a:spLocks/>
          </p:cNvSpPr>
          <p:nvPr/>
        </p:nvSpPr>
        <p:spPr>
          <a:xfrm>
            <a:off x="4128457" y="113041"/>
            <a:ext cx="1823874" cy="2135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40329" tIns="20164" rIns="40329" bIns="20164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58" dirty="0"/>
              <a:t>Le nombre du </a:t>
            </a:r>
            <a:r>
              <a:rPr lang="fr-FR" sz="1058" dirty="0" smtClean="0"/>
              <a:t>jour : </a:t>
            </a:r>
            <a:r>
              <a:rPr lang="fr-FR" sz="1058" dirty="0" smtClean="0"/>
              <a:t>95</a:t>
            </a:r>
            <a:endParaRPr lang="fr-FR" sz="1058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3881564" y="406513"/>
            <a:ext cx="2230244" cy="12321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34" name="Titre 1"/>
          <p:cNvSpPr txBox="1">
            <a:spLocks/>
          </p:cNvSpPr>
          <p:nvPr/>
        </p:nvSpPr>
        <p:spPr>
          <a:xfrm>
            <a:off x="3869095" y="1690760"/>
            <a:ext cx="2317661" cy="85017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vert="horz" lIns="40329" tIns="20164" rIns="40329" bIns="20164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3) </a:t>
            </a: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95 </a:t>
            </a: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: c’est …….dizaine(s) et   ….. unité(s).</a:t>
            </a: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951482" y="514543"/>
            <a:ext cx="1653113" cy="95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 smtClean="0">
                <a:latin typeface="SeyesBDE" panose="00000500000000000000" pitchFamily="2" charset="0"/>
              </a:rPr>
              <a:t>95 </a:t>
            </a:r>
            <a:r>
              <a:rPr lang="fr-FR" sz="1058" dirty="0">
                <a:latin typeface="SeyesBDE" panose="00000500000000000000" pitchFamily="2" charset="0"/>
              </a:rPr>
              <a:t>:                                                               </a:t>
            </a:r>
          </a:p>
          <a:p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 smtClean="0">
                <a:latin typeface="SeyesBDE" panose="00000500000000000000" pitchFamily="2" charset="0"/>
              </a:rPr>
              <a:t>quatre –vingt-quinze:                                 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36" name="Titre 1"/>
          <p:cNvSpPr txBox="1">
            <a:spLocks/>
          </p:cNvSpPr>
          <p:nvPr/>
        </p:nvSpPr>
        <p:spPr>
          <a:xfrm>
            <a:off x="503823" y="4357455"/>
            <a:ext cx="2317661" cy="85017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7168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0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>00000</a:t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>00000</a:t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 3) </a:t>
            </a: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96 </a:t>
            </a: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: c’est …….dizaine(s) et   ….. unité(s).</a:t>
            </a: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37" name="Sous-titre 2"/>
          <p:cNvSpPr>
            <a:spLocks noGrp="1"/>
          </p:cNvSpPr>
          <p:nvPr>
            <p:ph type="subTitle" idx="1"/>
          </p:nvPr>
        </p:nvSpPr>
        <p:spPr>
          <a:xfrm>
            <a:off x="754593" y="2748248"/>
            <a:ext cx="1765747" cy="2107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fr-FR" dirty="0" smtClean="0"/>
              <a:t>Le nombre du jour :96</a:t>
            </a:r>
            <a:endParaRPr lang="fr-FR" dirty="0"/>
          </a:p>
        </p:txBody>
      </p:sp>
      <p:sp>
        <p:nvSpPr>
          <p:cNvPr id="38" name="Rectangle à coins arrondis 37"/>
          <p:cNvSpPr/>
          <p:nvPr/>
        </p:nvSpPr>
        <p:spPr>
          <a:xfrm>
            <a:off x="566082" y="3072554"/>
            <a:ext cx="2255402" cy="1151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39" name="ZoneTexte 38"/>
          <p:cNvSpPr txBox="1"/>
          <p:nvPr/>
        </p:nvSpPr>
        <p:spPr>
          <a:xfrm>
            <a:off x="680101" y="3196221"/>
            <a:ext cx="1653113" cy="796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 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 smtClean="0">
                <a:latin typeface="SeyesBDE" panose="00000500000000000000" pitchFamily="2" charset="0"/>
              </a:rPr>
              <a:t>96 </a:t>
            </a:r>
            <a:r>
              <a:rPr lang="fr-FR" sz="1058" dirty="0">
                <a:latin typeface="SeyesBDE" panose="00000500000000000000" pitchFamily="2" charset="0"/>
              </a:rPr>
              <a:t>:                                                               </a:t>
            </a:r>
          </a:p>
          <a:p>
            <a:r>
              <a:rPr lang="fr-FR" sz="1058" dirty="0" smtClean="0">
                <a:latin typeface="SeyesBDE" panose="00000500000000000000" pitchFamily="2" charset="0"/>
              </a:rPr>
              <a:t>quatre-vingt-seize                                     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40" name="Sous-titre 2"/>
          <p:cNvSpPr txBox="1">
            <a:spLocks/>
          </p:cNvSpPr>
          <p:nvPr/>
        </p:nvSpPr>
        <p:spPr>
          <a:xfrm>
            <a:off x="4128457" y="2714245"/>
            <a:ext cx="1823874" cy="2119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40329" tIns="20164" rIns="40329" bIns="20164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58" dirty="0"/>
              <a:t>Le nombre du </a:t>
            </a:r>
            <a:r>
              <a:rPr lang="fr-FR" sz="1058" dirty="0" smtClean="0"/>
              <a:t>jour : 97</a:t>
            </a:r>
            <a:endParaRPr lang="fr-FR" sz="1058" dirty="0"/>
          </a:p>
        </p:txBody>
      </p:sp>
      <p:sp>
        <p:nvSpPr>
          <p:cNvPr id="41" name="Rectangle à coins arrondis 40"/>
          <p:cNvSpPr/>
          <p:nvPr/>
        </p:nvSpPr>
        <p:spPr>
          <a:xfrm>
            <a:off x="3936997" y="3125282"/>
            <a:ext cx="2230244" cy="12321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42" name="ZoneTexte 41"/>
          <p:cNvSpPr txBox="1"/>
          <p:nvPr/>
        </p:nvSpPr>
        <p:spPr>
          <a:xfrm>
            <a:off x="4055961" y="3252130"/>
            <a:ext cx="1653113" cy="95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 smtClean="0">
                <a:latin typeface="SeyesBDE" panose="00000500000000000000" pitchFamily="2" charset="0"/>
              </a:rPr>
              <a:t>97 </a:t>
            </a:r>
            <a:r>
              <a:rPr lang="fr-FR" sz="1058" dirty="0">
                <a:latin typeface="SeyesBDE" panose="00000500000000000000" pitchFamily="2" charset="0"/>
              </a:rPr>
              <a:t>:                                                               </a:t>
            </a:r>
          </a:p>
          <a:p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 smtClean="0">
                <a:latin typeface="SeyesBDE" panose="00000500000000000000" pitchFamily="2" charset="0"/>
              </a:rPr>
              <a:t>quatre-vingt-dix-sept :                                    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43" name="Titre 1"/>
          <p:cNvSpPr txBox="1">
            <a:spLocks/>
          </p:cNvSpPr>
          <p:nvPr/>
        </p:nvSpPr>
        <p:spPr>
          <a:xfrm>
            <a:off x="4046768" y="4470593"/>
            <a:ext cx="2317661" cy="85017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vert="horz" lIns="40329" tIns="20164" rIns="40329" bIns="20164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3) </a:t>
            </a: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97 </a:t>
            </a: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: c’est …….dizaine(s) et   ….. unité(s).</a:t>
            </a: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54654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/>
          <p:nvPr/>
        </p:nvCxnSpPr>
        <p:spPr>
          <a:xfrm>
            <a:off x="3136092" y="-895527"/>
            <a:ext cx="0" cy="3482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-212326" y="2574512"/>
            <a:ext cx="7205127" cy="12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re 1"/>
          <p:cNvSpPr>
            <a:spLocks noGrp="1"/>
          </p:cNvSpPr>
          <p:nvPr>
            <p:ph type="ctrTitle"/>
          </p:nvPr>
        </p:nvSpPr>
        <p:spPr>
          <a:xfrm>
            <a:off x="337470" y="1669984"/>
            <a:ext cx="2317661" cy="850173"/>
          </a:xfrm>
          <a:ln>
            <a:solidFill>
              <a:schemeClr val="dk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>00000</a:t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>00000</a:t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 3) 98 : c’est …….dizaine(s) et   ….. unité(s).</a:t>
            </a: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29" name="Sous-titre 2"/>
          <p:cNvSpPr txBox="1">
            <a:spLocks/>
          </p:cNvSpPr>
          <p:nvPr/>
        </p:nvSpPr>
        <p:spPr>
          <a:xfrm>
            <a:off x="484438" y="80736"/>
            <a:ext cx="1823874" cy="2458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716890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None/>
              <a:defRPr sz="1882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358445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56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16890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41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75334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33779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92224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150669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09114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867558" indent="0" algn="ctr" defTabSz="716890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None/>
              <a:defRPr sz="125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Le nombre du jour : 98</a:t>
            </a:r>
            <a:endParaRPr lang="fr-FR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337470" y="418127"/>
            <a:ext cx="2255402" cy="1151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31" name="ZoneTexte 30"/>
          <p:cNvSpPr txBox="1"/>
          <p:nvPr/>
        </p:nvSpPr>
        <p:spPr>
          <a:xfrm>
            <a:off x="503823" y="479883"/>
            <a:ext cx="1653113" cy="95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 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 smtClean="0"/>
          </a:p>
          <a:p>
            <a:r>
              <a:rPr lang="fr-FR" sz="1058" dirty="0" smtClean="0">
                <a:latin typeface="SeyesBDE" panose="00000500000000000000" pitchFamily="2" charset="0"/>
              </a:rPr>
              <a:t>94:                                                               </a:t>
            </a:r>
          </a:p>
          <a:p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 smtClean="0">
                <a:latin typeface="SeyesBDE" panose="00000500000000000000" pitchFamily="2" charset="0"/>
              </a:rPr>
              <a:t>quatre-vingt –dix -huit                             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32" name="Sous-titre 2"/>
          <p:cNvSpPr txBox="1">
            <a:spLocks/>
          </p:cNvSpPr>
          <p:nvPr/>
        </p:nvSpPr>
        <p:spPr>
          <a:xfrm>
            <a:off x="4128457" y="113041"/>
            <a:ext cx="1823874" cy="2135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40329" tIns="20164" rIns="40329" bIns="20164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58" dirty="0"/>
              <a:t>Le nombre du </a:t>
            </a:r>
            <a:r>
              <a:rPr lang="fr-FR" sz="1058" dirty="0" smtClean="0"/>
              <a:t>jour : 99</a:t>
            </a:r>
            <a:endParaRPr lang="fr-FR" sz="1058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3881564" y="406513"/>
            <a:ext cx="2230244" cy="12321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34" name="Titre 1"/>
          <p:cNvSpPr txBox="1">
            <a:spLocks/>
          </p:cNvSpPr>
          <p:nvPr/>
        </p:nvSpPr>
        <p:spPr>
          <a:xfrm>
            <a:off x="3869095" y="1690760"/>
            <a:ext cx="2317661" cy="85017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vert="horz" lIns="40329" tIns="20164" rIns="40329" bIns="20164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>00000</a:t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 3) </a:t>
            </a: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99 </a:t>
            </a:r>
            <a:r>
              <a:rPr lang="fr-FR" sz="882" dirty="0">
                <a:latin typeface="Arial" panose="020B0604020202020204" pitchFamily="34" charset="0"/>
                <a:cs typeface="Arial" panose="020B0604020202020204" pitchFamily="34" charset="0"/>
              </a:rPr>
              <a:t>: c’est …….dizaine(s) et   ….. unité(s).</a:t>
            </a:r>
            <a:r>
              <a:rPr lang="fr-FR" sz="882" dirty="0">
                <a:latin typeface="Cartapoints" panose="05010101010101010101" pitchFamily="2" charset="2"/>
              </a:rPr>
              <a:t/>
            </a:r>
            <a:br>
              <a:rPr lang="fr-FR" sz="882" dirty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951482" y="514543"/>
            <a:ext cx="1653113" cy="95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 smtClean="0">
                <a:latin typeface="SeyesBDE" panose="00000500000000000000" pitchFamily="2" charset="0"/>
              </a:rPr>
              <a:t>99 </a:t>
            </a:r>
            <a:r>
              <a:rPr lang="fr-FR" sz="1058" dirty="0">
                <a:latin typeface="SeyesBDE" panose="00000500000000000000" pitchFamily="2" charset="0"/>
              </a:rPr>
              <a:t>:                                                               </a:t>
            </a:r>
          </a:p>
          <a:p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 smtClean="0">
                <a:latin typeface="SeyesBDE" panose="00000500000000000000" pitchFamily="2" charset="0"/>
              </a:rPr>
              <a:t>quatre –vingt-dix-neuf:                              </a:t>
            </a:r>
            <a:endParaRPr lang="fr-FR" sz="1058" dirty="0">
              <a:latin typeface="SeyesBDE" panose="00000500000000000000" pitchFamily="2" charset="0"/>
            </a:endParaRPr>
          </a:p>
        </p:txBody>
      </p:sp>
      <p:sp>
        <p:nvSpPr>
          <p:cNvPr id="36" name="Titre 1"/>
          <p:cNvSpPr txBox="1">
            <a:spLocks/>
          </p:cNvSpPr>
          <p:nvPr/>
        </p:nvSpPr>
        <p:spPr>
          <a:xfrm>
            <a:off x="2394882" y="4305230"/>
            <a:ext cx="2317661" cy="85017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7168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0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 2 ) je représente le nombre du jour :</a:t>
            </a:r>
            <a:b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>00000</a:t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>00000</a:t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r>
              <a:rPr lang="fr-FR" sz="882" dirty="0" smtClean="0">
                <a:latin typeface="Arial" panose="020B0604020202020204" pitchFamily="34" charset="0"/>
                <a:cs typeface="Arial" panose="020B0604020202020204" pitchFamily="34" charset="0"/>
              </a:rPr>
              <a:t> 3) 100 : c’est  …….dizaine(s) et   ….. unité(s).</a:t>
            </a:r>
            <a:r>
              <a:rPr lang="fr-FR" sz="882" dirty="0" smtClean="0">
                <a:latin typeface="Cartapoints" panose="05010101010101010101" pitchFamily="2" charset="2"/>
              </a:rPr>
              <a:t/>
            </a:r>
            <a:br>
              <a:rPr lang="fr-FR" sz="882" dirty="0" smtClean="0">
                <a:latin typeface="Cartapoints" panose="05010101010101010101" pitchFamily="2" charset="2"/>
              </a:rPr>
            </a:br>
            <a:endParaRPr lang="fr-FR" sz="882" dirty="0">
              <a:latin typeface="Cartapoints" panose="05010101010101010101" pitchFamily="2" charset="2"/>
            </a:endParaRPr>
          </a:p>
        </p:txBody>
      </p:sp>
      <p:sp>
        <p:nvSpPr>
          <p:cNvPr id="37" name="Sous-titre 2"/>
          <p:cNvSpPr>
            <a:spLocks noGrp="1"/>
          </p:cNvSpPr>
          <p:nvPr>
            <p:ph type="subTitle" idx="1"/>
          </p:nvPr>
        </p:nvSpPr>
        <p:spPr>
          <a:xfrm>
            <a:off x="754593" y="2748248"/>
            <a:ext cx="4850002" cy="2107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fr-FR" dirty="0" smtClean="0"/>
              <a:t>Le nombre du jour :100</a:t>
            </a:r>
            <a:endParaRPr lang="fr-FR" dirty="0"/>
          </a:p>
        </p:txBody>
      </p:sp>
      <p:sp>
        <p:nvSpPr>
          <p:cNvPr id="38" name="Rectangle à coins arrondis 37"/>
          <p:cNvSpPr/>
          <p:nvPr/>
        </p:nvSpPr>
        <p:spPr>
          <a:xfrm>
            <a:off x="2394882" y="3058977"/>
            <a:ext cx="2255402" cy="1151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23"/>
          </a:p>
        </p:txBody>
      </p:sp>
      <p:sp>
        <p:nvSpPr>
          <p:cNvPr id="39" name="ZoneTexte 38"/>
          <p:cNvSpPr txBox="1"/>
          <p:nvPr/>
        </p:nvSpPr>
        <p:spPr>
          <a:xfrm>
            <a:off x="2563680" y="3143210"/>
            <a:ext cx="1653113" cy="796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1219" indent="-151219">
              <a:buAutoNum type="arabicParenR"/>
            </a:pPr>
            <a:r>
              <a:rPr lang="fr-FR" sz="700" dirty="0"/>
              <a:t>J’écris le nombre du jour </a:t>
            </a:r>
          </a:p>
          <a:p>
            <a:r>
              <a:rPr lang="fr-FR" sz="700" dirty="0"/>
              <a:t>en chiffres et en lettres :</a:t>
            </a:r>
          </a:p>
          <a:p>
            <a:endParaRPr lang="fr-FR" sz="1058" dirty="0"/>
          </a:p>
          <a:p>
            <a:r>
              <a:rPr lang="fr-FR" sz="1058" dirty="0" smtClean="0">
                <a:latin typeface="SeyesBDE" panose="00000500000000000000" pitchFamily="2" charset="0"/>
              </a:rPr>
              <a:t>100:                                     </a:t>
            </a:r>
            <a:endParaRPr lang="fr-FR" sz="1058" dirty="0">
              <a:latin typeface="SeyesBDE" panose="00000500000000000000" pitchFamily="2" charset="0"/>
            </a:endParaRPr>
          </a:p>
          <a:p>
            <a:r>
              <a:rPr lang="fr-FR" sz="1058" dirty="0" smtClean="0">
                <a:latin typeface="SeyesBDE" panose="00000500000000000000" pitchFamily="2" charset="0"/>
              </a:rPr>
              <a:t>cent                                     </a:t>
            </a:r>
            <a:endParaRPr lang="fr-FR" sz="1058" dirty="0">
              <a:latin typeface="SeyesBD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2129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684</Words>
  <Application>Microsoft Office PowerPoint</Application>
  <PresentationFormat>B5 (ISO) (176 x 250 mm)</PresentationFormat>
  <Paragraphs>239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Cartapoints</vt:lpstr>
      <vt:lpstr>SeyesBDE</vt:lpstr>
      <vt:lpstr>Thème Office</vt:lpstr>
      <vt:lpstr>  2 ) je représente le nombre du jour:  00000 00000   3) 70 : c’est …….dizaine(s) et   ….. unité(s). </vt:lpstr>
      <vt:lpstr>  2 ) je représente le nombre du jour :  00000 00000   3) 74 : c’est …….dizaine(s) et   ….. unité(s). </vt:lpstr>
      <vt:lpstr>  2 ) je représente le nombre du jour :  00000 00000   3) 78 : c’est …….dizaine(s) et   ….. unité(s). </vt:lpstr>
      <vt:lpstr>  2 ) je représente le nombre du jour :  00000 00000   3) 82: c’est …….dizaine(s) et   ….. unité(s). </vt:lpstr>
      <vt:lpstr>  2 ) je représente le nombre du jour :  00000 00000   3) 86: c’est …….dizaine(s) et   ….. unité(s). </vt:lpstr>
      <vt:lpstr>  2 ) je représente le nombre du jour :  00000 00000   3) 90 : c’est …….dizaine(s) et   ….. unité(s). </vt:lpstr>
      <vt:lpstr>  2 ) je représente le nombre du jour :  00000 00000   3) 94 : c’est …….dizaine(s) et   ….. unité(s). </vt:lpstr>
      <vt:lpstr>  2 ) je représente le nombre du jour :  00000 00000   3) 98 : c’est …….dizaine(s) et   ….. unité(s).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2 ) je représente le nombre du jour:  00000 00000   3) 70 : c’est …….dizaine(s) et   ….. unité(s).</dc:title>
  <dc:creator>emmy shanna</dc:creator>
  <cp:lastModifiedBy>emmy shanna</cp:lastModifiedBy>
  <cp:revision>9</cp:revision>
  <dcterms:created xsi:type="dcterms:W3CDTF">2015-01-03T17:46:23Z</dcterms:created>
  <dcterms:modified xsi:type="dcterms:W3CDTF">2015-01-05T19:17:40Z</dcterms:modified>
</cp:coreProperties>
</file>