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2A4B"/>
    <a:srgbClr val="CCFF66"/>
    <a:srgbClr val="FF6699"/>
    <a:srgbClr val="D3B525"/>
    <a:srgbClr val="0083AA"/>
    <a:srgbClr val="871937"/>
    <a:srgbClr val="FF6600"/>
    <a:srgbClr val="F2F2F2"/>
    <a:srgbClr val="EAEAEA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67"/>
    <p:restoredTop sz="94674"/>
  </p:normalViewPr>
  <p:slideViewPr>
    <p:cSldViewPr>
      <p:cViewPr>
        <p:scale>
          <a:sx n="100" d="100"/>
          <a:sy n="100" d="100"/>
        </p:scale>
        <p:origin x="600" y="-75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04E8-8FEA-45A5-A4B1-3C86EE44D458}" type="datetimeFigureOut">
              <a:rPr lang="fr-FR" smtClean="0"/>
              <a:pPr/>
              <a:t>15/08/2017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FCB7-D11C-4A52-8B2F-CBF1AAA258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04E8-8FEA-45A5-A4B1-3C86EE44D458}" type="datetimeFigureOut">
              <a:rPr lang="fr-FR" smtClean="0"/>
              <a:pPr/>
              <a:t>15/08/2017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FCB7-D11C-4A52-8B2F-CBF1AAA258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04E8-8FEA-45A5-A4B1-3C86EE44D458}" type="datetimeFigureOut">
              <a:rPr lang="fr-FR" smtClean="0"/>
              <a:pPr/>
              <a:t>15/08/2017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FCB7-D11C-4A52-8B2F-CBF1AAA258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04E8-8FEA-45A5-A4B1-3C86EE44D458}" type="datetimeFigureOut">
              <a:rPr lang="fr-FR" smtClean="0"/>
              <a:pPr/>
              <a:t>15/08/2017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FCB7-D11C-4A52-8B2F-CBF1AAA258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04E8-8FEA-45A5-A4B1-3C86EE44D458}" type="datetimeFigureOut">
              <a:rPr lang="fr-FR" smtClean="0"/>
              <a:pPr/>
              <a:t>15/08/2017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FCB7-D11C-4A52-8B2F-CBF1AAA258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04E8-8FEA-45A5-A4B1-3C86EE44D458}" type="datetimeFigureOut">
              <a:rPr lang="fr-FR" smtClean="0"/>
              <a:pPr/>
              <a:t>15/08/2017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FCB7-D11C-4A52-8B2F-CBF1AAA258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04E8-8FEA-45A5-A4B1-3C86EE44D458}" type="datetimeFigureOut">
              <a:rPr lang="fr-FR" smtClean="0"/>
              <a:pPr/>
              <a:t>15/08/2017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FCB7-D11C-4A52-8B2F-CBF1AAA258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04E8-8FEA-45A5-A4B1-3C86EE44D458}" type="datetimeFigureOut">
              <a:rPr lang="fr-FR" smtClean="0"/>
              <a:pPr/>
              <a:t>15/08/2017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FCB7-D11C-4A52-8B2F-CBF1AAA258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04E8-8FEA-45A5-A4B1-3C86EE44D458}" type="datetimeFigureOut">
              <a:rPr lang="fr-FR" smtClean="0"/>
              <a:pPr/>
              <a:t>15/08/2017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FCB7-D11C-4A52-8B2F-CBF1AAA258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04E8-8FEA-45A5-A4B1-3C86EE44D458}" type="datetimeFigureOut">
              <a:rPr lang="fr-FR" smtClean="0"/>
              <a:pPr/>
              <a:t>15/08/2017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FCB7-D11C-4A52-8B2F-CBF1AAA258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04E8-8FEA-45A5-A4B1-3C86EE44D458}" type="datetimeFigureOut">
              <a:rPr lang="fr-FR" smtClean="0"/>
              <a:pPr/>
              <a:t>15/08/2017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FCB7-D11C-4A52-8B2F-CBF1AAA258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A04E8-8FEA-45A5-A4B1-3C86EE44D458}" type="datetimeFigureOut">
              <a:rPr lang="fr-FR" smtClean="0"/>
              <a:pPr/>
              <a:t>15/08/2017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2FCB7-D11C-4A52-8B2F-CBF1AAA258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3372" y="714356"/>
            <a:ext cx="1281707" cy="5625428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2792760" y="-24433"/>
            <a:ext cx="5817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</a:rPr>
              <a:t>Emploi du temps 2017-2018       Classe de CP/CE1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1321726" y="785794"/>
            <a:ext cx="3488398" cy="35719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dirty="0">
              <a:solidFill>
                <a:schemeClr val="tx1"/>
              </a:solidFill>
            </a:endParaRPr>
          </a:p>
          <a:p>
            <a:pPr algn="ctr"/>
            <a:r>
              <a:rPr lang="fr-FR" sz="1050" b="1" dirty="0">
                <a:solidFill>
                  <a:schemeClr val="accent3">
                    <a:lumMod val="75000"/>
                  </a:schemeClr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</a:rPr>
              <a:t>ACCUEIL (en musique pendant l’installation)</a:t>
            </a:r>
          </a:p>
          <a:p>
            <a:pPr algn="ctr"/>
            <a:r>
              <a:rPr lang="fr-FR" sz="1050" u="sng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Rituels</a:t>
            </a:r>
            <a:r>
              <a:rPr lang="fr-FR" sz="1050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: </a:t>
            </a:r>
            <a:r>
              <a:rPr lang="fr-FR" sz="900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appel et météo sur tablette, date, chaque jour compte, mot du jour…  </a:t>
            </a:r>
            <a:r>
              <a:rPr lang="fr-FR" sz="1050" dirty="0">
                <a:solidFill>
                  <a:srgbClr val="BD2A4B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Chants ou poésie</a:t>
            </a:r>
          </a:p>
          <a:p>
            <a:pPr algn="ctr"/>
            <a:endParaRPr lang="fr-FR" sz="1050" dirty="0"/>
          </a:p>
        </p:txBody>
      </p:sp>
      <p:sp>
        <p:nvSpPr>
          <p:cNvPr id="11" name="Rectangle 10"/>
          <p:cNvSpPr/>
          <p:nvPr/>
        </p:nvSpPr>
        <p:spPr>
          <a:xfrm>
            <a:off x="1306964" y="428604"/>
            <a:ext cx="1805977" cy="285752"/>
          </a:xfrm>
          <a:prstGeom prst="rect">
            <a:avLst/>
          </a:prstGeom>
          <a:blipFill dpi="0" rotWithShape="1">
            <a:blip r:embed="rId3">
              <a:alphaModFix amt="48000"/>
            </a:blip>
            <a:srcRect/>
            <a:stretch>
              <a:fillRect/>
            </a:stretch>
          </a:blip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  <a:latin typeface="Mf Sippin On Sunshine" charset="0"/>
                <a:ea typeface="Mf Sippin On Sunshine" charset="0"/>
                <a:cs typeface="Mf Sippin On Sunshine" charset="0"/>
              </a:rPr>
              <a:t>LUNDI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3815" y="714916"/>
            <a:ext cx="1141564" cy="503245"/>
          </a:xfrm>
          <a:prstGeom prst="rect">
            <a:avLst/>
          </a:prstGeom>
          <a:blipFill>
            <a:blip r:embed="rId3">
              <a:alphaModFix amt="48000"/>
            </a:blip>
            <a:stretch>
              <a:fillRect/>
            </a:stretch>
          </a:blip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One Stroke Script LET" pitchFamily="2" charset="0"/>
                <a:ea typeface="Providence Sans" charset="0"/>
                <a:cs typeface="Providence Sans" charset="0"/>
              </a:rPr>
              <a:t>8h30-9h00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309662" y="714356"/>
            <a:ext cx="3571900" cy="500066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4320" y="1782840"/>
            <a:ext cx="1131328" cy="575331"/>
          </a:xfrm>
          <a:prstGeom prst="rect">
            <a:avLst/>
          </a:prstGeom>
          <a:blipFill>
            <a:blip r:embed="rId3">
              <a:alphaModFix amt="48000"/>
            </a:blip>
            <a:stretch>
              <a:fillRect/>
            </a:stretch>
          </a:blip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One Stroke Script LET" pitchFamily="2" charset="0"/>
                <a:ea typeface="Maritime Tropical Double Medium" charset="0"/>
                <a:cs typeface="Maritime Tropical Double Medium" charset="0"/>
              </a:rPr>
              <a:t>9h45-10h15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53242" y="2354251"/>
            <a:ext cx="1133484" cy="21431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One Stroke Script LET" pitchFamily="2" charset="0"/>
                <a:ea typeface="Georgia Belle" panose="02000603000000000000" pitchFamily="2" charset="0"/>
                <a:cs typeface="Maritime Tropical Double Medium" charset="0"/>
              </a:rPr>
              <a:t>10h15-10h40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309662" y="2357430"/>
            <a:ext cx="3571900" cy="214314"/>
          </a:xfrm>
          <a:prstGeom prst="rect">
            <a:avLst/>
          </a:prstGeom>
          <a:solidFill>
            <a:srgbClr val="F2F2F2">
              <a:alpha val="80000"/>
            </a:srgbClr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Maritime Tropical Double Medium" charset="0"/>
              </a:rPr>
              <a:t>RECREATION 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53242" y="2781383"/>
            <a:ext cx="1133484" cy="500066"/>
          </a:xfrm>
          <a:prstGeom prst="rect">
            <a:avLst/>
          </a:prstGeom>
          <a:blipFill>
            <a:blip r:embed="rId3">
              <a:alphaModFix amt="48000"/>
            </a:blip>
            <a:stretch>
              <a:fillRect/>
            </a:stretch>
          </a:blip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One Stroke Script LET" pitchFamily="2" charset="0"/>
                <a:ea typeface="Maritime Tropical Double Medium" charset="0"/>
                <a:cs typeface="Maritime Tropical Double Medium" charset="0"/>
              </a:rPr>
              <a:t>10h40-11h30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095612" y="428604"/>
            <a:ext cx="1785950" cy="285752"/>
          </a:xfrm>
          <a:prstGeom prst="rect">
            <a:avLst/>
          </a:prstGeom>
          <a:blipFill>
            <a:blip r:embed="rId3">
              <a:alphaModFix amt="48000"/>
            </a:blip>
            <a:stretch>
              <a:fillRect/>
            </a:stretch>
          </a:blip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  <a:latin typeface="Mf Sippin On Sunshine" charset="0"/>
                <a:ea typeface="Mf Sippin On Sunshine" charset="0"/>
                <a:cs typeface="Mf Sippin On Sunshine" charset="0"/>
              </a:rPr>
              <a:t>MARDI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866044" y="428603"/>
            <a:ext cx="1301402" cy="285753"/>
          </a:xfrm>
          <a:prstGeom prst="rect">
            <a:avLst/>
          </a:prstGeom>
          <a:blipFill>
            <a:blip r:embed="rId3">
              <a:alphaModFix amt="48000"/>
            </a:blip>
            <a:stretch>
              <a:fillRect/>
            </a:stretch>
          </a:blip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Mf Sippin On Sunshine" charset="0"/>
                <a:ea typeface="Mf Sippin On Sunshine" charset="0"/>
                <a:cs typeface="Mf Sippin On Sunshine" charset="0"/>
              </a:rPr>
              <a:t>MERCREDI</a:t>
            </a:r>
          </a:p>
        </p:txBody>
      </p:sp>
      <p:sp>
        <p:nvSpPr>
          <p:cNvPr id="51" name="Rectangle 50"/>
          <p:cNvSpPr/>
          <p:nvPr/>
        </p:nvSpPr>
        <p:spPr>
          <a:xfrm>
            <a:off x="6167446" y="428604"/>
            <a:ext cx="1785950" cy="285752"/>
          </a:xfrm>
          <a:prstGeom prst="rect">
            <a:avLst/>
          </a:prstGeom>
          <a:blipFill>
            <a:blip r:embed="rId3">
              <a:alphaModFix amt="48000"/>
            </a:blip>
            <a:stretch>
              <a:fillRect/>
            </a:stretch>
          </a:blip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  <a:latin typeface="Mf Sippin On Sunshine" charset="0"/>
                <a:ea typeface="Mf Sippin On Sunshine" charset="0"/>
                <a:cs typeface="Mf Sippin On Sunshine" charset="0"/>
              </a:rPr>
              <a:t>JEUDI</a:t>
            </a:r>
          </a:p>
        </p:txBody>
      </p:sp>
      <p:sp>
        <p:nvSpPr>
          <p:cNvPr id="52" name="Rectangle 51"/>
          <p:cNvSpPr/>
          <p:nvPr/>
        </p:nvSpPr>
        <p:spPr>
          <a:xfrm>
            <a:off x="7953396" y="428604"/>
            <a:ext cx="1785950" cy="285752"/>
          </a:xfrm>
          <a:prstGeom prst="rect">
            <a:avLst/>
          </a:prstGeom>
          <a:blipFill>
            <a:blip r:embed="rId3">
              <a:alphaModFix amt="48000"/>
            </a:blip>
            <a:stretch>
              <a:fillRect/>
            </a:stretch>
          </a:blip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  <a:latin typeface="Mf Sippin On Sunshine" charset="0"/>
                <a:ea typeface="Mf Sippin On Sunshine" charset="0"/>
                <a:cs typeface="Mf Sippin On Sunshine" charset="0"/>
              </a:rPr>
              <a:t>VENDREDI</a:t>
            </a:r>
          </a:p>
        </p:txBody>
      </p:sp>
      <p:sp>
        <p:nvSpPr>
          <p:cNvPr id="53" name="Rectangle 52"/>
          <p:cNvSpPr/>
          <p:nvPr/>
        </p:nvSpPr>
        <p:spPr>
          <a:xfrm>
            <a:off x="6167446" y="714356"/>
            <a:ext cx="3571900" cy="500066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309662" y="1214422"/>
            <a:ext cx="1785950" cy="571504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095612" y="1214422"/>
            <a:ext cx="1785950" cy="571504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167446" y="1214422"/>
            <a:ext cx="1785950" cy="571504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953396" y="1214422"/>
            <a:ext cx="1785950" cy="571504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309662" y="1785926"/>
            <a:ext cx="1785950" cy="571504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095612" y="1785926"/>
            <a:ext cx="1785950" cy="571504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167446" y="1785926"/>
            <a:ext cx="1785950" cy="571504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953396" y="1785926"/>
            <a:ext cx="1785950" cy="571504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167446" y="2357430"/>
            <a:ext cx="3571900" cy="214314"/>
          </a:xfrm>
          <a:prstGeom prst="rect">
            <a:avLst/>
          </a:prstGeom>
          <a:solidFill>
            <a:srgbClr val="F2F2F2">
              <a:alpha val="80000"/>
            </a:srgbClr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dirty="0">
              <a:solidFill>
                <a:schemeClr val="tx1"/>
              </a:solidFill>
              <a:latin typeface="Georgia Belle" panose="02000603000000000000" pitchFamily="2" charset="0"/>
              <a:ea typeface="Georgia Belle" panose="02000603000000000000" pitchFamily="2" charset="0"/>
              <a:cs typeface="Maritime Tropical Double Medium" charset="0"/>
            </a:endParaRPr>
          </a:p>
          <a:p>
            <a:pPr algn="ctr"/>
            <a:r>
              <a:rPr lang="fr-FR" sz="1050" b="1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Maritime Tropical Double Medium" charset="0"/>
              </a:rPr>
              <a:t>RECREATION</a:t>
            </a:r>
          </a:p>
          <a:p>
            <a:pPr algn="ctr"/>
            <a:endParaRPr lang="fr-FR" sz="1200" b="1" dirty="0">
              <a:solidFill>
                <a:schemeClr val="tx1"/>
              </a:solidFill>
              <a:latin typeface="Maritime Tropical Double Medium" charset="0"/>
              <a:ea typeface="Maritime Tropical Double Medium" charset="0"/>
              <a:cs typeface="Maritime Tropical Double Medium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53865" y="2571744"/>
            <a:ext cx="1133484" cy="209639"/>
          </a:xfrm>
          <a:prstGeom prst="rect">
            <a:avLst/>
          </a:prstGeom>
          <a:blipFill>
            <a:blip r:embed="rId3">
              <a:alphaModFix amt="48000"/>
            </a:blip>
            <a:stretch>
              <a:fillRect/>
            </a:stretch>
          </a:blip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One Stroke Script LET" pitchFamily="2" charset="0"/>
                <a:ea typeface="Maritime Tropical Double Medium" charset="0"/>
                <a:cs typeface="Maritime Tropical Double Medium" charset="0"/>
              </a:rPr>
              <a:t>10h40-11h30</a:t>
            </a:r>
          </a:p>
        </p:txBody>
      </p:sp>
      <p:sp>
        <p:nvSpPr>
          <p:cNvPr id="69" name="Rectangle 68"/>
          <p:cNvSpPr/>
          <p:nvPr/>
        </p:nvSpPr>
        <p:spPr>
          <a:xfrm>
            <a:off x="1309662" y="2571744"/>
            <a:ext cx="3571900" cy="209639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Maritime Tropical Double Medium" charset="0"/>
              </a:rPr>
              <a:t>Se recentrer: Yoga / méditation pleine conscience en classe</a:t>
            </a:r>
            <a:endParaRPr lang="fr-FR" sz="105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1309662" y="2784904"/>
            <a:ext cx="3571900" cy="500066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153865" y="3286913"/>
            <a:ext cx="1133484" cy="500066"/>
          </a:xfrm>
          <a:prstGeom prst="rect">
            <a:avLst/>
          </a:prstGeom>
          <a:blipFill>
            <a:blip r:embed="rId3">
              <a:alphaModFix amt="48000"/>
            </a:blip>
            <a:stretch>
              <a:fillRect/>
            </a:stretch>
          </a:blip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One Stroke Script LET" pitchFamily="2" charset="0"/>
                <a:ea typeface="Maritime Tropical Double Medium" charset="0"/>
                <a:cs typeface="Maritime Tropical Double Medium" charset="0"/>
              </a:rPr>
              <a:t>11h30-12h00</a:t>
            </a:r>
          </a:p>
        </p:txBody>
      </p:sp>
      <p:sp>
        <p:nvSpPr>
          <p:cNvPr id="79" name="Rectangle 78"/>
          <p:cNvSpPr/>
          <p:nvPr/>
        </p:nvSpPr>
        <p:spPr>
          <a:xfrm>
            <a:off x="1294439" y="3286701"/>
            <a:ext cx="1821174" cy="500066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167446" y="2786058"/>
            <a:ext cx="3571900" cy="500066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167446" y="3286124"/>
            <a:ext cx="1802376" cy="499959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53242" y="3797078"/>
            <a:ext cx="1133484" cy="230539"/>
          </a:xfrm>
          <a:prstGeom prst="rect">
            <a:avLst/>
          </a:prstGeom>
          <a:solidFill>
            <a:srgbClr val="EAEAEA">
              <a:alpha val="40000"/>
            </a:srgbClr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One Stroke Script LET" pitchFamily="2" charset="0"/>
                <a:ea typeface="Maritime Tropical Double Medium" charset="0"/>
                <a:cs typeface="Maritime Tropical Double Medium" charset="0"/>
              </a:rPr>
              <a:t>12h00-13h30</a:t>
            </a:r>
          </a:p>
        </p:txBody>
      </p:sp>
      <p:sp>
        <p:nvSpPr>
          <p:cNvPr id="85" name="Rectangle 84"/>
          <p:cNvSpPr/>
          <p:nvPr/>
        </p:nvSpPr>
        <p:spPr>
          <a:xfrm>
            <a:off x="1292172" y="3804633"/>
            <a:ext cx="3571900" cy="225687"/>
          </a:xfrm>
          <a:prstGeom prst="rect">
            <a:avLst/>
          </a:prstGeom>
          <a:solidFill>
            <a:srgbClr val="F2F2F2">
              <a:alpha val="80000"/>
            </a:srgbClr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</a:rPr>
              <a:t>PAUSE MERIDIENNE + hygiène lavage des dents et tri sélectif / recyclage</a:t>
            </a:r>
          </a:p>
        </p:txBody>
      </p:sp>
      <p:sp>
        <p:nvSpPr>
          <p:cNvPr id="88" name="Rectangle 87"/>
          <p:cNvSpPr/>
          <p:nvPr/>
        </p:nvSpPr>
        <p:spPr>
          <a:xfrm>
            <a:off x="153584" y="4027288"/>
            <a:ext cx="1133484" cy="500066"/>
          </a:xfrm>
          <a:prstGeom prst="rect">
            <a:avLst/>
          </a:prstGeom>
          <a:blipFill>
            <a:blip r:embed="rId3">
              <a:alphaModFix amt="48000"/>
            </a:blip>
            <a:stretch>
              <a:fillRect/>
            </a:stretch>
          </a:blip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One Stroke Script LET" pitchFamily="2" charset="0"/>
                <a:ea typeface="Georgia Belle" panose="02000603000000000000" pitchFamily="2" charset="0"/>
                <a:cs typeface="Maritime Tropical Double Medium" charset="0"/>
              </a:rPr>
              <a:t>13h30-14h15</a:t>
            </a:r>
          </a:p>
        </p:txBody>
      </p:sp>
      <p:sp>
        <p:nvSpPr>
          <p:cNvPr id="89" name="Rectangle 88"/>
          <p:cNvSpPr/>
          <p:nvPr/>
        </p:nvSpPr>
        <p:spPr>
          <a:xfrm>
            <a:off x="1290924" y="4029010"/>
            <a:ext cx="3571900" cy="497308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dirty="0">
              <a:solidFill>
                <a:schemeClr val="tx1"/>
              </a:solidFill>
            </a:endParaRPr>
          </a:p>
        </p:txBody>
      </p:sp>
      <p:sp>
        <p:nvSpPr>
          <p:cNvPr id="90" name="Rectangle à coins arrondis 89"/>
          <p:cNvSpPr/>
          <p:nvPr/>
        </p:nvSpPr>
        <p:spPr>
          <a:xfrm>
            <a:off x="1334851" y="4091536"/>
            <a:ext cx="3429024" cy="35719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dirty="0">
              <a:solidFill>
                <a:schemeClr val="tx1"/>
              </a:solidFill>
            </a:endParaRPr>
          </a:p>
          <a:p>
            <a:pPr algn="ctr"/>
            <a:r>
              <a:rPr lang="fr-FR" sz="1050" b="1" dirty="0">
                <a:solidFill>
                  <a:srgbClr val="BD2A4B"/>
                </a:solidFill>
                <a:latin typeface="One Stroke Script LET" pitchFamily="2" charset="0"/>
                <a:ea typeface="Providence Sans" charset="0"/>
                <a:cs typeface="Providence Sans" charset="0"/>
              </a:rPr>
              <a:t>E.P.S </a:t>
            </a:r>
            <a:r>
              <a:rPr lang="fr-FR" sz="900" dirty="0">
                <a:solidFill>
                  <a:srgbClr val="BD2A4B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</a:rPr>
              <a:t>+ retour au calme (yoga/méditation pleine conscience)</a:t>
            </a:r>
          </a:p>
          <a:p>
            <a:pPr algn="ctr"/>
            <a:endParaRPr lang="fr-FR" sz="1050" dirty="0"/>
          </a:p>
        </p:txBody>
      </p:sp>
      <p:sp>
        <p:nvSpPr>
          <p:cNvPr id="93" name="Rectangle 92"/>
          <p:cNvSpPr/>
          <p:nvPr/>
        </p:nvSpPr>
        <p:spPr>
          <a:xfrm>
            <a:off x="155738" y="4520849"/>
            <a:ext cx="1133484" cy="500066"/>
          </a:xfrm>
          <a:prstGeom prst="rect">
            <a:avLst/>
          </a:prstGeom>
          <a:blipFill>
            <a:blip r:embed="rId3">
              <a:alphaModFix amt="48000"/>
            </a:blip>
            <a:stretch>
              <a:fillRect/>
            </a:stretch>
          </a:blip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One Stroke Script LET" pitchFamily="2" charset="0"/>
                <a:ea typeface="Maritime Tropical Double Medium" charset="0"/>
                <a:cs typeface="Maritime Tropical Double Medium" charset="0"/>
              </a:rPr>
              <a:t>14h00-14h45</a:t>
            </a:r>
          </a:p>
        </p:txBody>
      </p:sp>
      <p:sp>
        <p:nvSpPr>
          <p:cNvPr id="94" name="Rectangle 93"/>
          <p:cNvSpPr/>
          <p:nvPr/>
        </p:nvSpPr>
        <p:spPr>
          <a:xfrm>
            <a:off x="1290924" y="4521788"/>
            <a:ext cx="3571900" cy="497733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dirty="0">
              <a:solidFill>
                <a:schemeClr val="tx1"/>
              </a:solidFill>
            </a:endParaRPr>
          </a:p>
        </p:txBody>
      </p:sp>
      <p:sp>
        <p:nvSpPr>
          <p:cNvPr id="96" name="Rectangle à coins arrondis 95"/>
          <p:cNvSpPr/>
          <p:nvPr/>
        </p:nvSpPr>
        <p:spPr>
          <a:xfrm>
            <a:off x="1347214" y="4608870"/>
            <a:ext cx="1444798" cy="35719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rgbClr val="7030A0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</a:rPr>
              <a:t>Arts plastiques</a:t>
            </a:r>
            <a:endParaRPr lang="fr-FR" sz="1050" b="1" dirty="0">
              <a:solidFill>
                <a:srgbClr val="7030A0"/>
              </a:solidFill>
              <a:latin typeface="Georgia Belle" panose="02000603000000000000" pitchFamily="2" charset="0"/>
              <a:ea typeface="Georgia Belle" panose="02000603000000000000" pitchFamily="2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3113082" y="3289729"/>
            <a:ext cx="1767595" cy="500066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7969823" y="3286017"/>
            <a:ext cx="1769523" cy="500066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dirty="0">
              <a:solidFill>
                <a:schemeClr val="tx1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6175658" y="4522015"/>
            <a:ext cx="1794163" cy="500066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dirty="0">
              <a:solidFill>
                <a:schemeClr val="tx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7969821" y="4520183"/>
            <a:ext cx="1774871" cy="500066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dirty="0">
              <a:solidFill>
                <a:schemeClr val="tx1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152164" y="5019499"/>
            <a:ext cx="1133484" cy="214314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One Stroke Script LET" pitchFamily="2" charset="0"/>
                <a:ea typeface="Maritime Tropical Double Medium" charset="0"/>
                <a:cs typeface="Maritime Tropical Double Medium" charset="0"/>
              </a:rPr>
              <a:t>14h45-15h00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1293382" y="5020132"/>
            <a:ext cx="3571900" cy="214314"/>
          </a:xfrm>
          <a:prstGeom prst="rect">
            <a:avLst/>
          </a:prstGeom>
          <a:solidFill>
            <a:srgbClr val="F2F2F2">
              <a:alpha val="80000"/>
            </a:srgbClr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Maritime Tropical Double Medium" charset="0"/>
              </a:rPr>
              <a:t>RECREATION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6169008" y="5019887"/>
            <a:ext cx="3571900" cy="214314"/>
          </a:xfrm>
          <a:prstGeom prst="rect">
            <a:avLst/>
          </a:prstGeom>
          <a:solidFill>
            <a:srgbClr val="F2F2F2">
              <a:alpha val="80000"/>
            </a:srgbClr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Maritime Tropical Double Medium" charset="0"/>
              </a:rPr>
              <a:t>RECREATION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152164" y="5442830"/>
            <a:ext cx="1133484" cy="500066"/>
          </a:xfrm>
          <a:prstGeom prst="rect">
            <a:avLst/>
          </a:prstGeom>
          <a:blipFill>
            <a:blip r:embed="rId3">
              <a:alphaModFix amt="48000"/>
            </a:blip>
            <a:stretch>
              <a:fillRect/>
            </a:stretch>
          </a:blip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One Stroke Script LET" pitchFamily="2" charset="0"/>
                <a:ea typeface="Maritime Tropical Double Medium" charset="0"/>
                <a:cs typeface="Maritime Tropical Double Medium" charset="0"/>
              </a:rPr>
              <a:t>15h15-15h45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1285399" y="5443619"/>
            <a:ext cx="3564558" cy="500066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dirty="0">
              <a:solidFill>
                <a:schemeClr val="tx1"/>
              </a:solidFill>
            </a:endParaRPr>
          </a:p>
        </p:txBody>
      </p:sp>
      <p:sp>
        <p:nvSpPr>
          <p:cNvPr id="112" name="Rectangle à coins arrondis 111"/>
          <p:cNvSpPr/>
          <p:nvPr/>
        </p:nvSpPr>
        <p:spPr>
          <a:xfrm>
            <a:off x="3120943" y="3321266"/>
            <a:ext cx="1643074" cy="35719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>
                <a:solidFill>
                  <a:schemeClr val="accent3">
                    <a:lumMod val="75000"/>
                  </a:schemeClr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</a:rPr>
              <a:t>LECTURE / </a:t>
            </a:r>
            <a:r>
              <a:rPr lang="fr-FR" sz="1050" b="1" dirty="0">
                <a:solidFill>
                  <a:schemeClr val="accent3">
                    <a:lumMod val="75000"/>
                  </a:schemeClr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</a:rPr>
              <a:t>ECRITURE</a:t>
            </a:r>
          </a:p>
          <a:p>
            <a:pPr algn="ctr"/>
            <a:r>
              <a:rPr lang="fr-FR" sz="900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</a:rPr>
              <a:t>Lecture  - Rédaction  - Poésie</a:t>
            </a:r>
            <a:endParaRPr lang="fr-FR" sz="1050" dirty="0">
              <a:latin typeface="Georgia Belle" panose="02000603000000000000" pitchFamily="2" charset="0"/>
              <a:ea typeface="Georgia Belle" panose="02000603000000000000" pitchFamily="2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6167446" y="5451127"/>
            <a:ext cx="1785950" cy="500066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dirty="0">
              <a:solidFill>
                <a:schemeClr val="tx1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7953376" y="5450022"/>
            <a:ext cx="1794184" cy="889763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dirty="0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156124" y="5939754"/>
            <a:ext cx="1133484" cy="405994"/>
          </a:xfrm>
          <a:prstGeom prst="rect">
            <a:avLst/>
          </a:prstGeom>
          <a:blipFill>
            <a:blip r:embed="rId3">
              <a:alphaModFix amt="48000"/>
            </a:blip>
            <a:stretch>
              <a:fillRect/>
            </a:stretch>
          </a:blip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One Stroke Script LET" pitchFamily="2" charset="0"/>
                <a:ea typeface="Maritime Tropical Double Medium" charset="0"/>
                <a:cs typeface="Maritime Tropical Double Medium" charset="0"/>
              </a:rPr>
              <a:t>15h45-16h00</a:t>
            </a:r>
            <a:endParaRPr lang="fr-FR" sz="1050" b="1" dirty="0">
              <a:solidFill>
                <a:schemeClr val="tx1"/>
              </a:solidFill>
              <a:latin typeface="Maritime Tropical Double Medium" charset="0"/>
              <a:ea typeface="Maritime Tropical Double Medium" charset="0"/>
              <a:cs typeface="Maritime Tropical Double Medium" charset="0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1291975" y="5942710"/>
            <a:ext cx="3557982" cy="397074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dirty="0">
              <a:solidFill>
                <a:schemeClr val="tx1"/>
              </a:solidFill>
            </a:endParaRPr>
          </a:p>
        </p:txBody>
      </p:sp>
      <p:sp>
        <p:nvSpPr>
          <p:cNvPr id="120" name="Rectangle à coins arrondis 119"/>
          <p:cNvSpPr/>
          <p:nvPr/>
        </p:nvSpPr>
        <p:spPr>
          <a:xfrm>
            <a:off x="1342855" y="5971574"/>
            <a:ext cx="3429024" cy="354582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chemeClr val="accent3">
                    <a:lumMod val="75000"/>
                  </a:schemeClr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</a:rPr>
              <a:t>LECTURE ou expression orale:</a:t>
            </a:r>
          </a:p>
          <a:p>
            <a:pPr algn="ctr"/>
            <a:r>
              <a:rPr lang="fr-FR" sz="900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Lecture dirigée ou offerte + Bilan de la journée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6167446" y="5952186"/>
            <a:ext cx="1785950" cy="387598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dirty="0">
              <a:solidFill>
                <a:schemeClr val="tx1"/>
              </a:solidFill>
            </a:endParaRPr>
          </a:p>
        </p:txBody>
      </p:sp>
      <p:sp>
        <p:nvSpPr>
          <p:cNvPr id="124" name="Rectangle à coins arrondis 123"/>
          <p:cNvSpPr/>
          <p:nvPr/>
        </p:nvSpPr>
        <p:spPr>
          <a:xfrm>
            <a:off x="8011364" y="5747226"/>
            <a:ext cx="1643074" cy="35719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rgbClr val="D3B525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</a:rPr>
              <a:t>EMC</a:t>
            </a:r>
          </a:p>
          <a:p>
            <a:pPr algn="ctr"/>
            <a:r>
              <a:rPr lang="fr-FR" sz="1050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Bilan de la semaine</a:t>
            </a:r>
          </a:p>
          <a:p>
            <a:pPr algn="ctr"/>
            <a:r>
              <a:rPr lang="fr-FR" sz="1050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Alimentation du blog de classe</a:t>
            </a:r>
          </a:p>
          <a:p>
            <a:pPr algn="ctr"/>
            <a:r>
              <a:rPr lang="fr-FR" sz="1050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 </a:t>
            </a:r>
            <a:r>
              <a:rPr lang="fr-FR" sz="1050" b="1" dirty="0">
                <a:solidFill>
                  <a:schemeClr val="accent3">
                    <a:lumMod val="75000"/>
                  </a:schemeClr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</a:rPr>
              <a:t>Numérique:</a:t>
            </a:r>
          </a:p>
          <a:p>
            <a:pPr algn="ctr"/>
            <a:r>
              <a:rPr lang="fr-FR" sz="1050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</a:rPr>
              <a:t>Réinvestissement sur ordis ou tablettes</a:t>
            </a:r>
          </a:p>
          <a:p>
            <a:pPr algn="ctr"/>
            <a:endParaRPr lang="fr-FR" sz="1050" dirty="0">
              <a:latin typeface="Georgia Belle" panose="02000603000000000000" pitchFamily="2" charset="0"/>
              <a:ea typeface="Georgia Belle" panose="02000603000000000000" pitchFamily="2" charset="0"/>
              <a:cs typeface="Josefin Sans" charset="0"/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4851205" y="2908460"/>
            <a:ext cx="1285884" cy="3374043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000" b="1" dirty="0">
                <a:solidFill>
                  <a:schemeClr val="accent3">
                    <a:lumMod val="75000"/>
                  </a:schemeClr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  <a:sym typeface="Wingdings"/>
              </a:rPr>
              <a:t>FRANÇAIS</a:t>
            </a:r>
          </a:p>
          <a:p>
            <a:pPr algn="ctr"/>
            <a:r>
              <a:rPr lang="fr-FR" sz="1000" b="1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  <a:sym typeface="Wingdings"/>
              </a:rPr>
              <a:t>8h45</a:t>
            </a:r>
          </a:p>
          <a:p>
            <a:pPr algn="ctr"/>
            <a:endParaRPr lang="fr-FR" sz="1000" b="1" dirty="0">
              <a:solidFill>
                <a:schemeClr val="tx1"/>
              </a:solidFill>
              <a:latin typeface="Georgia Belle" panose="02000603000000000000" pitchFamily="2" charset="0"/>
              <a:ea typeface="Georgia Belle" panose="02000603000000000000" pitchFamily="2" charset="0"/>
              <a:cs typeface="Providence Sans" charset="0"/>
              <a:sym typeface="Wingdings"/>
            </a:endParaRPr>
          </a:p>
          <a:p>
            <a:pPr algn="ctr"/>
            <a:r>
              <a:rPr lang="fr-FR" sz="900" b="1" dirty="0">
                <a:solidFill>
                  <a:srgbClr val="0083AA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  <a:sym typeface="Wingdings"/>
              </a:rPr>
              <a:t>MATHEMATIQUES</a:t>
            </a:r>
          </a:p>
          <a:p>
            <a:pPr algn="ctr"/>
            <a:r>
              <a:rPr lang="fr-FR" sz="1000" b="1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  <a:sym typeface="Wingdings"/>
              </a:rPr>
              <a:t>5h20</a:t>
            </a:r>
          </a:p>
          <a:p>
            <a:pPr algn="ctr"/>
            <a:endParaRPr lang="fr-FR" sz="1000" b="1" dirty="0">
              <a:solidFill>
                <a:schemeClr val="tx1"/>
              </a:solidFill>
              <a:latin typeface="Georgia Belle" panose="02000603000000000000" pitchFamily="2" charset="0"/>
              <a:ea typeface="Georgia Belle" panose="02000603000000000000" pitchFamily="2" charset="0"/>
              <a:cs typeface="Providence Sans" charset="0"/>
              <a:sym typeface="Wingdings"/>
            </a:endParaRPr>
          </a:p>
          <a:p>
            <a:pPr algn="ctr"/>
            <a:r>
              <a:rPr lang="fr-FR" sz="1000" b="1" dirty="0">
                <a:solidFill>
                  <a:srgbClr val="D3B525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  <a:sym typeface="Wingdings"/>
              </a:rPr>
              <a:t>Questionner</a:t>
            </a:r>
          </a:p>
          <a:p>
            <a:pPr algn="ctr"/>
            <a:r>
              <a:rPr lang="fr-FR" sz="1000" b="1" dirty="0">
                <a:solidFill>
                  <a:srgbClr val="D3B525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  <a:sym typeface="Wingdings"/>
              </a:rPr>
              <a:t>Le monde</a:t>
            </a:r>
          </a:p>
          <a:p>
            <a:pPr algn="ctr"/>
            <a:r>
              <a:rPr lang="fr-FR" sz="1000" b="1" dirty="0">
                <a:solidFill>
                  <a:srgbClr val="D3B525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  <a:sym typeface="Wingdings"/>
              </a:rPr>
              <a:t>ECM</a:t>
            </a:r>
          </a:p>
          <a:p>
            <a:pPr algn="ctr"/>
            <a:r>
              <a:rPr lang="fr-FR" sz="1000" b="1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  <a:sym typeface="Wingdings"/>
              </a:rPr>
              <a:t>2h45</a:t>
            </a:r>
          </a:p>
          <a:p>
            <a:pPr algn="ctr"/>
            <a:endParaRPr lang="fr-FR" sz="1000" b="1" dirty="0">
              <a:solidFill>
                <a:schemeClr val="tx1"/>
              </a:solidFill>
              <a:latin typeface="Georgia Belle" panose="02000603000000000000" pitchFamily="2" charset="0"/>
              <a:ea typeface="Georgia Belle" panose="02000603000000000000" pitchFamily="2" charset="0"/>
              <a:cs typeface="Providence Sans" charset="0"/>
              <a:sym typeface="Wingdings"/>
            </a:endParaRPr>
          </a:p>
          <a:p>
            <a:pPr algn="ctr"/>
            <a:r>
              <a:rPr lang="fr-FR" sz="1000" b="1" dirty="0">
                <a:solidFill>
                  <a:srgbClr val="BD2A4B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  <a:sym typeface="Wingdings"/>
              </a:rPr>
              <a:t>E.P.S (et récréations)</a:t>
            </a:r>
          </a:p>
          <a:p>
            <a:pPr algn="ctr"/>
            <a:r>
              <a:rPr lang="fr-FR" sz="1000" b="1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  <a:sym typeface="Wingdings"/>
              </a:rPr>
              <a:t>4h15</a:t>
            </a:r>
          </a:p>
          <a:p>
            <a:pPr algn="ctr"/>
            <a:endParaRPr lang="fr-FR" sz="1000" b="1" dirty="0">
              <a:solidFill>
                <a:schemeClr val="tx1"/>
              </a:solidFill>
              <a:latin typeface="Georgia Belle" panose="02000603000000000000" pitchFamily="2" charset="0"/>
              <a:ea typeface="Georgia Belle" panose="02000603000000000000" pitchFamily="2" charset="0"/>
              <a:sym typeface="Wingdings"/>
            </a:endParaRPr>
          </a:p>
          <a:p>
            <a:pPr algn="ctr"/>
            <a:r>
              <a:rPr lang="fr-FR" sz="1000" b="1" dirty="0">
                <a:solidFill>
                  <a:srgbClr val="C00000"/>
                </a:solidFill>
                <a:latin typeface="Georgia Belle" panose="02000603000000000000" pitchFamily="2" charset="0"/>
                <a:ea typeface="Georgia Belle" panose="02000603000000000000" pitchFamily="2" charset="0"/>
                <a:sym typeface="Wingdings"/>
              </a:rPr>
              <a:t>ANGLAIS</a:t>
            </a:r>
          </a:p>
          <a:p>
            <a:pPr algn="ctr"/>
            <a:r>
              <a:rPr lang="fr-FR" sz="1000" b="1" dirty="0">
                <a:solidFill>
                  <a:srgbClr val="C00000"/>
                </a:solidFill>
                <a:latin typeface="Georgia Belle" panose="02000603000000000000" pitchFamily="2" charset="0"/>
                <a:ea typeface="Georgia Belle" panose="02000603000000000000" pitchFamily="2" charset="0"/>
                <a:sym typeface="Wingdings"/>
              </a:rPr>
              <a:t>(+ rituels quotidiens)</a:t>
            </a:r>
          </a:p>
          <a:p>
            <a:pPr algn="ctr"/>
            <a:r>
              <a:rPr lang="fr-FR" sz="1000" b="1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sym typeface="Wingdings"/>
              </a:rPr>
              <a:t>1h30</a:t>
            </a:r>
          </a:p>
          <a:p>
            <a:pPr algn="ctr"/>
            <a:endParaRPr lang="fr-FR" sz="1000" b="1" dirty="0">
              <a:solidFill>
                <a:schemeClr val="tx1"/>
              </a:solidFill>
              <a:latin typeface="Georgia Belle" panose="02000603000000000000" pitchFamily="2" charset="0"/>
              <a:ea typeface="Georgia Belle" panose="02000603000000000000" pitchFamily="2" charset="0"/>
              <a:sym typeface="Wingdings"/>
            </a:endParaRPr>
          </a:p>
          <a:p>
            <a:pPr algn="ctr"/>
            <a:r>
              <a:rPr lang="fr-FR" sz="1000" b="1" dirty="0">
                <a:solidFill>
                  <a:srgbClr val="7030A0"/>
                </a:solidFill>
                <a:latin typeface="Georgia Belle" panose="02000603000000000000" pitchFamily="2" charset="0"/>
                <a:ea typeface="Georgia Belle" panose="02000603000000000000" pitchFamily="2" charset="0"/>
                <a:sym typeface="Wingdings"/>
              </a:rPr>
              <a:t>ENSEIGNEMENTS ARTISTIQUES</a:t>
            </a:r>
          </a:p>
          <a:p>
            <a:pPr algn="ctr"/>
            <a:r>
              <a:rPr lang="fr-FR" sz="1000" b="1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sym typeface="Wingdings"/>
              </a:rPr>
              <a:t>2h15</a:t>
            </a:r>
          </a:p>
          <a:p>
            <a:pPr algn="ctr"/>
            <a:endParaRPr lang="fr-FR" sz="1000" b="1" dirty="0">
              <a:solidFill>
                <a:schemeClr val="tx1"/>
              </a:solidFill>
              <a:latin typeface="Georgia Belle" panose="02000603000000000000" pitchFamily="2" charset="0"/>
              <a:ea typeface="Georgia Belle" panose="02000603000000000000" pitchFamily="2" charset="0"/>
              <a:sym typeface="Wingdings"/>
            </a:endParaRPr>
          </a:p>
          <a:p>
            <a:pPr algn="ctr"/>
            <a:endParaRPr lang="fr-FR" sz="1050" dirty="0">
              <a:solidFill>
                <a:schemeClr val="tx1"/>
              </a:solidFill>
              <a:latin typeface="Calibri"/>
              <a:sym typeface="Wingdings"/>
            </a:endParaRPr>
          </a:p>
          <a:p>
            <a:pPr algn="ctr"/>
            <a:endParaRPr lang="fr-FR" sz="1050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4891085" y="731737"/>
            <a:ext cx="1284119" cy="3351838"/>
          </a:xfrm>
          <a:prstGeom prst="rect">
            <a:avLst/>
          </a:prstGeom>
          <a:noFill/>
          <a:ln w="190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tx1"/>
              </a:solidFill>
              <a:latin typeface="Mf Sippin On Sunshine" charset="0"/>
              <a:ea typeface="Mf Sippin On Sunshine" charset="0"/>
              <a:cs typeface="Mf Sippin On Sunshine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4915764" y="912593"/>
            <a:ext cx="1243600" cy="2123658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ctr"/>
            <a:r>
              <a:rPr lang="fr-F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Woodcutter Tags on a Rope" charset="0"/>
                <a:ea typeface="Woodcutter Tags on a Rope" charset="0"/>
                <a:cs typeface="Woodcutter Tags on a Rope" charset="0"/>
              </a:rPr>
              <a:t>Semaine de </a:t>
            </a:r>
          </a:p>
          <a:p>
            <a:pPr algn="ctr"/>
            <a:r>
              <a:rPr lang="fr-F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Woodcutter Tags on a Rope" charset="0"/>
                <a:ea typeface="Woodcutter Tags on a Rope" charset="0"/>
                <a:cs typeface="Woodcutter Tags on a Rope" charset="0"/>
              </a:rPr>
              <a:t>4</a:t>
            </a:r>
          </a:p>
          <a:p>
            <a:pPr algn="ctr"/>
            <a:r>
              <a:rPr lang="fr-F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Woodcutter Tags on a Rope" charset="0"/>
                <a:ea typeface="Woodcutter Tags on a Rope" charset="0"/>
                <a:cs typeface="Woodcutter Tags on a Rope" charset="0"/>
              </a:rPr>
              <a:t>jours</a:t>
            </a:r>
            <a:endParaRPr lang="fr-FR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Woodcutter Tags on a Rope" charset="0"/>
              <a:ea typeface="Woodcutter Tags on a Rope" charset="0"/>
              <a:cs typeface="Woodcutter Tags on a Rope" charset="0"/>
            </a:endParaRPr>
          </a:p>
        </p:txBody>
      </p:sp>
      <p:sp>
        <p:nvSpPr>
          <p:cNvPr id="130" name="Rectangle à coins arrondis 129"/>
          <p:cNvSpPr/>
          <p:nvPr/>
        </p:nvSpPr>
        <p:spPr>
          <a:xfrm>
            <a:off x="1337480" y="1236373"/>
            <a:ext cx="1751366" cy="509624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dirty="0">
              <a:solidFill>
                <a:schemeClr val="tx1"/>
              </a:solidFill>
            </a:endParaRPr>
          </a:p>
          <a:p>
            <a:pPr algn="ctr"/>
            <a:r>
              <a:rPr lang="fr-FR" sz="1050" b="1" dirty="0">
                <a:solidFill>
                  <a:schemeClr val="accent3">
                    <a:lumMod val="75000"/>
                  </a:schemeClr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</a:rPr>
              <a:t>Français: </a:t>
            </a:r>
          </a:p>
          <a:p>
            <a:r>
              <a:rPr lang="fr-FR" sz="1050" b="1" dirty="0">
                <a:solidFill>
                  <a:schemeClr val="accent3">
                    <a:lumMod val="75000"/>
                  </a:schemeClr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C.P: </a:t>
            </a:r>
            <a:r>
              <a:rPr lang="fr-FR" sz="900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Lecture phono, dictée-encodage</a:t>
            </a:r>
            <a:r>
              <a:rPr lang="fr-FR" sz="1050" b="1" dirty="0">
                <a:solidFill>
                  <a:schemeClr val="accent3">
                    <a:lumMod val="75000"/>
                  </a:schemeClr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 C.E.1 : </a:t>
            </a:r>
            <a:r>
              <a:rPr lang="fr-FR" sz="900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production écrit  / E.D.L</a:t>
            </a:r>
          </a:p>
          <a:p>
            <a:endParaRPr lang="fr-FR" sz="1050" dirty="0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2E5ACB1B-DBC1-427C-B8DB-DCC5F93ED433}"/>
              </a:ext>
            </a:extLst>
          </p:cNvPr>
          <p:cNvSpPr/>
          <p:nvPr/>
        </p:nvSpPr>
        <p:spPr>
          <a:xfrm>
            <a:off x="153815" y="1216105"/>
            <a:ext cx="1141564" cy="565146"/>
          </a:xfrm>
          <a:prstGeom prst="rect">
            <a:avLst/>
          </a:prstGeom>
          <a:blipFill>
            <a:blip r:embed="rId3">
              <a:alphaModFix amt="48000"/>
            </a:blip>
            <a:stretch>
              <a:fillRect/>
            </a:stretch>
          </a:blip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One Stroke Script LET" pitchFamily="2" charset="0"/>
                <a:ea typeface="Providence Sans" charset="0"/>
                <a:cs typeface="Providence Sans" charset="0"/>
              </a:rPr>
              <a:t>9h00- 9h45</a:t>
            </a:r>
          </a:p>
        </p:txBody>
      </p:sp>
      <p:sp>
        <p:nvSpPr>
          <p:cNvPr id="131" name="Rectangle à coins arrondis 8">
            <a:extLst>
              <a:ext uri="{FF2B5EF4-FFF2-40B4-BE49-F238E27FC236}">
                <a16:creationId xmlns:a16="http://schemas.microsoft.com/office/drawing/2014/main" id="{5D06091C-332F-4A77-AD48-99758A064888}"/>
              </a:ext>
            </a:extLst>
          </p:cNvPr>
          <p:cNvSpPr/>
          <p:nvPr/>
        </p:nvSpPr>
        <p:spPr>
          <a:xfrm>
            <a:off x="6157562" y="785794"/>
            <a:ext cx="3488398" cy="35719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dirty="0">
              <a:solidFill>
                <a:schemeClr val="tx1"/>
              </a:solidFill>
            </a:endParaRPr>
          </a:p>
          <a:p>
            <a:pPr algn="ctr"/>
            <a:r>
              <a:rPr lang="fr-FR" sz="1050" b="1" dirty="0">
                <a:solidFill>
                  <a:schemeClr val="accent3">
                    <a:lumMod val="75000"/>
                  </a:schemeClr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</a:rPr>
              <a:t>ACCUEIL (en musique pendant l’installation)</a:t>
            </a:r>
          </a:p>
          <a:p>
            <a:pPr algn="ctr"/>
            <a:r>
              <a:rPr lang="fr-FR" sz="1050" u="sng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Rituels</a:t>
            </a:r>
            <a:r>
              <a:rPr lang="fr-FR" sz="1050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: </a:t>
            </a:r>
            <a:r>
              <a:rPr lang="fr-FR" sz="900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appel et météo sur tablette, date, chaque jour compte, mot du jour…  </a:t>
            </a:r>
            <a:r>
              <a:rPr lang="fr-FR" sz="1050" dirty="0">
                <a:solidFill>
                  <a:srgbClr val="BD2A4B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Chants ou poésie</a:t>
            </a:r>
          </a:p>
          <a:p>
            <a:pPr algn="ctr"/>
            <a:endParaRPr lang="fr-FR" sz="1050" dirty="0"/>
          </a:p>
        </p:txBody>
      </p:sp>
      <p:sp>
        <p:nvSpPr>
          <p:cNvPr id="136" name="Rectangle à coins arrondis 129">
            <a:extLst>
              <a:ext uri="{FF2B5EF4-FFF2-40B4-BE49-F238E27FC236}">
                <a16:creationId xmlns:a16="http://schemas.microsoft.com/office/drawing/2014/main" id="{B62E0347-4767-488F-88AE-CCAA39E9F1C5}"/>
              </a:ext>
            </a:extLst>
          </p:cNvPr>
          <p:cNvSpPr/>
          <p:nvPr/>
        </p:nvSpPr>
        <p:spPr>
          <a:xfrm>
            <a:off x="3109025" y="1225899"/>
            <a:ext cx="1751366" cy="509624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dirty="0">
              <a:solidFill>
                <a:schemeClr val="tx1"/>
              </a:solidFill>
            </a:endParaRPr>
          </a:p>
          <a:p>
            <a:pPr algn="ctr"/>
            <a:r>
              <a:rPr lang="fr-FR" sz="1050" b="1" dirty="0">
                <a:solidFill>
                  <a:schemeClr val="accent3">
                    <a:lumMod val="75000"/>
                  </a:schemeClr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</a:rPr>
              <a:t>Français: </a:t>
            </a:r>
          </a:p>
          <a:p>
            <a:r>
              <a:rPr lang="fr-FR" sz="1050" b="1" dirty="0">
                <a:solidFill>
                  <a:schemeClr val="accent3">
                    <a:lumMod val="75000"/>
                  </a:schemeClr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C.P: </a:t>
            </a:r>
            <a:r>
              <a:rPr lang="fr-FR" sz="900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Lecture litt., dictée mots</a:t>
            </a:r>
          </a:p>
          <a:p>
            <a:r>
              <a:rPr lang="fr-FR" sz="1050" b="1" dirty="0">
                <a:solidFill>
                  <a:schemeClr val="accent3">
                    <a:lumMod val="75000"/>
                  </a:schemeClr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C.E.1 : </a:t>
            </a:r>
            <a:r>
              <a:rPr lang="fr-FR" sz="900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production écrit  / E.D.L</a:t>
            </a:r>
          </a:p>
          <a:p>
            <a:endParaRPr lang="fr-FR" sz="1050" dirty="0"/>
          </a:p>
        </p:txBody>
      </p:sp>
      <p:sp>
        <p:nvSpPr>
          <p:cNvPr id="137" name="Rectangle à coins arrondis 129">
            <a:extLst>
              <a:ext uri="{FF2B5EF4-FFF2-40B4-BE49-F238E27FC236}">
                <a16:creationId xmlns:a16="http://schemas.microsoft.com/office/drawing/2014/main" id="{0CAB5B2E-3E01-4337-A2D0-507D5811F343}"/>
              </a:ext>
            </a:extLst>
          </p:cNvPr>
          <p:cNvSpPr/>
          <p:nvPr/>
        </p:nvSpPr>
        <p:spPr>
          <a:xfrm>
            <a:off x="6194448" y="1236373"/>
            <a:ext cx="1751366" cy="509624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dirty="0">
              <a:solidFill>
                <a:schemeClr val="tx1"/>
              </a:solidFill>
            </a:endParaRPr>
          </a:p>
          <a:p>
            <a:pPr algn="ctr"/>
            <a:r>
              <a:rPr lang="fr-FR" sz="1050" b="1" dirty="0">
                <a:solidFill>
                  <a:schemeClr val="accent3">
                    <a:lumMod val="75000"/>
                  </a:schemeClr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</a:rPr>
              <a:t>Français: </a:t>
            </a:r>
          </a:p>
          <a:p>
            <a:r>
              <a:rPr lang="fr-FR" sz="1050" b="1" dirty="0">
                <a:solidFill>
                  <a:schemeClr val="accent3">
                    <a:lumMod val="75000"/>
                  </a:schemeClr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C.P: </a:t>
            </a:r>
            <a:r>
              <a:rPr lang="fr-FR" sz="900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Lecture phono, dictée-encodage</a:t>
            </a:r>
            <a:r>
              <a:rPr lang="fr-FR" sz="1050" b="1" dirty="0">
                <a:solidFill>
                  <a:schemeClr val="accent3">
                    <a:lumMod val="75000"/>
                  </a:schemeClr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 C.E.1 : </a:t>
            </a:r>
            <a:r>
              <a:rPr lang="fr-FR" sz="900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production écrit  / E.D.L</a:t>
            </a:r>
          </a:p>
          <a:p>
            <a:endParaRPr lang="fr-FR" sz="1050" dirty="0"/>
          </a:p>
        </p:txBody>
      </p:sp>
      <p:sp>
        <p:nvSpPr>
          <p:cNvPr id="138" name="Rectangle à coins arrondis 129">
            <a:extLst>
              <a:ext uri="{FF2B5EF4-FFF2-40B4-BE49-F238E27FC236}">
                <a16:creationId xmlns:a16="http://schemas.microsoft.com/office/drawing/2014/main" id="{42232416-2C4E-42CE-A62B-D1EA65D17D2E}"/>
              </a:ext>
            </a:extLst>
          </p:cNvPr>
          <p:cNvSpPr/>
          <p:nvPr/>
        </p:nvSpPr>
        <p:spPr>
          <a:xfrm>
            <a:off x="7981950" y="1225899"/>
            <a:ext cx="1720659" cy="509624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dirty="0">
              <a:solidFill>
                <a:schemeClr val="tx1"/>
              </a:solidFill>
            </a:endParaRPr>
          </a:p>
          <a:p>
            <a:pPr algn="ctr"/>
            <a:r>
              <a:rPr lang="fr-FR" sz="1050" b="1" dirty="0">
                <a:solidFill>
                  <a:schemeClr val="accent3">
                    <a:lumMod val="75000"/>
                  </a:schemeClr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</a:rPr>
              <a:t>Français: </a:t>
            </a:r>
          </a:p>
          <a:p>
            <a:r>
              <a:rPr lang="fr-FR" sz="1050" b="1" dirty="0">
                <a:solidFill>
                  <a:schemeClr val="accent3">
                    <a:lumMod val="75000"/>
                  </a:schemeClr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C.P: </a:t>
            </a:r>
            <a:r>
              <a:rPr lang="fr-FR" sz="900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Lecture phono, dictée phrase</a:t>
            </a:r>
          </a:p>
          <a:p>
            <a:r>
              <a:rPr lang="fr-FR" sz="1050" b="1" dirty="0">
                <a:solidFill>
                  <a:schemeClr val="accent3">
                    <a:lumMod val="75000"/>
                  </a:schemeClr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C.E.1 : </a:t>
            </a:r>
            <a:r>
              <a:rPr lang="fr-FR" sz="900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production écrit  / E.D.L</a:t>
            </a:r>
          </a:p>
          <a:p>
            <a:endParaRPr lang="fr-FR" sz="1050" dirty="0"/>
          </a:p>
        </p:txBody>
      </p:sp>
      <p:sp>
        <p:nvSpPr>
          <p:cNvPr id="139" name="Rectangle à coins arrondis 129">
            <a:extLst>
              <a:ext uri="{FF2B5EF4-FFF2-40B4-BE49-F238E27FC236}">
                <a16:creationId xmlns:a16="http://schemas.microsoft.com/office/drawing/2014/main" id="{DE774A13-DD3E-4CA9-90BA-49CB1823C1EC}"/>
              </a:ext>
            </a:extLst>
          </p:cNvPr>
          <p:cNvSpPr/>
          <p:nvPr/>
        </p:nvSpPr>
        <p:spPr>
          <a:xfrm>
            <a:off x="1326954" y="1815712"/>
            <a:ext cx="1751366" cy="509624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dirty="0">
              <a:solidFill>
                <a:schemeClr val="tx1"/>
              </a:solidFill>
            </a:endParaRPr>
          </a:p>
          <a:p>
            <a:pPr algn="ctr"/>
            <a:r>
              <a:rPr lang="fr-FR" sz="1050" b="1" dirty="0">
                <a:solidFill>
                  <a:srgbClr val="00B0F0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</a:rPr>
              <a:t>Mathématiques</a:t>
            </a:r>
          </a:p>
          <a:p>
            <a:r>
              <a:rPr lang="fr-FR" sz="1050" b="1" dirty="0">
                <a:solidFill>
                  <a:srgbClr val="00B0F0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C.P: </a:t>
            </a:r>
            <a:r>
              <a:rPr lang="fr-FR" sz="900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Révisions / calcul mental</a:t>
            </a:r>
          </a:p>
          <a:p>
            <a:r>
              <a:rPr lang="fr-FR" sz="1050" b="1" dirty="0">
                <a:solidFill>
                  <a:srgbClr val="00B0F0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C.E.1 : </a:t>
            </a:r>
            <a:r>
              <a:rPr lang="fr-FR" sz="900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Calcul mental / révisions</a:t>
            </a:r>
          </a:p>
          <a:p>
            <a:endParaRPr lang="fr-FR" sz="1050" dirty="0"/>
          </a:p>
        </p:txBody>
      </p:sp>
      <p:sp>
        <p:nvSpPr>
          <p:cNvPr id="140" name="Rectangle à coins arrondis 129">
            <a:extLst>
              <a:ext uri="{FF2B5EF4-FFF2-40B4-BE49-F238E27FC236}">
                <a16:creationId xmlns:a16="http://schemas.microsoft.com/office/drawing/2014/main" id="{40685D22-C262-477B-B6A5-3F0EE7091A28}"/>
              </a:ext>
            </a:extLst>
          </p:cNvPr>
          <p:cNvSpPr/>
          <p:nvPr/>
        </p:nvSpPr>
        <p:spPr>
          <a:xfrm>
            <a:off x="3111722" y="1787367"/>
            <a:ext cx="1738235" cy="509624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dirty="0">
              <a:solidFill>
                <a:schemeClr val="tx1"/>
              </a:solidFill>
            </a:endParaRPr>
          </a:p>
          <a:p>
            <a:pPr algn="ctr"/>
            <a:r>
              <a:rPr lang="fr-FR" sz="1050" b="1" dirty="0">
                <a:solidFill>
                  <a:srgbClr val="00B0F0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</a:rPr>
              <a:t>Mathématiques</a:t>
            </a:r>
          </a:p>
          <a:p>
            <a:r>
              <a:rPr lang="fr-FR" sz="1050" b="1" dirty="0">
                <a:solidFill>
                  <a:srgbClr val="00B0F0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C.P: </a:t>
            </a:r>
            <a:r>
              <a:rPr lang="fr-FR" sz="900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Révisions / calcul mental</a:t>
            </a:r>
          </a:p>
          <a:p>
            <a:r>
              <a:rPr lang="fr-FR" sz="1050" b="1" dirty="0">
                <a:solidFill>
                  <a:srgbClr val="00B0F0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C.E.1 : </a:t>
            </a:r>
            <a:r>
              <a:rPr lang="fr-FR" sz="900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Calcul mental / révisions</a:t>
            </a:r>
          </a:p>
          <a:p>
            <a:endParaRPr lang="fr-FR" sz="1050" dirty="0"/>
          </a:p>
        </p:txBody>
      </p:sp>
      <p:sp>
        <p:nvSpPr>
          <p:cNvPr id="141" name="Rectangle à coins arrondis 129">
            <a:extLst>
              <a:ext uri="{FF2B5EF4-FFF2-40B4-BE49-F238E27FC236}">
                <a16:creationId xmlns:a16="http://schemas.microsoft.com/office/drawing/2014/main" id="{E58E89B1-EB98-4990-AF43-64505D99BE0E}"/>
              </a:ext>
            </a:extLst>
          </p:cNvPr>
          <p:cNvSpPr/>
          <p:nvPr/>
        </p:nvSpPr>
        <p:spPr>
          <a:xfrm>
            <a:off x="6203760" y="1806048"/>
            <a:ext cx="1678198" cy="509624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dirty="0">
              <a:solidFill>
                <a:schemeClr val="tx1"/>
              </a:solidFill>
            </a:endParaRPr>
          </a:p>
          <a:p>
            <a:pPr algn="ctr"/>
            <a:r>
              <a:rPr lang="fr-FR" sz="1050" b="1" dirty="0">
                <a:solidFill>
                  <a:srgbClr val="00B0F0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</a:rPr>
              <a:t>Mathématiques</a:t>
            </a:r>
          </a:p>
          <a:p>
            <a:r>
              <a:rPr lang="fr-FR" sz="1050" b="1" dirty="0">
                <a:solidFill>
                  <a:srgbClr val="00B0F0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C.P: </a:t>
            </a:r>
            <a:r>
              <a:rPr lang="fr-FR" sz="900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Révisions / calcul mental</a:t>
            </a:r>
          </a:p>
          <a:p>
            <a:r>
              <a:rPr lang="fr-FR" sz="1050" b="1" dirty="0">
                <a:solidFill>
                  <a:srgbClr val="00B0F0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C.E.1 : </a:t>
            </a:r>
            <a:r>
              <a:rPr lang="fr-FR" sz="900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Calcul mental / révisions</a:t>
            </a:r>
          </a:p>
          <a:p>
            <a:endParaRPr lang="fr-FR" sz="1050" dirty="0"/>
          </a:p>
        </p:txBody>
      </p:sp>
      <p:sp>
        <p:nvSpPr>
          <p:cNvPr id="142" name="Rectangle à coins arrondis 129">
            <a:extLst>
              <a:ext uri="{FF2B5EF4-FFF2-40B4-BE49-F238E27FC236}">
                <a16:creationId xmlns:a16="http://schemas.microsoft.com/office/drawing/2014/main" id="{05AC7961-0702-4146-B19B-0EE1587F9D65}"/>
              </a:ext>
            </a:extLst>
          </p:cNvPr>
          <p:cNvSpPr/>
          <p:nvPr/>
        </p:nvSpPr>
        <p:spPr>
          <a:xfrm>
            <a:off x="7981951" y="1806048"/>
            <a:ext cx="1739237" cy="509624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dirty="0">
              <a:solidFill>
                <a:schemeClr val="tx1"/>
              </a:solidFill>
            </a:endParaRPr>
          </a:p>
          <a:p>
            <a:pPr algn="ctr"/>
            <a:r>
              <a:rPr lang="fr-FR" sz="1050" b="1" dirty="0">
                <a:solidFill>
                  <a:srgbClr val="00B0F0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</a:rPr>
              <a:t>Mathématiques</a:t>
            </a:r>
          </a:p>
          <a:p>
            <a:r>
              <a:rPr lang="fr-FR" sz="1050" b="1" dirty="0">
                <a:solidFill>
                  <a:srgbClr val="00B0F0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C.P: </a:t>
            </a:r>
            <a:r>
              <a:rPr lang="fr-FR" sz="900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Révisions / calcul mental</a:t>
            </a:r>
          </a:p>
          <a:p>
            <a:r>
              <a:rPr lang="fr-FR" sz="1050" b="1" dirty="0">
                <a:solidFill>
                  <a:srgbClr val="00B0F0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C.E.1 : </a:t>
            </a:r>
            <a:r>
              <a:rPr lang="fr-FR" sz="900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Calcul mental / révisions</a:t>
            </a:r>
          </a:p>
          <a:p>
            <a:endParaRPr lang="fr-FR" sz="1050" dirty="0"/>
          </a:p>
        </p:txBody>
      </p:sp>
      <p:sp>
        <p:nvSpPr>
          <p:cNvPr id="143" name="Rectangle à coins arrondis 129">
            <a:extLst>
              <a:ext uri="{FF2B5EF4-FFF2-40B4-BE49-F238E27FC236}">
                <a16:creationId xmlns:a16="http://schemas.microsoft.com/office/drawing/2014/main" id="{0691512B-47CD-4D1D-BB42-379E9769C485}"/>
              </a:ext>
            </a:extLst>
          </p:cNvPr>
          <p:cNvSpPr/>
          <p:nvPr/>
        </p:nvSpPr>
        <p:spPr>
          <a:xfrm>
            <a:off x="1297038" y="2791152"/>
            <a:ext cx="946827" cy="444162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rgbClr val="00B0F0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</a:rPr>
              <a:t>Maths </a:t>
            </a:r>
            <a:r>
              <a:rPr lang="fr-FR" sz="1050" b="1" dirty="0">
                <a:solidFill>
                  <a:srgbClr val="00B0F0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C.P: </a:t>
            </a:r>
            <a:r>
              <a:rPr lang="fr-FR" sz="900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Apprentissages + Entraînement</a:t>
            </a:r>
            <a:endParaRPr lang="fr-FR" sz="1050" dirty="0"/>
          </a:p>
        </p:txBody>
      </p:sp>
      <p:sp>
        <p:nvSpPr>
          <p:cNvPr id="145" name="Rectangle à coins arrondis 129">
            <a:extLst>
              <a:ext uri="{FF2B5EF4-FFF2-40B4-BE49-F238E27FC236}">
                <a16:creationId xmlns:a16="http://schemas.microsoft.com/office/drawing/2014/main" id="{1D8FFD66-CBFD-4FC1-B0EF-A806197871A7}"/>
              </a:ext>
            </a:extLst>
          </p:cNvPr>
          <p:cNvSpPr/>
          <p:nvPr/>
        </p:nvSpPr>
        <p:spPr>
          <a:xfrm>
            <a:off x="1349264" y="3292532"/>
            <a:ext cx="1717785" cy="481696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dirty="0">
              <a:solidFill>
                <a:schemeClr val="tx1"/>
              </a:solidFill>
            </a:endParaRPr>
          </a:p>
          <a:p>
            <a:pPr algn="ctr"/>
            <a:r>
              <a:rPr lang="fr-FR" sz="1050" b="1" dirty="0">
                <a:solidFill>
                  <a:srgbClr val="C00000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</a:rPr>
              <a:t>LVE: ANGLAIS</a:t>
            </a:r>
          </a:p>
          <a:p>
            <a:pPr algn="ctr"/>
            <a:r>
              <a:rPr lang="fr-FR" sz="1050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</a:rPr>
              <a:t>Activités langagières</a:t>
            </a:r>
          </a:p>
          <a:p>
            <a:pPr algn="ctr"/>
            <a:endParaRPr lang="fr-FR" sz="1050" dirty="0"/>
          </a:p>
        </p:txBody>
      </p:sp>
      <p:cxnSp>
        <p:nvCxnSpPr>
          <p:cNvPr id="146" name="Connecteur droit 145">
            <a:extLst>
              <a:ext uri="{FF2B5EF4-FFF2-40B4-BE49-F238E27FC236}">
                <a16:creationId xmlns:a16="http://schemas.microsoft.com/office/drawing/2014/main" id="{D53ED12F-A3C0-405D-BC5C-782AC0A70CD6}"/>
              </a:ext>
            </a:extLst>
          </p:cNvPr>
          <p:cNvCxnSpPr/>
          <p:nvPr/>
        </p:nvCxnSpPr>
        <p:spPr>
          <a:xfrm>
            <a:off x="3118307" y="2781383"/>
            <a:ext cx="0" cy="500066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7" name="Rectangle à coins arrondis 129">
            <a:extLst>
              <a:ext uri="{FF2B5EF4-FFF2-40B4-BE49-F238E27FC236}">
                <a16:creationId xmlns:a16="http://schemas.microsoft.com/office/drawing/2014/main" id="{8C45F4D9-0E40-43ED-AEF7-542BC473847D}"/>
              </a:ext>
            </a:extLst>
          </p:cNvPr>
          <p:cNvSpPr/>
          <p:nvPr/>
        </p:nvSpPr>
        <p:spPr>
          <a:xfrm>
            <a:off x="1306196" y="5478307"/>
            <a:ext cx="1780646" cy="28835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dirty="0">
              <a:solidFill>
                <a:schemeClr val="tx1"/>
              </a:solidFill>
            </a:endParaRPr>
          </a:p>
          <a:p>
            <a:pPr algn="ctr"/>
            <a:r>
              <a:rPr lang="fr-FR" sz="1050" b="1" dirty="0">
                <a:solidFill>
                  <a:schemeClr val="accent3">
                    <a:lumMod val="75000"/>
                  </a:schemeClr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</a:rPr>
              <a:t>Français: / Compréhension orale</a:t>
            </a:r>
          </a:p>
          <a:p>
            <a:pPr algn="ctr"/>
            <a:r>
              <a:rPr lang="fr-FR" sz="1050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</a:rPr>
              <a:t>Ateliers D.E.C.L.I.C</a:t>
            </a:r>
          </a:p>
          <a:p>
            <a:pPr algn="ctr"/>
            <a:r>
              <a:rPr lang="fr-FR" sz="900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</a:rPr>
              <a:t>(inférences, réseaux littéraires...)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FF5ABB5C-D517-4330-954B-6992CA51CB43}"/>
              </a:ext>
            </a:extLst>
          </p:cNvPr>
          <p:cNvSpPr/>
          <p:nvPr/>
        </p:nvSpPr>
        <p:spPr>
          <a:xfrm>
            <a:off x="6167446" y="2571743"/>
            <a:ext cx="3571900" cy="209639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Maritime Tropical Double Medium" charset="0"/>
              </a:rPr>
              <a:t>Se recentrer: Yoga / méditation pleine conscience en classe</a:t>
            </a:r>
            <a:endParaRPr lang="fr-FR" sz="1050" dirty="0">
              <a:solidFill>
                <a:schemeClr val="tx1"/>
              </a:solidFill>
            </a:endParaRPr>
          </a:p>
        </p:txBody>
      </p:sp>
      <p:cxnSp>
        <p:nvCxnSpPr>
          <p:cNvPr id="151" name="Connecteur droit 150">
            <a:extLst>
              <a:ext uri="{FF2B5EF4-FFF2-40B4-BE49-F238E27FC236}">
                <a16:creationId xmlns:a16="http://schemas.microsoft.com/office/drawing/2014/main" id="{63801B5E-0A60-4D50-A763-B4E1E4D8D705}"/>
              </a:ext>
            </a:extLst>
          </p:cNvPr>
          <p:cNvCxnSpPr/>
          <p:nvPr/>
        </p:nvCxnSpPr>
        <p:spPr>
          <a:xfrm>
            <a:off x="7969823" y="2781383"/>
            <a:ext cx="0" cy="500066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3" name="Rectangle à coins arrondis 129">
            <a:extLst>
              <a:ext uri="{FF2B5EF4-FFF2-40B4-BE49-F238E27FC236}">
                <a16:creationId xmlns:a16="http://schemas.microsoft.com/office/drawing/2014/main" id="{CE039744-8EF1-4DE7-9B6B-60E112F30A78}"/>
              </a:ext>
            </a:extLst>
          </p:cNvPr>
          <p:cNvSpPr/>
          <p:nvPr/>
        </p:nvSpPr>
        <p:spPr>
          <a:xfrm>
            <a:off x="8003876" y="3304387"/>
            <a:ext cx="1717785" cy="43628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dirty="0">
              <a:solidFill>
                <a:schemeClr val="tx1"/>
              </a:solidFill>
            </a:endParaRPr>
          </a:p>
          <a:p>
            <a:pPr algn="ctr"/>
            <a:r>
              <a:rPr lang="fr-FR" sz="1050" b="1" dirty="0">
                <a:solidFill>
                  <a:srgbClr val="C00000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</a:rPr>
              <a:t>LVE: ANGLAIS</a:t>
            </a:r>
          </a:p>
          <a:p>
            <a:pPr algn="ctr"/>
            <a:r>
              <a:rPr lang="fr-FR" sz="1050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</a:rPr>
              <a:t>Activités langagières</a:t>
            </a:r>
          </a:p>
          <a:p>
            <a:pPr algn="ctr"/>
            <a:endParaRPr lang="fr-FR" sz="1050" dirty="0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C8F8B946-8081-47ED-9EA7-42B9487D913B}"/>
              </a:ext>
            </a:extLst>
          </p:cNvPr>
          <p:cNvSpPr/>
          <p:nvPr/>
        </p:nvSpPr>
        <p:spPr>
          <a:xfrm>
            <a:off x="6172792" y="3793464"/>
            <a:ext cx="3571900" cy="225687"/>
          </a:xfrm>
          <a:prstGeom prst="rect">
            <a:avLst/>
          </a:prstGeom>
          <a:solidFill>
            <a:srgbClr val="F2F2F2">
              <a:alpha val="80000"/>
            </a:srgbClr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</a:rPr>
              <a:t>PAUSE MERIDIENNE + hygiène lavage des dents et tri sélectif / recyclage</a:t>
            </a: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A645F18E-C0F3-4F3B-88E0-FB545E27AEEB}"/>
              </a:ext>
            </a:extLst>
          </p:cNvPr>
          <p:cNvSpPr/>
          <p:nvPr/>
        </p:nvSpPr>
        <p:spPr>
          <a:xfrm>
            <a:off x="6169008" y="4020098"/>
            <a:ext cx="3571900" cy="500066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dirty="0">
              <a:solidFill>
                <a:schemeClr val="tx1"/>
              </a:solidFill>
            </a:endParaRPr>
          </a:p>
        </p:txBody>
      </p:sp>
      <p:sp>
        <p:nvSpPr>
          <p:cNvPr id="156" name="Rectangle à coins arrondis 89">
            <a:extLst>
              <a:ext uri="{FF2B5EF4-FFF2-40B4-BE49-F238E27FC236}">
                <a16:creationId xmlns:a16="http://schemas.microsoft.com/office/drawing/2014/main" id="{6840CC04-D6B9-4B2F-B858-AA49028C02B1}"/>
              </a:ext>
            </a:extLst>
          </p:cNvPr>
          <p:cNvSpPr/>
          <p:nvPr/>
        </p:nvSpPr>
        <p:spPr>
          <a:xfrm>
            <a:off x="7977618" y="4043329"/>
            <a:ext cx="1737950" cy="35719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dirty="0">
              <a:solidFill>
                <a:schemeClr val="tx1"/>
              </a:solidFill>
            </a:endParaRPr>
          </a:p>
          <a:p>
            <a:pPr algn="ctr"/>
            <a:r>
              <a:rPr lang="fr-FR" sz="1050" b="1" dirty="0">
                <a:solidFill>
                  <a:srgbClr val="BD2A4B"/>
                </a:solidFill>
                <a:latin typeface="One Stroke Script LET" pitchFamily="2" charset="0"/>
                <a:ea typeface="Providence Sans" charset="0"/>
                <a:cs typeface="Providence Sans" charset="0"/>
              </a:rPr>
              <a:t>E.P.S</a:t>
            </a:r>
          </a:p>
          <a:p>
            <a:pPr algn="ctr"/>
            <a:r>
              <a:rPr lang="fr-FR" sz="900" dirty="0">
                <a:solidFill>
                  <a:srgbClr val="BD2A4B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</a:rPr>
              <a:t>+ retour au calme </a:t>
            </a:r>
          </a:p>
          <a:p>
            <a:pPr algn="ctr"/>
            <a:r>
              <a:rPr lang="fr-FR" sz="900" dirty="0">
                <a:solidFill>
                  <a:srgbClr val="BD2A4B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</a:rPr>
              <a:t>(yoga/méditation pleine conscience)</a:t>
            </a:r>
            <a:endParaRPr lang="fr-FR" sz="1050" dirty="0"/>
          </a:p>
        </p:txBody>
      </p:sp>
      <p:sp>
        <p:nvSpPr>
          <p:cNvPr id="157" name="Rectangle à coins arrondis 89">
            <a:extLst>
              <a:ext uri="{FF2B5EF4-FFF2-40B4-BE49-F238E27FC236}">
                <a16:creationId xmlns:a16="http://schemas.microsoft.com/office/drawing/2014/main" id="{717F5123-A541-4D31-B7A7-2EC9E6D78FEB}"/>
              </a:ext>
            </a:extLst>
          </p:cNvPr>
          <p:cNvSpPr/>
          <p:nvPr/>
        </p:nvSpPr>
        <p:spPr>
          <a:xfrm>
            <a:off x="6306051" y="4061086"/>
            <a:ext cx="1540436" cy="35719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dirty="0">
              <a:solidFill>
                <a:schemeClr val="tx1"/>
              </a:solidFill>
            </a:endParaRPr>
          </a:p>
          <a:p>
            <a:pPr algn="ctr"/>
            <a:r>
              <a:rPr lang="fr-FR" sz="1050" b="1" dirty="0">
                <a:solidFill>
                  <a:srgbClr val="7030A0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</a:rPr>
              <a:t>Musique</a:t>
            </a:r>
          </a:p>
          <a:p>
            <a:pPr algn="ctr"/>
            <a:r>
              <a:rPr lang="fr-FR" sz="900" dirty="0">
                <a:solidFill>
                  <a:srgbClr val="7030A0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</a:rPr>
              <a:t>(intervenante)</a:t>
            </a:r>
          </a:p>
          <a:p>
            <a:pPr algn="ctr"/>
            <a:endParaRPr lang="fr-FR" sz="1050" dirty="0"/>
          </a:p>
        </p:txBody>
      </p:sp>
      <p:cxnSp>
        <p:nvCxnSpPr>
          <p:cNvPr id="158" name="Connecteur droit 157">
            <a:extLst>
              <a:ext uri="{FF2B5EF4-FFF2-40B4-BE49-F238E27FC236}">
                <a16:creationId xmlns:a16="http://schemas.microsoft.com/office/drawing/2014/main" id="{B4E666F8-A0DC-4F2F-9924-7B913D6A47E2}"/>
              </a:ext>
            </a:extLst>
          </p:cNvPr>
          <p:cNvCxnSpPr/>
          <p:nvPr/>
        </p:nvCxnSpPr>
        <p:spPr>
          <a:xfrm>
            <a:off x="7969822" y="4029010"/>
            <a:ext cx="0" cy="500066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9" name="Connecteur droit 158">
            <a:extLst>
              <a:ext uri="{FF2B5EF4-FFF2-40B4-BE49-F238E27FC236}">
                <a16:creationId xmlns:a16="http://schemas.microsoft.com/office/drawing/2014/main" id="{E45259E0-D7D4-44A2-A657-EF7AFE06F7AB}"/>
              </a:ext>
            </a:extLst>
          </p:cNvPr>
          <p:cNvCxnSpPr/>
          <p:nvPr/>
        </p:nvCxnSpPr>
        <p:spPr>
          <a:xfrm>
            <a:off x="3119488" y="4527354"/>
            <a:ext cx="0" cy="500066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0" name="Rectangle à coins arrondis 101">
            <a:extLst>
              <a:ext uri="{FF2B5EF4-FFF2-40B4-BE49-F238E27FC236}">
                <a16:creationId xmlns:a16="http://schemas.microsoft.com/office/drawing/2014/main" id="{190B1DFF-A513-461D-98F9-8045B934265F}"/>
              </a:ext>
            </a:extLst>
          </p:cNvPr>
          <p:cNvSpPr/>
          <p:nvPr/>
        </p:nvSpPr>
        <p:spPr>
          <a:xfrm>
            <a:off x="3182099" y="4608870"/>
            <a:ext cx="1643074" cy="35719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rgbClr val="D3B525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</a:rPr>
              <a:t>Questionner le monde</a:t>
            </a:r>
            <a:endParaRPr lang="fr-FR" sz="1050" dirty="0">
              <a:solidFill>
                <a:srgbClr val="D3B525"/>
              </a:solidFill>
              <a:latin typeface="Georgia Belle" panose="02000603000000000000" pitchFamily="2" charset="0"/>
              <a:ea typeface="Georgia Belle" panose="02000603000000000000" pitchFamily="2" charset="0"/>
            </a:endParaRPr>
          </a:p>
        </p:txBody>
      </p:sp>
      <p:sp>
        <p:nvSpPr>
          <p:cNvPr id="161" name="Rectangle à coins arrondis 101">
            <a:extLst>
              <a:ext uri="{FF2B5EF4-FFF2-40B4-BE49-F238E27FC236}">
                <a16:creationId xmlns:a16="http://schemas.microsoft.com/office/drawing/2014/main" id="{4CF20A20-7D10-4F60-94E0-4FEA5F5E469A}"/>
              </a:ext>
            </a:extLst>
          </p:cNvPr>
          <p:cNvSpPr/>
          <p:nvPr/>
        </p:nvSpPr>
        <p:spPr>
          <a:xfrm>
            <a:off x="6230961" y="4598792"/>
            <a:ext cx="1643074" cy="35719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rgbClr val="D3B525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</a:rPr>
              <a:t>Questionner le monde</a:t>
            </a:r>
            <a:endParaRPr lang="fr-FR" sz="1050" dirty="0">
              <a:solidFill>
                <a:srgbClr val="D3B525"/>
              </a:solidFill>
              <a:latin typeface="Georgia Belle" panose="02000603000000000000" pitchFamily="2" charset="0"/>
              <a:ea typeface="Georgia Belle" panose="02000603000000000000" pitchFamily="2" charset="0"/>
            </a:endParaRPr>
          </a:p>
        </p:txBody>
      </p:sp>
      <p:sp>
        <p:nvSpPr>
          <p:cNvPr id="162" name="Rectangle à coins arrondis 95">
            <a:extLst>
              <a:ext uri="{FF2B5EF4-FFF2-40B4-BE49-F238E27FC236}">
                <a16:creationId xmlns:a16="http://schemas.microsoft.com/office/drawing/2014/main" id="{D3D6DC07-B584-4A4C-8AC2-BB4818E3C920}"/>
              </a:ext>
            </a:extLst>
          </p:cNvPr>
          <p:cNvSpPr/>
          <p:nvPr/>
        </p:nvSpPr>
        <p:spPr>
          <a:xfrm>
            <a:off x="8140290" y="4589999"/>
            <a:ext cx="1444798" cy="35719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rgbClr val="7030A0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</a:rPr>
              <a:t>Arts plastiques</a:t>
            </a:r>
            <a:endParaRPr lang="fr-FR" sz="1050" b="1" dirty="0">
              <a:solidFill>
                <a:srgbClr val="7030A0"/>
              </a:solidFill>
              <a:latin typeface="Georgia Belle" panose="02000603000000000000" pitchFamily="2" charset="0"/>
              <a:ea typeface="Georgia Belle" panose="02000603000000000000" pitchFamily="2" charset="0"/>
            </a:endParaRP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75EB3B35-ABDA-4193-9B9B-F07C1ECB88C3}"/>
              </a:ext>
            </a:extLst>
          </p:cNvPr>
          <p:cNvSpPr/>
          <p:nvPr/>
        </p:nvSpPr>
        <p:spPr>
          <a:xfrm>
            <a:off x="152164" y="5240932"/>
            <a:ext cx="1133484" cy="20948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One Stroke Script LET" pitchFamily="2" charset="0"/>
                <a:ea typeface="Georgia Belle" panose="02000603000000000000" pitchFamily="2" charset="0"/>
                <a:cs typeface="Maritime Tropical Double Medium" charset="0"/>
              </a:rPr>
              <a:t>15h00-15h15</a:t>
            </a: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63406E5F-D36A-4B75-92E4-B3EC7FBFB78E}"/>
              </a:ext>
            </a:extLst>
          </p:cNvPr>
          <p:cNvSpPr/>
          <p:nvPr/>
        </p:nvSpPr>
        <p:spPr>
          <a:xfrm>
            <a:off x="1289608" y="5240779"/>
            <a:ext cx="3571900" cy="209639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</a:rPr>
              <a:t>Cahier du soir + cahier de liaison et loup du comportement</a:t>
            </a:r>
            <a:endParaRPr lang="fr-FR" sz="1050" dirty="0">
              <a:solidFill>
                <a:schemeClr val="tx1"/>
              </a:solidFill>
            </a:endParaRP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FF1C5BD2-38A0-4F68-9FED-9ED387A1DF42}"/>
              </a:ext>
            </a:extLst>
          </p:cNvPr>
          <p:cNvSpPr/>
          <p:nvPr/>
        </p:nvSpPr>
        <p:spPr>
          <a:xfrm>
            <a:off x="6175659" y="5240779"/>
            <a:ext cx="3571900" cy="209243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</a:rPr>
              <a:t>Cahier du soir + cahier de liaison et loup du comportement</a:t>
            </a:r>
            <a:endParaRPr lang="fr-FR" sz="1050" dirty="0">
              <a:solidFill>
                <a:schemeClr val="tx1"/>
              </a:solidFill>
            </a:endParaRPr>
          </a:p>
        </p:txBody>
      </p:sp>
      <p:sp>
        <p:nvSpPr>
          <p:cNvPr id="168" name="Rectangle à coins arrondis 111">
            <a:extLst>
              <a:ext uri="{FF2B5EF4-FFF2-40B4-BE49-F238E27FC236}">
                <a16:creationId xmlns:a16="http://schemas.microsoft.com/office/drawing/2014/main" id="{7123FAC0-BDB8-4568-88DA-75852292E0A9}"/>
              </a:ext>
            </a:extLst>
          </p:cNvPr>
          <p:cNvSpPr/>
          <p:nvPr/>
        </p:nvSpPr>
        <p:spPr>
          <a:xfrm>
            <a:off x="6236948" y="3313078"/>
            <a:ext cx="1643074" cy="35719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>
                <a:solidFill>
                  <a:schemeClr val="accent3">
                    <a:lumMod val="75000"/>
                  </a:schemeClr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</a:rPr>
              <a:t>LECTURE / </a:t>
            </a:r>
            <a:r>
              <a:rPr lang="fr-FR" sz="1050" b="1" dirty="0">
                <a:solidFill>
                  <a:schemeClr val="accent3">
                    <a:lumMod val="75000"/>
                  </a:schemeClr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</a:rPr>
              <a:t>ECRITURE</a:t>
            </a:r>
          </a:p>
          <a:p>
            <a:pPr algn="ctr"/>
            <a:r>
              <a:rPr lang="fr-FR" sz="900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</a:rPr>
              <a:t>Lecture  - Rédaction  - Poésie</a:t>
            </a:r>
            <a:endParaRPr lang="fr-FR" sz="1050" dirty="0">
              <a:latin typeface="Georgia Belle" panose="02000603000000000000" pitchFamily="2" charset="0"/>
              <a:ea typeface="Georgia Belle" panose="02000603000000000000" pitchFamily="2" charset="0"/>
            </a:endParaRPr>
          </a:p>
        </p:txBody>
      </p:sp>
      <p:sp>
        <p:nvSpPr>
          <p:cNvPr id="169" name="Rectangle à coins arrondis 129">
            <a:extLst>
              <a:ext uri="{FF2B5EF4-FFF2-40B4-BE49-F238E27FC236}">
                <a16:creationId xmlns:a16="http://schemas.microsoft.com/office/drawing/2014/main" id="{13621956-8462-4C3C-9C1D-F6BBF10C4066}"/>
              </a:ext>
            </a:extLst>
          </p:cNvPr>
          <p:cNvSpPr/>
          <p:nvPr/>
        </p:nvSpPr>
        <p:spPr>
          <a:xfrm>
            <a:off x="3041934" y="5479047"/>
            <a:ext cx="1780646" cy="28835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dirty="0">
              <a:solidFill>
                <a:schemeClr val="tx1"/>
              </a:solidFill>
            </a:endParaRPr>
          </a:p>
          <a:p>
            <a:pPr algn="ctr"/>
            <a:r>
              <a:rPr lang="fr-FR" sz="1050" b="1" dirty="0">
                <a:solidFill>
                  <a:schemeClr val="accent3">
                    <a:lumMod val="75000"/>
                  </a:schemeClr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</a:rPr>
              <a:t>Numérique:</a:t>
            </a:r>
          </a:p>
          <a:p>
            <a:pPr algn="ctr"/>
            <a:r>
              <a:rPr lang="fr-FR" sz="1050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</a:rPr>
              <a:t>Réinvestissement sur ordis ou tablettes</a:t>
            </a:r>
          </a:p>
        </p:txBody>
      </p:sp>
      <p:sp>
        <p:nvSpPr>
          <p:cNvPr id="170" name="Rectangle à coins arrondis 129">
            <a:extLst>
              <a:ext uri="{FF2B5EF4-FFF2-40B4-BE49-F238E27FC236}">
                <a16:creationId xmlns:a16="http://schemas.microsoft.com/office/drawing/2014/main" id="{9523A778-1226-4C2C-8988-6F5979A36FD7}"/>
              </a:ext>
            </a:extLst>
          </p:cNvPr>
          <p:cNvSpPr/>
          <p:nvPr/>
        </p:nvSpPr>
        <p:spPr>
          <a:xfrm>
            <a:off x="6192069" y="5488346"/>
            <a:ext cx="1753745" cy="28835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dirty="0">
              <a:solidFill>
                <a:schemeClr val="tx1"/>
              </a:solidFill>
            </a:endParaRPr>
          </a:p>
          <a:p>
            <a:pPr algn="ctr"/>
            <a:r>
              <a:rPr lang="fr-FR" sz="1050" b="1" dirty="0">
                <a:solidFill>
                  <a:schemeClr val="accent3">
                    <a:lumMod val="75000"/>
                  </a:schemeClr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</a:rPr>
              <a:t>Français: / Compréhension orale</a:t>
            </a:r>
          </a:p>
          <a:p>
            <a:pPr algn="ctr"/>
            <a:r>
              <a:rPr lang="fr-FR" sz="1050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</a:rPr>
              <a:t>Ateliers D.E.C.L.I.C</a:t>
            </a:r>
          </a:p>
          <a:p>
            <a:pPr algn="ctr"/>
            <a:r>
              <a:rPr lang="fr-FR" sz="900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</a:rPr>
              <a:t>(inférences, réseaux littéraires...)</a:t>
            </a:r>
          </a:p>
        </p:txBody>
      </p:sp>
      <p:sp>
        <p:nvSpPr>
          <p:cNvPr id="171" name="Rectangle à coins arrondis 119">
            <a:extLst>
              <a:ext uri="{FF2B5EF4-FFF2-40B4-BE49-F238E27FC236}">
                <a16:creationId xmlns:a16="http://schemas.microsoft.com/office/drawing/2014/main" id="{B597D2FA-D4C4-4C82-A7F0-6AE0DF0F69C7}"/>
              </a:ext>
            </a:extLst>
          </p:cNvPr>
          <p:cNvSpPr/>
          <p:nvPr/>
        </p:nvSpPr>
        <p:spPr>
          <a:xfrm>
            <a:off x="6192070" y="6009510"/>
            <a:ext cx="1728552" cy="272994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chemeClr val="accent3">
                    <a:lumMod val="75000"/>
                  </a:schemeClr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</a:rPr>
              <a:t>LECTURE ou expression orale:</a:t>
            </a:r>
          </a:p>
          <a:p>
            <a:pPr algn="ctr"/>
            <a:r>
              <a:rPr lang="fr-FR" sz="900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Lecture dirigée/offerte + Bilan jour</a:t>
            </a:r>
          </a:p>
        </p:txBody>
      </p:sp>
      <p:sp>
        <p:nvSpPr>
          <p:cNvPr id="172" name="Rectangle à coins arrondis 129">
            <a:extLst>
              <a:ext uri="{FF2B5EF4-FFF2-40B4-BE49-F238E27FC236}">
                <a16:creationId xmlns:a16="http://schemas.microsoft.com/office/drawing/2014/main" id="{05D3AD2E-8FAC-4F9F-9161-BBF410B1E5E4}"/>
              </a:ext>
            </a:extLst>
          </p:cNvPr>
          <p:cNvSpPr/>
          <p:nvPr/>
        </p:nvSpPr>
        <p:spPr>
          <a:xfrm>
            <a:off x="2263500" y="2918518"/>
            <a:ext cx="843935" cy="357265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chemeClr val="accent3">
                    <a:lumMod val="75000"/>
                  </a:schemeClr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</a:rPr>
              <a:t>Lecture C.E.1</a:t>
            </a:r>
          </a:p>
          <a:p>
            <a:endParaRPr lang="fr-FR" sz="300" b="1" dirty="0">
              <a:solidFill>
                <a:srgbClr val="00B0F0"/>
              </a:solidFill>
              <a:latin typeface="Georgia Belle" panose="02000603000000000000" pitchFamily="2" charset="0"/>
              <a:ea typeface="Georgia Belle" panose="02000603000000000000" pitchFamily="2" charset="0"/>
              <a:cs typeface="Providence Sans" charset="0"/>
            </a:endParaRPr>
          </a:p>
          <a:p>
            <a:r>
              <a:rPr lang="fr-FR" sz="1050" b="1" dirty="0">
                <a:solidFill>
                  <a:srgbClr val="00B0F0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</a:rPr>
              <a:t>Maths C.E.1</a:t>
            </a:r>
          </a:p>
          <a:p>
            <a:r>
              <a:rPr lang="fr-FR" sz="800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Apprentissages</a:t>
            </a:r>
            <a:endParaRPr lang="fr-FR" sz="800" b="1" dirty="0">
              <a:solidFill>
                <a:srgbClr val="00B0F0"/>
              </a:solidFill>
              <a:latin typeface="Georgia Belle" panose="02000603000000000000" pitchFamily="2" charset="0"/>
              <a:ea typeface="Georgia Belle" panose="02000603000000000000" pitchFamily="2" charset="0"/>
              <a:cs typeface="Providence Sans" charset="0"/>
            </a:endParaRPr>
          </a:p>
          <a:p>
            <a:endParaRPr lang="fr-FR" sz="1050" dirty="0"/>
          </a:p>
        </p:txBody>
      </p:sp>
      <p:sp>
        <p:nvSpPr>
          <p:cNvPr id="173" name="Rectangle à coins arrondis 129">
            <a:extLst>
              <a:ext uri="{FF2B5EF4-FFF2-40B4-BE49-F238E27FC236}">
                <a16:creationId xmlns:a16="http://schemas.microsoft.com/office/drawing/2014/main" id="{45C169DA-E642-46A5-8B27-05D4E0F5B184}"/>
              </a:ext>
            </a:extLst>
          </p:cNvPr>
          <p:cNvSpPr/>
          <p:nvPr/>
        </p:nvSpPr>
        <p:spPr>
          <a:xfrm>
            <a:off x="3127867" y="2801028"/>
            <a:ext cx="946827" cy="444162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rgbClr val="00B0F0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</a:rPr>
              <a:t>Maths </a:t>
            </a:r>
            <a:r>
              <a:rPr lang="fr-FR" sz="1050" b="1" dirty="0">
                <a:solidFill>
                  <a:srgbClr val="00B0F0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C.P: </a:t>
            </a:r>
            <a:r>
              <a:rPr lang="fr-FR" sz="900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Apprentissages + Entraînement</a:t>
            </a:r>
            <a:endParaRPr lang="fr-FR" sz="1050" dirty="0"/>
          </a:p>
        </p:txBody>
      </p:sp>
      <p:sp>
        <p:nvSpPr>
          <p:cNvPr id="174" name="Rectangle à coins arrondis 129">
            <a:extLst>
              <a:ext uri="{FF2B5EF4-FFF2-40B4-BE49-F238E27FC236}">
                <a16:creationId xmlns:a16="http://schemas.microsoft.com/office/drawing/2014/main" id="{BB22D622-353D-42AB-B202-C5F267407F4C}"/>
              </a:ext>
            </a:extLst>
          </p:cNvPr>
          <p:cNvSpPr/>
          <p:nvPr/>
        </p:nvSpPr>
        <p:spPr>
          <a:xfrm>
            <a:off x="6209560" y="2791152"/>
            <a:ext cx="946827" cy="444162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rgbClr val="00B0F0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</a:rPr>
              <a:t>Maths </a:t>
            </a:r>
            <a:r>
              <a:rPr lang="fr-FR" sz="1050" b="1" dirty="0">
                <a:solidFill>
                  <a:srgbClr val="00B0F0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C.P: </a:t>
            </a:r>
            <a:r>
              <a:rPr lang="fr-FR" sz="900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Apprentissages + Entraînement</a:t>
            </a:r>
            <a:endParaRPr lang="fr-FR" sz="1050" dirty="0"/>
          </a:p>
        </p:txBody>
      </p:sp>
      <p:sp>
        <p:nvSpPr>
          <p:cNvPr id="175" name="Rectangle à coins arrondis 129">
            <a:extLst>
              <a:ext uri="{FF2B5EF4-FFF2-40B4-BE49-F238E27FC236}">
                <a16:creationId xmlns:a16="http://schemas.microsoft.com/office/drawing/2014/main" id="{B506F77C-E419-446F-96C8-5F6FEC121D63}"/>
              </a:ext>
            </a:extLst>
          </p:cNvPr>
          <p:cNvSpPr/>
          <p:nvPr/>
        </p:nvSpPr>
        <p:spPr>
          <a:xfrm>
            <a:off x="7113339" y="2918519"/>
            <a:ext cx="843935" cy="357265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chemeClr val="accent3">
                    <a:lumMod val="75000"/>
                  </a:schemeClr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</a:rPr>
              <a:t>Lecture C.E.1</a:t>
            </a:r>
          </a:p>
          <a:p>
            <a:endParaRPr lang="fr-FR" sz="300" b="1" dirty="0">
              <a:solidFill>
                <a:srgbClr val="00B0F0"/>
              </a:solidFill>
              <a:latin typeface="Georgia Belle" panose="02000603000000000000" pitchFamily="2" charset="0"/>
              <a:ea typeface="Georgia Belle" panose="02000603000000000000" pitchFamily="2" charset="0"/>
              <a:cs typeface="Providence Sans" charset="0"/>
            </a:endParaRPr>
          </a:p>
          <a:p>
            <a:r>
              <a:rPr lang="fr-FR" sz="1050" b="1" dirty="0">
                <a:solidFill>
                  <a:srgbClr val="00B0F0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</a:rPr>
              <a:t>Maths C.E.1</a:t>
            </a:r>
          </a:p>
          <a:p>
            <a:r>
              <a:rPr lang="fr-FR" sz="800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Apprentissages</a:t>
            </a:r>
            <a:endParaRPr lang="fr-FR" sz="800" b="1" dirty="0">
              <a:solidFill>
                <a:srgbClr val="00B0F0"/>
              </a:solidFill>
              <a:latin typeface="Georgia Belle" panose="02000603000000000000" pitchFamily="2" charset="0"/>
              <a:ea typeface="Georgia Belle" panose="02000603000000000000" pitchFamily="2" charset="0"/>
              <a:cs typeface="Providence Sans" charset="0"/>
            </a:endParaRPr>
          </a:p>
          <a:p>
            <a:endParaRPr lang="fr-FR" sz="1050" dirty="0"/>
          </a:p>
        </p:txBody>
      </p:sp>
      <p:sp>
        <p:nvSpPr>
          <p:cNvPr id="176" name="Rectangle à coins arrondis 129">
            <a:extLst>
              <a:ext uri="{FF2B5EF4-FFF2-40B4-BE49-F238E27FC236}">
                <a16:creationId xmlns:a16="http://schemas.microsoft.com/office/drawing/2014/main" id="{54B7725A-BDCB-412B-AF81-7C13A7ED16E2}"/>
              </a:ext>
            </a:extLst>
          </p:cNvPr>
          <p:cNvSpPr/>
          <p:nvPr/>
        </p:nvSpPr>
        <p:spPr>
          <a:xfrm>
            <a:off x="4026380" y="2927388"/>
            <a:ext cx="843935" cy="357265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chemeClr val="accent3">
                    <a:lumMod val="75000"/>
                  </a:schemeClr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</a:rPr>
              <a:t>Lecture C.E.1</a:t>
            </a:r>
          </a:p>
          <a:p>
            <a:endParaRPr lang="fr-FR" sz="300" b="1" dirty="0">
              <a:solidFill>
                <a:srgbClr val="00B0F0"/>
              </a:solidFill>
              <a:latin typeface="Georgia Belle" panose="02000603000000000000" pitchFamily="2" charset="0"/>
              <a:ea typeface="Georgia Belle" panose="02000603000000000000" pitchFamily="2" charset="0"/>
              <a:cs typeface="Providence Sans" charset="0"/>
            </a:endParaRPr>
          </a:p>
          <a:p>
            <a:r>
              <a:rPr lang="fr-FR" sz="1050" b="1" dirty="0">
                <a:solidFill>
                  <a:srgbClr val="00B0F0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</a:rPr>
              <a:t>Maths C.E.1</a:t>
            </a:r>
          </a:p>
          <a:p>
            <a:r>
              <a:rPr lang="fr-FR" sz="800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Apprentissages</a:t>
            </a:r>
            <a:endParaRPr lang="fr-FR" sz="800" b="1" dirty="0">
              <a:solidFill>
                <a:srgbClr val="00B0F0"/>
              </a:solidFill>
              <a:latin typeface="Georgia Belle" panose="02000603000000000000" pitchFamily="2" charset="0"/>
              <a:ea typeface="Georgia Belle" panose="02000603000000000000" pitchFamily="2" charset="0"/>
              <a:cs typeface="Providence Sans" charset="0"/>
            </a:endParaRPr>
          </a:p>
          <a:p>
            <a:endParaRPr lang="fr-FR" sz="1050" dirty="0"/>
          </a:p>
        </p:txBody>
      </p:sp>
      <p:sp>
        <p:nvSpPr>
          <p:cNvPr id="177" name="Rectangle à coins arrondis 129">
            <a:extLst>
              <a:ext uri="{FF2B5EF4-FFF2-40B4-BE49-F238E27FC236}">
                <a16:creationId xmlns:a16="http://schemas.microsoft.com/office/drawing/2014/main" id="{FE0095F3-2589-4A9D-ACA6-46B033C7CF35}"/>
              </a:ext>
            </a:extLst>
          </p:cNvPr>
          <p:cNvSpPr/>
          <p:nvPr/>
        </p:nvSpPr>
        <p:spPr>
          <a:xfrm>
            <a:off x="8011364" y="2792274"/>
            <a:ext cx="946827" cy="444162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rgbClr val="00B0F0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</a:rPr>
              <a:t>Maths </a:t>
            </a:r>
            <a:r>
              <a:rPr lang="fr-FR" sz="1050" b="1" dirty="0">
                <a:solidFill>
                  <a:srgbClr val="00B0F0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C.P: </a:t>
            </a:r>
            <a:r>
              <a:rPr lang="fr-FR" sz="900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Apprentissages + Entraînement</a:t>
            </a:r>
            <a:endParaRPr lang="fr-FR" sz="1050" dirty="0"/>
          </a:p>
        </p:txBody>
      </p:sp>
      <p:sp>
        <p:nvSpPr>
          <p:cNvPr id="178" name="Rectangle à coins arrondis 129">
            <a:extLst>
              <a:ext uri="{FF2B5EF4-FFF2-40B4-BE49-F238E27FC236}">
                <a16:creationId xmlns:a16="http://schemas.microsoft.com/office/drawing/2014/main" id="{3F9A6460-D203-4400-BB7A-56020CDB24BC}"/>
              </a:ext>
            </a:extLst>
          </p:cNvPr>
          <p:cNvSpPr/>
          <p:nvPr/>
        </p:nvSpPr>
        <p:spPr>
          <a:xfrm>
            <a:off x="8888575" y="2918519"/>
            <a:ext cx="843935" cy="357265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chemeClr val="accent3">
                    <a:lumMod val="75000"/>
                  </a:schemeClr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</a:rPr>
              <a:t>Lecture C.E.1</a:t>
            </a:r>
          </a:p>
          <a:p>
            <a:endParaRPr lang="fr-FR" sz="300" b="1" dirty="0">
              <a:solidFill>
                <a:srgbClr val="00B0F0"/>
              </a:solidFill>
              <a:latin typeface="Georgia Belle" panose="02000603000000000000" pitchFamily="2" charset="0"/>
              <a:ea typeface="Georgia Belle" panose="02000603000000000000" pitchFamily="2" charset="0"/>
              <a:cs typeface="Providence Sans" charset="0"/>
            </a:endParaRPr>
          </a:p>
          <a:p>
            <a:r>
              <a:rPr lang="fr-FR" sz="1050" b="1" dirty="0">
                <a:solidFill>
                  <a:srgbClr val="00B0F0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Providence Sans" charset="0"/>
              </a:rPr>
              <a:t>Maths C.E.1</a:t>
            </a:r>
          </a:p>
          <a:p>
            <a:r>
              <a:rPr lang="fr-FR" sz="800" dirty="0">
                <a:solidFill>
                  <a:schemeClr val="tx1"/>
                </a:solidFill>
                <a:latin typeface="Georgia Belle" panose="02000603000000000000" pitchFamily="2" charset="0"/>
                <a:ea typeface="Georgia Belle" panose="02000603000000000000" pitchFamily="2" charset="0"/>
                <a:cs typeface="Josefin Sans" charset="0"/>
              </a:rPr>
              <a:t>Apprentissages</a:t>
            </a:r>
            <a:endParaRPr lang="fr-FR" sz="800" b="1" dirty="0">
              <a:solidFill>
                <a:srgbClr val="00B0F0"/>
              </a:solidFill>
              <a:latin typeface="Georgia Belle" panose="02000603000000000000" pitchFamily="2" charset="0"/>
              <a:ea typeface="Georgia Belle" panose="02000603000000000000" pitchFamily="2" charset="0"/>
              <a:cs typeface="Providence Sans" charset="0"/>
            </a:endParaRPr>
          </a:p>
          <a:p>
            <a:endParaRPr lang="fr-FR" sz="105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1515</TotalTime>
  <Words>614</Words>
  <Application>Microsoft Office PowerPoint</Application>
  <PresentationFormat>Format A4 (210 x 297 mm)</PresentationFormat>
  <Paragraphs>154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2" baseType="lpstr">
      <vt:lpstr>Arial</vt:lpstr>
      <vt:lpstr>Calibri</vt:lpstr>
      <vt:lpstr>Georgia Belle</vt:lpstr>
      <vt:lpstr>Josefin Sans</vt:lpstr>
      <vt:lpstr>Maritime Tropical Double Medium</vt:lpstr>
      <vt:lpstr>Mf Sippin On Sunshine</vt:lpstr>
      <vt:lpstr>One Stroke Script LET</vt:lpstr>
      <vt:lpstr>Providence Sans</vt:lpstr>
      <vt:lpstr>Wingdings</vt:lpstr>
      <vt:lpstr>Woodcutter Tags on a Rope</vt:lpstr>
      <vt:lpstr>Thème Office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subject/>
  <dc:creator>Paulette</dc:creator>
  <cp:keywords/>
  <dc:description/>
  <cp:lastModifiedBy>Christine Lacour</cp:lastModifiedBy>
  <cp:revision>68</cp:revision>
  <cp:lastPrinted>2017-07-15T18:20:38Z</cp:lastPrinted>
  <dcterms:created xsi:type="dcterms:W3CDTF">2017-07-13T10:28:21Z</dcterms:created>
  <dcterms:modified xsi:type="dcterms:W3CDTF">2017-08-16T08:37:59Z</dcterms:modified>
  <cp:category/>
</cp:coreProperties>
</file>