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3503F-DBE0-47A6-BB26-206D05C44BFE}" type="datetimeFigureOut">
              <a:rPr lang="fr-FR" smtClean="0"/>
              <a:t>15/05/2017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71E8DE8-24BC-454A-9F77-692D134C0E80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3503F-DBE0-47A6-BB26-206D05C44BFE}" type="datetimeFigureOut">
              <a:rPr lang="fr-FR" smtClean="0"/>
              <a:t>15/05/2017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8DE8-24BC-454A-9F77-692D134C0E8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3503F-DBE0-47A6-BB26-206D05C44BFE}" type="datetimeFigureOut">
              <a:rPr lang="fr-FR" smtClean="0"/>
              <a:t>15/05/2017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8DE8-24BC-454A-9F77-692D134C0E8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3503F-DBE0-47A6-BB26-206D05C44BFE}" type="datetimeFigureOut">
              <a:rPr lang="fr-FR" smtClean="0"/>
              <a:t>15/05/2017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8DE8-24BC-454A-9F77-692D134C0E80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3503F-DBE0-47A6-BB26-206D05C44BFE}" type="datetimeFigureOut">
              <a:rPr lang="fr-FR" smtClean="0"/>
              <a:t>15/05/2017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71E8DE8-24BC-454A-9F77-692D134C0E80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3503F-DBE0-47A6-BB26-206D05C44BFE}" type="datetimeFigureOut">
              <a:rPr lang="fr-FR" smtClean="0"/>
              <a:t>15/05/2017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8DE8-24BC-454A-9F77-692D134C0E80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3503F-DBE0-47A6-BB26-206D05C44BFE}" type="datetimeFigureOut">
              <a:rPr lang="fr-FR" smtClean="0"/>
              <a:t>15/05/2017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8DE8-24BC-454A-9F77-692D134C0E80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3503F-DBE0-47A6-BB26-206D05C44BFE}" type="datetimeFigureOut">
              <a:rPr lang="fr-FR" smtClean="0"/>
              <a:t>15/05/2017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8DE8-24BC-454A-9F77-692D134C0E8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3503F-DBE0-47A6-BB26-206D05C44BFE}" type="datetimeFigureOut">
              <a:rPr lang="fr-FR" smtClean="0"/>
              <a:t>15/05/2017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8DE8-24BC-454A-9F77-692D134C0E8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3503F-DBE0-47A6-BB26-206D05C44BFE}" type="datetimeFigureOut">
              <a:rPr lang="fr-FR" smtClean="0"/>
              <a:t>15/05/2017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8DE8-24BC-454A-9F77-692D134C0E80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3503F-DBE0-47A6-BB26-206D05C44BFE}" type="datetimeFigureOut">
              <a:rPr lang="fr-FR" smtClean="0"/>
              <a:t>15/05/2017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71E8DE8-24BC-454A-9F77-692D134C0E80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B63503F-DBE0-47A6-BB26-206D05C44BFE}" type="datetimeFigureOut">
              <a:rPr lang="fr-FR" smtClean="0"/>
              <a:t>15/05/2017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71E8DE8-24BC-454A-9F77-692D134C0E80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520" y="3886200"/>
            <a:ext cx="8640960" cy="1752600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Pour obtenir le son [z]</a:t>
            </a:r>
          </a:p>
          <a:p>
            <a:r>
              <a:rPr lang="fr-FR" sz="36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Avec la lettre « z »</a:t>
            </a:r>
          </a:p>
          <a:p>
            <a:r>
              <a:rPr lang="fr-FR" sz="36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Avec la lettre « s » placée entre deux voyelles.</a:t>
            </a:r>
            <a:endParaRPr lang="fr-FR" sz="3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47068" y="1484784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fr-FR" sz="6000" b="1" dirty="0" smtClean="0"/>
              <a:t>Le son [z]</a:t>
            </a:r>
            <a:endParaRPr lang="fr-FR" sz="6000" b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3044" y="260648"/>
            <a:ext cx="2886424" cy="3566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46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4148336" y="5537140"/>
            <a:ext cx="720080" cy="6463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3275856" y="4755472"/>
            <a:ext cx="720080" cy="6463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3275856" y="3973804"/>
            <a:ext cx="720080" cy="6463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3275856" y="3192136"/>
            <a:ext cx="720080" cy="6463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4148336" y="2410468"/>
            <a:ext cx="720080" cy="6463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3275856" y="1628800"/>
            <a:ext cx="720080" cy="6463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323528" y="548680"/>
            <a:ext cx="856895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b="1" dirty="0" smtClean="0"/>
              <a:t>J’entends [z] ou j’entends [s] ?</a:t>
            </a:r>
            <a:endParaRPr lang="fr-FR" sz="36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475928" y="1628800"/>
            <a:ext cx="2439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Un blouson</a:t>
            </a:r>
            <a:endParaRPr lang="fr-FR" sz="3600" dirty="0"/>
          </a:p>
        </p:txBody>
      </p:sp>
      <p:sp>
        <p:nvSpPr>
          <p:cNvPr id="6" name="ZoneTexte 5"/>
          <p:cNvSpPr txBox="1"/>
          <p:nvPr/>
        </p:nvSpPr>
        <p:spPr>
          <a:xfrm>
            <a:off x="475928" y="2410468"/>
            <a:ext cx="2439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Un masque</a:t>
            </a:r>
            <a:endParaRPr lang="fr-FR" sz="3600" dirty="0"/>
          </a:p>
        </p:txBody>
      </p:sp>
      <p:sp>
        <p:nvSpPr>
          <p:cNvPr id="7" name="ZoneTexte 6"/>
          <p:cNvSpPr txBox="1"/>
          <p:nvPr/>
        </p:nvSpPr>
        <p:spPr>
          <a:xfrm>
            <a:off x="475928" y="3192136"/>
            <a:ext cx="2439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Du raisin</a:t>
            </a:r>
            <a:endParaRPr lang="fr-FR" sz="3600" dirty="0"/>
          </a:p>
        </p:txBody>
      </p:sp>
      <p:sp>
        <p:nvSpPr>
          <p:cNvPr id="8" name="ZoneTexte 7"/>
          <p:cNvSpPr txBox="1"/>
          <p:nvPr/>
        </p:nvSpPr>
        <p:spPr>
          <a:xfrm>
            <a:off x="475928" y="4017016"/>
            <a:ext cx="2439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Une épouse</a:t>
            </a:r>
            <a:endParaRPr lang="fr-FR" sz="3600" dirty="0"/>
          </a:p>
        </p:txBody>
      </p:sp>
      <p:sp>
        <p:nvSpPr>
          <p:cNvPr id="9" name="ZoneTexte 8"/>
          <p:cNvSpPr txBox="1"/>
          <p:nvPr/>
        </p:nvSpPr>
        <p:spPr>
          <a:xfrm>
            <a:off x="475928" y="4841896"/>
            <a:ext cx="2439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La musique</a:t>
            </a:r>
            <a:endParaRPr lang="fr-FR" sz="3600" dirty="0"/>
          </a:p>
        </p:txBody>
      </p:sp>
      <p:sp>
        <p:nvSpPr>
          <p:cNvPr id="10" name="ZoneTexte 9"/>
          <p:cNvSpPr txBox="1"/>
          <p:nvPr/>
        </p:nvSpPr>
        <p:spPr>
          <a:xfrm>
            <a:off x="475928" y="5666776"/>
            <a:ext cx="2439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Le lustre</a:t>
            </a:r>
            <a:endParaRPr lang="fr-FR" sz="3600" dirty="0"/>
          </a:p>
        </p:txBody>
      </p:sp>
      <p:sp>
        <p:nvSpPr>
          <p:cNvPr id="11" name="ZoneTexte 10"/>
          <p:cNvSpPr txBox="1"/>
          <p:nvPr/>
        </p:nvSpPr>
        <p:spPr>
          <a:xfrm>
            <a:off x="3275856" y="1628800"/>
            <a:ext cx="72008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[z]</a:t>
            </a:r>
            <a:endParaRPr lang="fr-FR" sz="3600" dirty="0"/>
          </a:p>
        </p:txBody>
      </p:sp>
      <p:sp>
        <p:nvSpPr>
          <p:cNvPr id="12" name="ZoneTexte 11"/>
          <p:cNvSpPr txBox="1"/>
          <p:nvPr/>
        </p:nvSpPr>
        <p:spPr>
          <a:xfrm>
            <a:off x="4148336" y="1628800"/>
            <a:ext cx="72008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[s]</a:t>
            </a:r>
            <a:endParaRPr lang="fr-FR" sz="3600" dirty="0"/>
          </a:p>
        </p:txBody>
      </p:sp>
      <p:sp>
        <p:nvSpPr>
          <p:cNvPr id="13" name="ZoneTexte 12"/>
          <p:cNvSpPr txBox="1"/>
          <p:nvPr/>
        </p:nvSpPr>
        <p:spPr>
          <a:xfrm>
            <a:off x="3275856" y="2410468"/>
            <a:ext cx="72008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[z]</a:t>
            </a:r>
            <a:endParaRPr lang="fr-FR" sz="3600" dirty="0"/>
          </a:p>
        </p:txBody>
      </p:sp>
      <p:sp>
        <p:nvSpPr>
          <p:cNvPr id="14" name="ZoneTexte 13"/>
          <p:cNvSpPr txBox="1"/>
          <p:nvPr/>
        </p:nvSpPr>
        <p:spPr>
          <a:xfrm>
            <a:off x="4148336" y="2410468"/>
            <a:ext cx="72008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[s]</a:t>
            </a:r>
            <a:endParaRPr lang="fr-FR" sz="3600" dirty="0"/>
          </a:p>
        </p:txBody>
      </p:sp>
      <p:sp>
        <p:nvSpPr>
          <p:cNvPr id="15" name="ZoneTexte 14"/>
          <p:cNvSpPr txBox="1"/>
          <p:nvPr/>
        </p:nvSpPr>
        <p:spPr>
          <a:xfrm>
            <a:off x="3275856" y="3192958"/>
            <a:ext cx="72008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[z]</a:t>
            </a:r>
            <a:endParaRPr lang="fr-FR" sz="3600" dirty="0"/>
          </a:p>
        </p:txBody>
      </p:sp>
      <p:sp>
        <p:nvSpPr>
          <p:cNvPr id="16" name="ZoneTexte 15"/>
          <p:cNvSpPr txBox="1"/>
          <p:nvPr/>
        </p:nvSpPr>
        <p:spPr>
          <a:xfrm>
            <a:off x="4148336" y="3192136"/>
            <a:ext cx="72008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[s]</a:t>
            </a:r>
            <a:endParaRPr lang="fr-FR" sz="3600" dirty="0"/>
          </a:p>
        </p:txBody>
      </p:sp>
      <p:sp>
        <p:nvSpPr>
          <p:cNvPr id="17" name="ZoneTexte 16"/>
          <p:cNvSpPr txBox="1"/>
          <p:nvPr/>
        </p:nvSpPr>
        <p:spPr>
          <a:xfrm>
            <a:off x="3275856" y="3973803"/>
            <a:ext cx="72008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[z]</a:t>
            </a:r>
            <a:endParaRPr lang="fr-FR" sz="3600" dirty="0"/>
          </a:p>
        </p:txBody>
      </p:sp>
      <p:sp>
        <p:nvSpPr>
          <p:cNvPr id="18" name="ZoneTexte 17"/>
          <p:cNvSpPr txBox="1"/>
          <p:nvPr/>
        </p:nvSpPr>
        <p:spPr>
          <a:xfrm>
            <a:off x="4148336" y="3973804"/>
            <a:ext cx="72008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[s]</a:t>
            </a:r>
            <a:endParaRPr lang="fr-FR" sz="3600" dirty="0"/>
          </a:p>
        </p:txBody>
      </p:sp>
      <p:sp>
        <p:nvSpPr>
          <p:cNvPr id="19" name="ZoneTexte 18"/>
          <p:cNvSpPr txBox="1"/>
          <p:nvPr/>
        </p:nvSpPr>
        <p:spPr>
          <a:xfrm>
            <a:off x="3275856" y="4755471"/>
            <a:ext cx="72008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[z]</a:t>
            </a:r>
            <a:endParaRPr lang="fr-FR" sz="3600" dirty="0"/>
          </a:p>
        </p:txBody>
      </p:sp>
      <p:sp>
        <p:nvSpPr>
          <p:cNvPr id="20" name="ZoneTexte 19"/>
          <p:cNvSpPr txBox="1"/>
          <p:nvPr/>
        </p:nvSpPr>
        <p:spPr>
          <a:xfrm>
            <a:off x="4148336" y="4755472"/>
            <a:ext cx="72008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[s]</a:t>
            </a:r>
            <a:endParaRPr lang="fr-FR" sz="3600" dirty="0"/>
          </a:p>
        </p:txBody>
      </p:sp>
      <p:sp>
        <p:nvSpPr>
          <p:cNvPr id="21" name="ZoneTexte 20"/>
          <p:cNvSpPr txBox="1"/>
          <p:nvPr/>
        </p:nvSpPr>
        <p:spPr>
          <a:xfrm>
            <a:off x="3275856" y="5537140"/>
            <a:ext cx="72008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[z]</a:t>
            </a:r>
            <a:endParaRPr lang="fr-FR" sz="3600" dirty="0"/>
          </a:p>
        </p:txBody>
      </p:sp>
      <p:sp>
        <p:nvSpPr>
          <p:cNvPr id="22" name="ZoneTexte 21"/>
          <p:cNvSpPr txBox="1"/>
          <p:nvPr/>
        </p:nvSpPr>
        <p:spPr>
          <a:xfrm>
            <a:off x="4148336" y="5511039"/>
            <a:ext cx="72008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[s]</a:t>
            </a:r>
            <a:endParaRPr lang="fr-FR" sz="3600" dirty="0"/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9818" y="4494918"/>
            <a:ext cx="1347044" cy="1167438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940" y="1655247"/>
            <a:ext cx="1218185" cy="995470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9818" y="2828059"/>
            <a:ext cx="1080120" cy="1287727"/>
          </a:xfrm>
          <a:prstGeom prst="rect">
            <a:avLst/>
          </a:prstGeom>
        </p:spPr>
      </p:pic>
      <p:pic>
        <p:nvPicPr>
          <p:cNvPr id="1026" name="Picture 2" descr="Résultat de recherche d'images pour &quot;lustre dessin&quot;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580499"/>
            <a:ext cx="1642608" cy="164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ésultat de recherche d'images pour &quot;épouse dessin&quot;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6862" y="2749229"/>
            <a:ext cx="1773490" cy="1620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ésultat de recherche d'images pour &quot;blouson dessin&quot;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015458" y="1346667"/>
            <a:ext cx="2148830" cy="134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5520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6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6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6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6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6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6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3" grpId="0" animBg="1"/>
      <p:bldP spid="32" grpId="0" animBg="1"/>
      <p:bldP spid="31" grpId="0" animBg="1"/>
      <p:bldP spid="27" grpId="0" animBg="1"/>
      <p:bldP spid="26" grpId="0" animBg="1"/>
      <p:bldP spid="5" grpId="0"/>
      <p:bldP spid="6" grpId="0"/>
      <p:bldP spid="7" grpId="0"/>
      <p:bldP spid="8" grpId="0"/>
      <p:bldP spid="9" grpId="0"/>
      <p:bldP spid="10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11560" y="620688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latin typeface="Berlin Sans FB" panose="020E0602020502020306" pitchFamily="34" charset="0"/>
              </a:rPr>
              <a:t>Les oiseau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  <a:latin typeface="Berlin Sans FB" panose="020E0602020502020306" pitchFamily="34" charset="0"/>
              </a:rPr>
              <a:t>x</a:t>
            </a:r>
            <a:r>
              <a:rPr lang="fr-FR" sz="3600" dirty="0" smtClean="0">
                <a:latin typeface="Berlin Sans FB" panose="020E0602020502020306" pitchFamily="34" charset="0"/>
              </a:rPr>
              <a:t> de ma voisine saute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  <a:latin typeface="Berlin Sans FB" panose="020E0602020502020306" pitchFamily="34" charset="0"/>
              </a:rPr>
              <a:t>nt</a:t>
            </a:r>
            <a:r>
              <a:rPr lang="fr-FR" sz="3600" dirty="0" smtClean="0">
                <a:latin typeface="Berlin Sans FB" panose="020E0602020502020306" pitchFamily="34" charset="0"/>
              </a:rPr>
              <a:t> sur le gazon.</a:t>
            </a:r>
            <a:endParaRPr lang="fr-FR" sz="3600" dirty="0">
              <a:latin typeface="Berlin Sans FB" panose="020E0602020502020306" pitchFamily="34" charset="0"/>
            </a:endParaRPr>
          </a:p>
        </p:txBody>
      </p:sp>
      <p:pic>
        <p:nvPicPr>
          <p:cNvPr id="2050" name="Picture 2" descr="Résultat de recherche d'images pour &quot;images animées oiseaux&quot;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760" y="1988840"/>
            <a:ext cx="7157038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8527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6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11560" y="620688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latin typeface="Berlin Sans FB" panose="020E0602020502020306" pitchFamily="34" charset="0"/>
              </a:rPr>
              <a:t>Quinze zèbre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  <a:latin typeface="Berlin Sans FB" panose="020E0602020502020306" pitchFamily="34" charset="0"/>
              </a:rPr>
              <a:t>s</a:t>
            </a:r>
            <a:r>
              <a:rPr lang="fr-FR" sz="3600" dirty="0" smtClean="0">
                <a:latin typeface="Berlin Sans FB" panose="020E0602020502020306" pitchFamily="34" charset="0"/>
              </a:rPr>
              <a:t> bizarre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  <a:latin typeface="Berlin Sans FB" panose="020E0602020502020306" pitchFamily="34" charset="0"/>
              </a:rPr>
              <a:t>s</a:t>
            </a:r>
            <a:r>
              <a:rPr lang="fr-FR" sz="3600" dirty="0" smtClean="0">
                <a:latin typeface="Berlin Sans FB" panose="020E0602020502020306" pitchFamily="34" charset="0"/>
              </a:rPr>
              <a:t> dessine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  <a:latin typeface="Berlin Sans FB" panose="020E0602020502020306" pitchFamily="34" charset="0"/>
              </a:rPr>
              <a:t>nt</a:t>
            </a:r>
            <a:r>
              <a:rPr lang="fr-FR" sz="3600" dirty="0" smtClean="0">
                <a:latin typeface="Berlin Sans FB" panose="020E0602020502020306" pitchFamily="34" charset="0"/>
              </a:rPr>
              <a:t> des bêtise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  <a:latin typeface="Berlin Sans FB" panose="020E0602020502020306" pitchFamily="34" charset="0"/>
              </a:rPr>
              <a:t>s</a:t>
            </a:r>
            <a:r>
              <a:rPr lang="fr-FR" sz="3600" dirty="0" smtClean="0">
                <a:latin typeface="Berlin Sans FB" panose="020E0602020502020306" pitchFamily="34" charset="0"/>
              </a:rPr>
              <a:t> dans le sable.</a:t>
            </a:r>
            <a:endParaRPr lang="fr-FR" sz="3600" dirty="0">
              <a:latin typeface="Berlin Sans FB" panose="020E0602020502020306" pitchFamily="34" charset="0"/>
            </a:endParaRPr>
          </a:p>
        </p:txBody>
      </p:sp>
      <p:pic>
        <p:nvPicPr>
          <p:cNvPr id="3074" name="Picture 2" descr="Résultat de recherche d'images pour &quot;images animées zèbre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724" y="2132856"/>
            <a:ext cx="4824536" cy="4068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9694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6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11560" y="620688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latin typeface="Berlin Sans FB" panose="020E0602020502020306" pitchFamily="34" charset="0"/>
              </a:rPr>
              <a:t>Zorro porte une chemise usé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  <a:latin typeface="Berlin Sans FB" panose="020E0602020502020306" pitchFamily="34" charset="0"/>
              </a:rPr>
              <a:t>e</a:t>
            </a:r>
            <a:r>
              <a:rPr lang="fr-FR" sz="3600" dirty="0" smtClean="0">
                <a:latin typeface="Berlin Sans FB" panose="020E0602020502020306" pitchFamily="34" charset="0"/>
              </a:rPr>
              <a:t>. Il dessine un « z » sur la porte.</a:t>
            </a:r>
            <a:endParaRPr lang="fr-FR" sz="3600" dirty="0">
              <a:latin typeface="Berlin Sans FB" panose="020E0602020502020306" pitchFamily="34" charset="0"/>
            </a:endParaRPr>
          </a:p>
        </p:txBody>
      </p:sp>
      <p:pic>
        <p:nvPicPr>
          <p:cNvPr id="4098" name="Picture 2" descr="Résultat de recherche d'images pour &quot;images animées zorro&quot;"/>
          <p:cNvPicPr>
            <a:picLocks noChangeAspect="1" noChangeArrowheads="1" noCrop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412776"/>
            <a:ext cx="5141148" cy="5141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0055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6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4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4555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6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60" tmFilter="0, 0; 0.125,0.2665; 0.25,0.4; 0.375,0.465; 0.5,0.5;  0.625,0.535; 0.75,0.6; 0.875,0.7335; 1,1">
                                          <p:stCondLst>
                                            <p:cond delay="166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30" tmFilter="0, 0; 0.125,0.2665; 0.25,0.4; 0.375,0.465; 0.5,0.5;  0.625,0.535; 0.75,0.6; 0.875,0.7335; 1,1">
                                          <p:stCondLst>
                                            <p:cond delay="331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10" tmFilter="0, 0; 0.125,0.2665; 0.25,0.4; 0.375,0.465; 0.5,0.5;  0.625,0.535; 0.75,0.6; 0.875,0.7335; 1,1">
                                          <p:stCondLst>
                                            <p:cond delay="414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65">
                                          <p:stCondLst>
                                            <p:cond delay="1625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415" decel="50000">
                                          <p:stCondLst>
                                            <p:cond delay="169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65">
                                          <p:stCondLst>
                                            <p:cond delay="328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415" decel="50000">
                                          <p:stCondLst>
                                            <p:cond delay="3345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65">
                                          <p:stCondLst>
                                            <p:cond delay="4105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415" decel="50000">
                                          <p:stCondLst>
                                            <p:cond delay="417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65">
                                          <p:stCondLst>
                                            <p:cond delay="452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415" decel="50000">
                                          <p:stCondLst>
                                            <p:cond delay="4585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11560" y="620688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latin typeface="Berlin Sans FB" panose="020E0602020502020306" pitchFamily="34" charset="0"/>
              </a:rPr>
              <a:t>Zazie, la sorcière est trè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  <a:latin typeface="Berlin Sans FB" panose="020E0602020502020306" pitchFamily="34" charset="0"/>
              </a:rPr>
              <a:t>s</a:t>
            </a:r>
            <a:r>
              <a:rPr lang="fr-FR" sz="3600" dirty="0" smtClean="0">
                <a:latin typeface="Berlin Sans FB" panose="020E0602020502020306" pitchFamily="34" charset="0"/>
              </a:rPr>
              <a:t> malheureuse, aucun prince ne veu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  <a:latin typeface="Berlin Sans FB" panose="020E0602020502020306" pitchFamily="34" charset="0"/>
              </a:rPr>
              <a:t>t</a:t>
            </a:r>
            <a:r>
              <a:rPr lang="fr-FR" sz="3600" dirty="0" smtClean="0">
                <a:latin typeface="Berlin Sans FB" panose="020E0602020502020306" pitchFamily="34" charset="0"/>
              </a:rPr>
              <a:t> l’épouser.</a:t>
            </a:r>
            <a:endParaRPr lang="fr-FR" sz="3600" dirty="0">
              <a:latin typeface="Berlin Sans FB" panose="020E0602020502020306" pitchFamily="34" charset="0"/>
            </a:endParaRPr>
          </a:p>
        </p:txBody>
      </p:sp>
      <p:pic>
        <p:nvPicPr>
          <p:cNvPr id="5122" name="Picture 2" descr="Résultat de recherche d'images pour &quot;images animées sorcière&quot;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821017"/>
            <a:ext cx="4464496" cy="4339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2386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6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11560" y="620688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latin typeface="Berlin Sans FB" panose="020E0602020502020306" pitchFamily="34" charset="0"/>
              </a:rPr>
              <a:t>Les framboise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  <a:latin typeface="Berlin Sans FB" panose="020E0602020502020306" pitchFamily="34" charset="0"/>
              </a:rPr>
              <a:t>s</a:t>
            </a:r>
            <a:r>
              <a:rPr lang="fr-FR" sz="3600" dirty="0" smtClean="0">
                <a:latin typeface="Berlin Sans FB" panose="020E0602020502020306" pitchFamily="34" charset="0"/>
              </a:rPr>
              <a:t> posé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  <a:latin typeface="Berlin Sans FB" panose="020E0602020502020306" pitchFamily="34" charset="0"/>
              </a:rPr>
              <a:t>es</a:t>
            </a:r>
            <a:r>
              <a:rPr lang="fr-FR" sz="3600" dirty="0" smtClean="0">
                <a:latin typeface="Berlin Sans FB" panose="020E0602020502020306" pitchFamily="34" charset="0"/>
              </a:rPr>
              <a:t> sur la table de la cuisine son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  <a:latin typeface="Berlin Sans FB" panose="020E0602020502020306" pitchFamily="34" charset="0"/>
              </a:rPr>
              <a:t>t</a:t>
            </a:r>
            <a:r>
              <a:rPr lang="fr-FR" sz="3600" dirty="0" smtClean="0">
                <a:latin typeface="Berlin Sans FB" panose="020E0602020502020306" pitchFamily="34" charset="0"/>
              </a:rPr>
              <a:t> toute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  <a:latin typeface="Berlin Sans FB" panose="020E0602020502020306" pitchFamily="34" charset="0"/>
              </a:rPr>
              <a:t>s</a:t>
            </a:r>
            <a:r>
              <a:rPr lang="fr-FR" sz="3600" dirty="0" smtClean="0">
                <a:latin typeface="Berlin Sans FB" panose="020E0602020502020306" pitchFamily="34" charset="0"/>
              </a:rPr>
              <a:t> rose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  <a:latin typeface="Berlin Sans FB" panose="020E0602020502020306" pitchFamily="34" charset="0"/>
              </a:rPr>
              <a:t>s</a:t>
            </a:r>
            <a:r>
              <a:rPr lang="fr-FR" sz="3600" dirty="0" smtClean="0">
                <a:latin typeface="Berlin Sans FB" panose="020E0602020502020306" pitchFamily="34" charset="0"/>
              </a:rPr>
              <a:t>.</a:t>
            </a:r>
            <a:endParaRPr lang="fr-FR" sz="3600" dirty="0">
              <a:latin typeface="Berlin Sans FB" panose="020E0602020502020306" pitchFamily="34" charset="0"/>
            </a:endParaRPr>
          </a:p>
        </p:txBody>
      </p:sp>
      <p:pic>
        <p:nvPicPr>
          <p:cNvPr id="6146" name="Picture 2" descr="Résultat de recherche d'images pour &quot;images animées framboise&quot;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988840"/>
            <a:ext cx="5280613" cy="3920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3838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6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11560" y="620688"/>
            <a:ext cx="77768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latin typeface="Berlin Sans FB" panose="020E0602020502020306" pitchFamily="34" charset="0"/>
              </a:rPr>
              <a:t>Quel bazar dans ce magasin de pizza.</a:t>
            </a:r>
          </a:p>
          <a:p>
            <a:r>
              <a:rPr lang="fr-FR" sz="3600" dirty="0" smtClean="0">
                <a:latin typeface="Berlin Sans FB" panose="020E0602020502020306" pitchFamily="34" charset="0"/>
              </a:rPr>
              <a:t>La vendeuse </a:t>
            </a:r>
            <a:r>
              <a:rPr lang="fr-FR" sz="3600" dirty="0" err="1" smtClean="0">
                <a:latin typeface="Berlin Sans FB" panose="020E0602020502020306" pitchFamily="34" charset="0"/>
              </a:rPr>
              <a:t>zozotte</a:t>
            </a:r>
            <a:r>
              <a:rPr lang="fr-FR" sz="3600" dirty="0" smtClean="0">
                <a:latin typeface="Berlin Sans FB" panose="020E0602020502020306" pitchFamily="34" charset="0"/>
              </a:rPr>
              <a:t>, le cuisinier jou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  <a:latin typeface="Berlin Sans FB" panose="020E0602020502020306" pitchFamily="34" charset="0"/>
              </a:rPr>
              <a:t>e</a:t>
            </a:r>
            <a:r>
              <a:rPr lang="fr-FR" sz="3600" dirty="0" smtClean="0">
                <a:latin typeface="Berlin Sans FB" panose="020E0602020502020306" pitchFamily="34" charset="0"/>
              </a:rPr>
              <a:t> du jazz... Et moi j’atten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  <a:latin typeface="Berlin Sans FB" panose="020E0602020502020306" pitchFamily="34" charset="0"/>
              </a:rPr>
              <a:t>ds</a:t>
            </a:r>
            <a:r>
              <a:rPr lang="fr-FR" sz="3600" dirty="0" smtClean="0">
                <a:latin typeface="Berlin Sans FB" panose="020E0602020502020306" pitchFamily="34" charset="0"/>
              </a:rPr>
              <a:t>.</a:t>
            </a:r>
            <a:endParaRPr lang="fr-FR" sz="3600" dirty="0">
              <a:latin typeface="Berlin Sans FB" panose="020E0602020502020306" pitchFamily="34" charset="0"/>
            </a:endParaRPr>
          </a:p>
        </p:txBody>
      </p:sp>
      <p:pic>
        <p:nvPicPr>
          <p:cNvPr id="8196" name="Picture 4" descr="Résultat de recherche d'images pour &quot;pizza gif animé&quot;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460335"/>
            <a:ext cx="3672408" cy="3988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4984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100"/>
                                  </p:stCondLst>
                                  <p:iterate type="lt">
                                    <p:tmPct val="6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64</TotalTime>
  <Words>153</Words>
  <Application>Microsoft Office PowerPoint</Application>
  <PresentationFormat>Affichage à l'écran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Capitaux</vt:lpstr>
      <vt:lpstr>Le son [z]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son [z]</dc:title>
  <dc:creator>Véronique</dc:creator>
  <cp:lastModifiedBy>Véronique</cp:lastModifiedBy>
  <cp:revision>6</cp:revision>
  <dcterms:created xsi:type="dcterms:W3CDTF">2017-05-15T14:58:47Z</dcterms:created>
  <dcterms:modified xsi:type="dcterms:W3CDTF">2017-05-15T16:03:05Z</dcterms:modified>
</cp:coreProperties>
</file>