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Lst>
  <p:sldSz cx="7561263" cy="10693400"/>
  <p:notesSz cx="6858000" cy="9144000"/>
  <p:defaultText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30" y="78"/>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095" y="3321887"/>
            <a:ext cx="6427074" cy="2292150"/>
          </a:xfrm>
        </p:spPr>
        <p:txBody>
          <a:bodyPr/>
          <a:lstStyle/>
          <a:p>
            <a:r>
              <a:rPr lang="fr-FR" smtClean="0"/>
              <a:t>Modifiez le style du titre</a:t>
            </a:r>
            <a:endParaRPr lang="fr-FR"/>
          </a:p>
        </p:txBody>
      </p:sp>
      <p:sp>
        <p:nvSpPr>
          <p:cNvPr id="3" name="Sous-titre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328B0C3-1721-4935-BB56-F5521916FDD2}" type="datetimeFigureOut">
              <a:rPr lang="fr-FR" smtClean="0"/>
              <a:t>11/08/2015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56287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28B0C3-1721-4935-BB56-F5521916FDD2}" type="datetimeFigureOut">
              <a:rPr lang="fr-FR" smtClean="0"/>
              <a:t>11/08/2015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86418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11321" y="472787"/>
            <a:ext cx="1988770" cy="1005971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42387" y="472787"/>
            <a:ext cx="5842913" cy="100597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28B0C3-1721-4935-BB56-F5521916FDD2}" type="datetimeFigureOut">
              <a:rPr lang="fr-FR" smtClean="0"/>
              <a:t>11/08/2015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419736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28B0C3-1721-4935-BB56-F5521916FDD2}" type="datetimeFigureOut">
              <a:rPr lang="fr-FR" smtClean="0"/>
              <a:t>11/08/2015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2803339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288" y="6871501"/>
            <a:ext cx="6427074" cy="2123828"/>
          </a:xfrm>
        </p:spPr>
        <p:txBody>
          <a:bodyPr anchor="t"/>
          <a:lstStyle>
            <a:lvl1pPr algn="l">
              <a:defRPr sz="4600" b="1" cap="all"/>
            </a:lvl1pPr>
          </a:lstStyle>
          <a:p>
            <a:r>
              <a:rPr lang="fr-FR" smtClean="0"/>
              <a:t>Modifiez le style du titre</a:t>
            </a:r>
            <a:endParaRPr lang="fr-FR"/>
          </a:p>
        </p:txBody>
      </p:sp>
      <p:sp>
        <p:nvSpPr>
          <p:cNvPr id="3" name="Espace réservé du texte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328B0C3-1721-4935-BB56-F5521916FDD2}" type="datetimeFigureOut">
              <a:rPr lang="fr-FR" smtClean="0"/>
              <a:t>11/08/2015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403126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328B0C3-1721-4935-BB56-F5521916FDD2}" type="datetimeFigureOut">
              <a:rPr lang="fr-FR" smtClean="0"/>
              <a:t>11/08/2015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10391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063" y="428232"/>
            <a:ext cx="6805137" cy="1782234"/>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smtClean="0"/>
              <a:t>Modifiez les styles du texte du masque</a:t>
            </a:r>
          </a:p>
        </p:txBody>
      </p:sp>
      <p:sp>
        <p:nvSpPr>
          <p:cNvPr id="4" name="Espace réservé du contenu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smtClean="0"/>
              <a:t>Modifiez les styles du texte du masque</a:t>
            </a:r>
          </a:p>
        </p:txBody>
      </p:sp>
      <p:sp>
        <p:nvSpPr>
          <p:cNvPr id="6" name="Espace réservé du contenu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328B0C3-1721-4935-BB56-F5521916FDD2}" type="datetimeFigureOut">
              <a:rPr lang="fr-FR" smtClean="0"/>
              <a:t>11/08/2015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094807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328B0C3-1721-4935-BB56-F5521916FDD2}" type="datetimeFigureOut">
              <a:rPr lang="fr-FR" smtClean="0"/>
              <a:t>11/08/2015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76906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28B0C3-1721-4935-BB56-F5521916FDD2}" type="datetimeFigureOut">
              <a:rPr lang="fr-FR" smtClean="0"/>
              <a:t>11/08/2015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2580578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064" y="425755"/>
            <a:ext cx="2487603" cy="1811937"/>
          </a:xfrm>
        </p:spPr>
        <p:txBody>
          <a:bodyPr anchor="b"/>
          <a:lstStyle>
            <a:lvl1pPr algn="l">
              <a:defRPr sz="2300" b="1"/>
            </a:lvl1pPr>
          </a:lstStyle>
          <a:p>
            <a:r>
              <a:rPr lang="fr-FR" smtClean="0"/>
              <a:t>Modifiez le style du titre</a:t>
            </a:r>
            <a:endParaRPr lang="fr-FR"/>
          </a:p>
        </p:txBody>
      </p:sp>
      <p:sp>
        <p:nvSpPr>
          <p:cNvPr id="3" name="Espace réservé du contenu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28B0C3-1721-4935-BB56-F5521916FDD2}" type="datetimeFigureOut">
              <a:rPr lang="fr-FR" smtClean="0"/>
              <a:t>11/08/2015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2719187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060" y="7485380"/>
            <a:ext cx="4536758" cy="883692"/>
          </a:xfrm>
        </p:spPr>
        <p:txBody>
          <a:bodyPr anchor="b"/>
          <a:lstStyle>
            <a:lvl1pPr algn="l">
              <a:defRPr sz="2300" b="1"/>
            </a:lvl1pPr>
          </a:lstStyle>
          <a:p>
            <a:r>
              <a:rPr lang="fr-FR" smtClean="0"/>
              <a:t>Modifiez le style du titre</a:t>
            </a:r>
            <a:endParaRPr lang="fr-FR"/>
          </a:p>
        </p:txBody>
      </p:sp>
      <p:sp>
        <p:nvSpPr>
          <p:cNvPr id="3" name="Espace réservé pour une image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fr-FR"/>
          </a:p>
        </p:txBody>
      </p:sp>
      <p:sp>
        <p:nvSpPr>
          <p:cNvPr id="4" name="Espace réservé du texte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28B0C3-1721-4935-BB56-F5521916FDD2}" type="datetimeFigureOut">
              <a:rPr lang="fr-FR" smtClean="0"/>
              <a:t>11/08/2015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0CF81C-6E7D-47AC-B6DB-A5E8059B02EA}" type="slidenum">
              <a:rPr lang="fr-FR" smtClean="0"/>
              <a:t>‹N°›</a:t>
            </a:fld>
            <a:endParaRPr lang="fr-FR"/>
          </a:p>
        </p:txBody>
      </p:sp>
    </p:spTree>
    <p:extLst>
      <p:ext uri="{BB962C8B-B14F-4D97-AF65-F5344CB8AC3E}">
        <p14:creationId xmlns:p14="http://schemas.microsoft.com/office/powerpoint/2010/main" val="1641606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6328B0C3-1721-4935-BB56-F5521916FDD2}" type="datetimeFigureOut">
              <a:rPr lang="fr-FR" smtClean="0"/>
              <a:t>11/08/2015</a:t>
            </a:fld>
            <a:endParaRPr lang="fr-FR"/>
          </a:p>
        </p:txBody>
      </p:sp>
      <p:sp>
        <p:nvSpPr>
          <p:cNvPr id="5" name="Espace réservé du pied de page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D0CF81C-6E7D-47AC-B6DB-A5E8059B02EA}" type="slidenum">
              <a:rPr lang="fr-FR" smtClean="0"/>
              <a:t>‹N°›</a:t>
            </a:fld>
            <a:endParaRPr lang="fr-FR"/>
          </a:p>
        </p:txBody>
      </p:sp>
    </p:spTree>
    <p:extLst>
      <p:ext uri="{BB962C8B-B14F-4D97-AF65-F5344CB8AC3E}">
        <p14:creationId xmlns:p14="http://schemas.microsoft.com/office/powerpoint/2010/main" val="3297791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rrondir un rectangle avec un coin du même côté 7"/>
          <p:cNvSpPr/>
          <p:nvPr/>
        </p:nvSpPr>
        <p:spPr>
          <a:xfrm flipV="1">
            <a:off x="252239" y="162124"/>
            <a:ext cx="6696744" cy="5040560"/>
          </a:xfrm>
          <a:prstGeom prst="round2SameRect">
            <a:avLst>
              <a:gd name="adj1" fmla="val 1645"/>
              <a:gd name="adj2" fmla="val 0"/>
            </a:avLst>
          </a:prstGeom>
          <a:ln>
            <a:solidFill>
              <a:schemeClr val="accent3"/>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1027"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162124"/>
            <a:ext cx="6696744" cy="649086"/>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1612007" y="166413"/>
            <a:ext cx="3824808" cy="584775"/>
          </a:xfrm>
          <a:prstGeom prst="rect">
            <a:avLst/>
          </a:prstGeom>
          <a:noFill/>
        </p:spPr>
        <p:txBody>
          <a:bodyPr wrap="square" rtlCol="0">
            <a:spAutoFit/>
          </a:bodyPr>
          <a:lstStyle/>
          <a:p>
            <a:pPr algn="ctr"/>
            <a:r>
              <a:rPr lang="fr-FR" sz="3200" dirty="0" smtClean="0">
                <a:latin typeface="Fineliner Script" pitchFamily="50" charset="0"/>
              </a:rPr>
              <a:t>Le verbe</a:t>
            </a:r>
            <a:endParaRPr lang="fr-FR" sz="3200" dirty="0">
              <a:latin typeface="Fineliner Script" pitchFamily="50" charset="0"/>
            </a:endParaRPr>
          </a:p>
        </p:txBody>
      </p:sp>
      <p:sp>
        <p:nvSpPr>
          <p:cNvPr id="10" name="ZoneTexte 9"/>
          <p:cNvSpPr txBox="1"/>
          <p:nvPr/>
        </p:nvSpPr>
        <p:spPr>
          <a:xfrm>
            <a:off x="252239" y="810196"/>
            <a:ext cx="3312368" cy="496996"/>
          </a:xfrm>
          <a:prstGeom prst="rect">
            <a:avLst/>
          </a:prstGeom>
          <a:noFill/>
        </p:spPr>
        <p:txBody>
          <a:bodyPr wrap="square" rtlCol="0">
            <a:spAutoFit/>
          </a:bodyPr>
          <a:lstStyle/>
          <a:p>
            <a:pPr>
              <a:lnSpc>
                <a:spcPct val="80000"/>
              </a:lnSpc>
              <a:spcAft>
                <a:spcPts val="600"/>
              </a:spcAft>
            </a:pPr>
            <a:r>
              <a:rPr lang="fr-FR" sz="1600" u="sng" dirty="0" smtClean="0">
                <a:latin typeface="Fineliner Script" pitchFamily="50" charset="0"/>
              </a:rPr>
              <a:t>1. Entoure les verbes conjugués puis écris leur infinitif</a:t>
            </a:r>
          </a:p>
        </p:txBody>
      </p:sp>
      <p:sp>
        <p:nvSpPr>
          <p:cNvPr id="14" name="ZoneTexte 13"/>
          <p:cNvSpPr txBox="1"/>
          <p:nvPr/>
        </p:nvSpPr>
        <p:spPr>
          <a:xfrm>
            <a:off x="3708623" y="810196"/>
            <a:ext cx="3240360" cy="1858970"/>
          </a:xfrm>
          <a:prstGeom prst="rect">
            <a:avLst/>
          </a:prstGeom>
          <a:noFill/>
        </p:spPr>
        <p:txBody>
          <a:bodyPr wrap="square" lIns="36000" rIns="36000" rtlCol="0">
            <a:spAutoFit/>
          </a:bodyPr>
          <a:lstStyle/>
          <a:p>
            <a:pPr>
              <a:lnSpc>
                <a:spcPct val="80000"/>
              </a:lnSpc>
              <a:spcAft>
                <a:spcPts val="600"/>
              </a:spcAft>
            </a:pPr>
            <a:r>
              <a:rPr lang="fr-FR" sz="1600" u="sng" dirty="0" smtClean="0">
                <a:latin typeface="Fineliner Script" pitchFamily="50" charset="0"/>
              </a:rPr>
              <a:t>3. Complète avec un pronom personnel</a:t>
            </a:r>
          </a:p>
          <a:p>
            <a:pPr marL="228600" indent="-228600">
              <a:lnSpc>
                <a:spcPct val="120000"/>
              </a:lnSpc>
              <a:spcAft>
                <a:spcPts val="600"/>
              </a:spcAft>
              <a:buAutoNum type="alphaLcParenR"/>
            </a:pPr>
            <a:r>
              <a:rPr lang="fr-FR" sz="1000" dirty="0" smtClean="0">
                <a:latin typeface="Short Stack" panose="02010500040000000007" pitchFamily="2" charset="0"/>
              </a:rPr>
              <a:t>_______ jouons de la flûte à bec.</a:t>
            </a:r>
          </a:p>
          <a:p>
            <a:pPr marL="228600" indent="-228600">
              <a:lnSpc>
                <a:spcPct val="120000"/>
              </a:lnSpc>
              <a:spcAft>
                <a:spcPts val="600"/>
              </a:spcAft>
              <a:buAutoNum type="alphaLcParenR"/>
            </a:pPr>
            <a:r>
              <a:rPr lang="fr-FR" sz="1000" dirty="0" smtClean="0">
                <a:latin typeface="Short Stack" panose="02010500040000000007" pitchFamily="2" charset="0"/>
              </a:rPr>
              <a:t>_______ choisissent des roses rouges.</a:t>
            </a:r>
          </a:p>
          <a:p>
            <a:pPr marL="228600" indent="-228600">
              <a:lnSpc>
                <a:spcPct val="120000"/>
              </a:lnSpc>
              <a:spcAft>
                <a:spcPts val="600"/>
              </a:spcAft>
              <a:buAutoNum type="alphaLcParenR"/>
            </a:pPr>
            <a:r>
              <a:rPr lang="fr-FR" sz="1000" dirty="0" smtClean="0">
                <a:latin typeface="Short Stack" panose="02010500040000000007" pitchFamily="2" charset="0"/>
              </a:rPr>
              <a:t>_______ observes les étoiles.</a:t>
            </a:r>
          </a:p>
          <a:p>
            <a:pPr marL="228600" indent="-228600">
              <a:lnSpc>
                <a:spcPct val="120000"/>
              </a:lnSpc>
              <a:spcAft>
                <a:spcPts val="600"/>
              </a:spcAft>
              <a:buAutoNum type="alphaLcParenR"/>
            </a:pPr>
            <a:r>
              <a:rPr lang="fr-FR" sz="1000" dirty="0" smtClean="0">
                <a:latin typeface="Short Stack" panose="02010500040000000007" pitchFamily="2" charset="0"/>
              </a:rPr>
              <a:t>_______ répare la télévision.</a:t>
            </a:r>
          </a:p>
          <a:p>
            <a:pPr marL="228600" indent="-228600">
              <a:lnSpc>
                <a:spcPct val="120000"/>
              </a:lnSpc>
              <a:spcAft>
                <a:spcPts val="600"/>
              </a:spcAft>
              <a:buAutoNum type="alphaLcParenR"/>
            </a:pPr>
            <a:r>
              <a:rPr lang="fr-FR" sz="1000" dirty="0" smtClean="0">
                <a:latin typeface="Short Stack" panose="02010500040000000007" pitchFamily="2" charset="0"/>
              </a:rPr>
              <a:t>_______ finissez votre problème.</a:t>
            </a:r>
          </a:p>
          <a:p>
            <a:pPr marL="228600" indent="-228600">
              <a:lnSpc>
                <a:spcPct val="120000"/>
              </a:lnSpc>
              <a:spcAft>
                <a:spcPts val="600"/>
              </a:spcAft>
              <a:buAutoNum type="alphaLcParenR"/>
            </a:pPr>
            <a:r>
              <a:rPr lang="fr-FR" sz="1000" dirty="0" smtClean="0">
                <a:latin typeface="Short Stack" panose="02010500040000000007" pitchFamily="2" charset="0"/>
              </a:rPr>
              <a:t>_______ lis mon livre.</a:t>
            </a:r>
          </a:p>
        </p:txBody>
      </p:sp>
      <p:sp>
        <p:nvSpPr>
          <p:cNvPr id="15" name="ZoneTexte 14"/>
          <p:cNvSpPr txBox="1"/>
          <p:nvPr/>
        </p:nvSpPr>
        <p:spPr>
          <a:xfrm>
            <a:off x="3708623" y="2764194"/>
            <a:ext cx="3168352" cy="2294474"/>
          </a:xfrm>
          <a:prstGeom prst="rect">
            <a:avLst/>
          </a:prstGeom>
          <a:noFill/>
        </p:spPr>
        <p:txBody>
          <a:bodyPr wrap="square" lIns="36000" rIns="36000" rtlCol="0">
            <a:spAutoFit/>
          </a:bodyPr>
          <a:lstStyle/>
          <a:p>
            <a:pPr>
              <a:lnSpc>
                <a:spcPct val="80000"/>
              </a:lnSpc>
              <a:spcAft>
                <a:spcPts val="600"/>
              </a:spcAft>
            </a:pPr>
            <a:r>
              <a:rPr lang="fr-FR" sz="1600" u="sng" dirty="0">
                <a:latin typeface="Fineliner Script" pitchFamily="50" charset="0"/>
              </a:rPr>
              <a:t>4</a:t>
            </a:r>
            <a:r>
              <a:rPr lang="fr-FR" sz="1600" u="sng" dirty="0" smtClean="0">
                <a:latin typeface="Fineliner Script" pitchFamily="50" charset="0"/>
              </a:rPr>
              <a:t>. Indique si les mots soulignés sont un verbe ou un adjectif</a:t>
            </a:r>
          </a:p>
          <a:p>
            <a:pPr>
              <a:lnSpc>
                <a:spcPct val="150000"/>
              </a:lnSpc>
              <a:spcAft>
                <a:spcPts val="300"/>
              </a:spcAft>
            </a:pPr>
            <a:r>
              <a:rPr lang="fr-FR" sz="1000" dirty="0" smtClean="0">
                <a:latin typeface="Short Stack" panose="02010500040000000007" pitchFamily="2" charset="0"/>
              </a:rPr>
              <a:t>* Mes parents me </a:t>
            </a:r>
            <a:r>
              <a:rPr lang="fr-FR" sz="1000" u="sng" dirty="0" smtClean="0">
                <a:latin typeface="Short Stack" panose="02010500040000000007" pitchFamily="2" charset="0"/>
              </a:rPr>
              <a:t>content</a:t>
            </a:r>
            <a:r>
              <a:rPr lang="fr-FR" sz="1000" dirty="0" smtClean="0">
                <a:latin typeface="Short Stack" panose="02010500040000000007" pitchFamily="2" charset="0"/>
              </a:rPr>
              <a:t> des histoires : ___________</a:t>
            </a:r>
          </a:p>
          <a:p>
            <a:pPr>
              <a:lnSpc>
                <a:spcPct val="150000"/>
              </a:lnSpc>
              <a:spcAft>
                <a:spcPts val="300"/>
              </a:spcAft>
            </a:pPr>
            <a:r>
              <a:rPr lang="fr-FR" sz="1000" dirty="0" smtClean="0">
                <a:latin typeface="Short Stack" panose="02010500040000000007" pitchFamily="2" charset="0"/>
              </a:rPr>
              <a:t>Je suis </a:t>
            </a:r>
            <a:r>
              <a:rPr lang="fr-FR" sz="1000" u="sng" dirty="0" smtClean="0">
                <a:latin typeface="Short Stack" panose="02010500040000000007" pitchFamily="2" charset="0"/>
              </a:rPr>
              <a:t>content</a:t>
            </a:r>
            <a:r>
              <a:rPr lang="fr-FR" sz="1000" dirty="0" smtClean="0">
                <a:latin typeface="Short Stack" panose="02010500040000000007" pitchFamily="2" charset="0"/>
              </a:rPr>
              <a:t> : ____________</a:t>
            </a:r>
          </a:p>
          <a:p>
            <a:pPr>
              <a:lnSpc>
                <a:spcPct val="150000"/>
              </a:lnSpc>
              <a:spcAft>
                <a:spcPts val="300"/>
              </a:spcAft>
            </a:pPr>
            <a:r>
              <a:rPr lang="fr-FR" sz="1000" dirty="0" smtClean="0">
                <a:latin typeface="Short Stack" panose="02010500040000000007" pitchFamily="2" charset="0"/>
              </a:rPr>
              <a:t>* </a:t>
            </a:r>
            <a:r>
              <a:rPr lang="fr-FR" sz="1000" spc="-80" dirty="0" smtClean="0">
                <a:latin typeface="Short Stack" panose="02010500040000000007" pitchFamily="2" charset="0"/>
              </a:rPr>
              <a:t>Un bateau </a:t>
            </a:r>
            <a:r>
              <a:rPr lang="fr-FR" sz="1000" u="sng" spc="-80" dirty="0" smtClean="0">
                <a:latin typeface="Short Stack" panose="02010500040000000007" pitchFamily="2" charset="0"/>
              </a:rPr>
              <a:t>sombre</a:t>
            </a:r>
            <a:r>
              <a:rPr lang="fr-FR" sz="1000" spc="-80" dirty="0" smtClean="0">
                <a:latin typeface="Short Stack" panose="02010500040000000007" pitchFamily="2" charset="0"/>
              </a:rPr>
              <a:t> dans la mer : _____________</a:t>
            </a:r>
          </a:p>
          <a:p>
            <a:pPr>
              <a:lnSpc>
                <a:spcPct val="150000"/>
              </a:lnSpc>
              <a:spcAft>
                <a:spcPts val="300"/>
              </a:spcAft>
            </a:pPr>
            <a:r>
              <a:rPr lang="fr-FR" sz="1000" spc="-80" dirty="0" smtClean="0">
                <a:latin typeface="Short Stack" panose="02010500040000000007" pitchFamily="2" charset="0"/>
              </a:rPr>
              <a:t>L’homme a un </a:t>
            </a:r>
            <a:r>
              <a:rPr lang="fr-FR" sz="1000" dirty="0" smtClean="0">
                <a:latin typeface="Short Stack" panose="02010500040000000007" pitchFamily="2" charset="0"/>
              </a:rPr>
              <a:t>regard</a:t>
            </a:r>
            <a:r>
              <a:rPr lang="fr-FR" sz="1000" spc="-80" dirty="0" smtClean="0">
                <a:latin typeface="Short Stack" panose="02010500040000000007" pitchFamily="2" charset="0"/>
              </a:rPr>
              <a:t> </a:t>
            </a:r>
            <a:r>
              <a:rPr lang="fr-FR" sz="1000" u="sng" dirty="0" smtClean="0">
                <a:latin typeface="Short Stack" panose="02010500040000000007" pitchFamily="2" charset="0"/>
              </a:rPr>
              <a:t>sombre</a:t>
            </a:r>
            <a:r>
              <a:rPr lang="fr-FR" sz="1000" spc="-80" dirty="0" smtClean="0">
                <a:latin typeface="Short Stack" panose="02010500040000000007" pitchFamily="2" charset="0"/>
              </a:rPr>
              <a:t> : </a:t>
            </a:r>
            <a:r>
              <a:rPr lang="fr-FR" sz="1000" dirty="0" smtClean="0">
                <a:latin typeface="Short Stack" panose="02010500040000000007" pitchFamily="2" charset="0"/>
              </a:rPr>
              <a:t>____________</a:t>
            </a:r>
          </a:p>
          <a:p>
            <a:pPr>
              <a:lnSpc>
                <a:spcPct val="150000"/>
              </a:lnSpc>
              <a:spcAft>
                <a:spcPts val="300"/>
              </a:spcAft>
            </a:pPr>
            <a:r>
              <a:rPr lang="fr-FR" sz="1000" spc="-80" dirty="0" smtClean="0">
                <a:latin typeface="Short Stack" panose="02010500040000000007" pitchFamily="2" charset="0"/>
              </a:rPr>
              <a:t>* Ma peinture sèche sur la table : ______________</a:t>
            </a:r>
          </a:p>
          <a:p>
            <a:pPr>
              <a:spcAft>
                <a:spcPts val="300"/>
              </a:spcAft>
            </a:pPr>
            <a:r>
              <a:rPr lang="fr-FR" sz="1000" dirty="0" smtClean="0">
                <a:latin typeface="Short Stack" panose="02010500040000000007" pitchFamily="2" charset="0"/>
              </a:rPr>
              <a:t>L’argile sèche est très dure : </a:t>
            </a:r>
            <a:r>
              <a:rPr lang="fr-FR" sz="1000" dirty="0">
                <a:latin typeface="Short Stack" panose="02010500040000000007" pitchFamily="2" charset="0"/>
              </a:rPr>
              <a:t>____________</a:t>
            </a:r>
            <a:endParaRPr lang="fr-FR" sz="1000" spc="-80" dirty="0" smtClean="0">
              <a:latin typeface="Short Stack" panose="02010500040000000007" pitchFamily="2" charset="0"/>
            </a:endParaRPr>
          </a:p>
        </p:txBody>
      </p:sp>
      <p:sp>
        <p:nvSpPr>
          <p:cNvPr id="12" name="Larme 11"/>
          <p:cNvSpPr/>
          <p:nvPr/>
        </p:nvSpPr>
        <p:spPr>
          <a:xfrm>
            <a:off x="6300911" y="243356"/>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6300911" y="243356"/>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C1</a:t>
            </a:r>
            <a:endParaRPr lang="fr-FR" sz="2800" b="1" dirty="0">
              <a:solidFill>
                <a:schemeClr val="bg1"/>
              </a:solidFill>
              <a:latin typeface="Fineliner Script" pitchFamily="50" charset="0"/>
            </a:endParaRPr>
          </a:p>
        </p:txBody>
      </p:sp>
      <p:sp>
        <p:nvSpPr>
          <p:cNvPr id="18" name="Arrondir un rectangle avec un coin du même côté 17"/>
          <p:cNvSpPr/>
          <p:nvPr/>
        </p:nvSpPr>
        <p:spPr>
          <a:xfrm flipV="1">
            <a:off x="252239" y="5735660"/>
            <a:ext cx="6696744" cy="4651600"/>
          </a:xfrm>
          <a:prstGeom prst="round2SameRect">
            <a:avLst>
              <a:gd name="adj1" fmla="val 5105"/>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19"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5735663"/>
            <a:ext cx="6696744" cy="604449"/>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ZoneTexte 20"/>
          <p:cNvSpPr txBox="1"/>
          <p:nvPr/>
        </p:nvSpPr>
        <p:spPr>
          <a:xfrm>
            <a:off x="1564382" y="5698029"/>
            <a:ext cx="4320480" cy="584775"/>
          </a:xfrm>
          <a:prstGeom prst="rect">
            <a:avLst/>
          </a:prstGeom>
          <a:noFill/>
        </p:spPr>
        <p:txBody>
          <a:bodyPr wrap="square" rtlCol="0">
            <a:spAutoFit/>
          </a:bodyPr>
          <a:lstStyle/>
          <a:p>
            <a:pPr algn="ctr"/>
            <a:r>
              <a:rPr lang="fr-FR" sz="3200" dirty="0" smtClean="0">
                <a:latin typeface="Fineliner Script" pitchFamily="50" charset="0"/>
              </a:rPr>
              <a:t>Le présent de l’indicatif (1)</a:t>
            </a:r>
            <a:endParaRPr lang="fr-FR" sz="3200" dirty="0">
              <a:latin typeface="Fineliner Script" pitchFamily="50" charset="0"/>
            </a:endParaRPr>
          </a:p>
        </p:txBody>
      </p:sp>
      <p:sp>
        <p:nvSpPr>
          <p:cNvPr id="22" name="ZoneTexte 21"/>
          <p:cNvSpPr txBox="1"/>
          <p:nvPr/>
        </p:nvSpPr>
        <p:spPr>
          <a:xfrm>
            <a:off x="288243" y="6374119"/>
            <a:ext cx="3294366" cy="1766637"/>
          </a:xfrm>
          <a:prstGeom prst="rect">
            <a:avLst/>
          </a:prstGeom>
          <a:noFill/>
        </p:spPr>
        <p:txBody>
          <a:bodyPr wrap="square" rtlCol="0">
            <a:spAutoFit/>
          </a:bodyPr>
          <a:lstStyle/>
          <a:p>
            <a:pPr>
              <a:lnSpc>
                <a:spcPct val="80000"/>
              </a:lnSpc>
              <a:spcAft>
                <a:spcPts val="600"/>
              </a:spcAft>
            </a:pPr>
            <a:r>
              <a:rPr lang="fr-FR" sz="1600" u="sng" dirty="0" smtClean="0">
                <a:latin typeface="Fineliner Script" pitchFamily="50" charset="0"/>
              </a:rPr>
              <a:t>1. Entoure les verbes conjugués au présent</a:t>
            </a:r>
          </a:p>
          <a:p>
            <a:pPr>
              <a:lnSpc>
                <a:spcPct val="130000"/>
              </a:lnSpc>
              <a:spcAft>
                <a:spcPts val="600"/>
              </a:spcAft>
            </a:pPr>
            <a:r>
              <a:rPr lang="fr-FR" sz="1000" spc="-20" dirty="0" smtClean="0">
                <a:latin typeface="Short Stack" panose="02010500040000000007" pitchFamily="2" charset="0"/>
              </a:rPr>
              <a:t>Nikita commence à désespérer lorsqu’un bond le conduit dans un grand champ de blé mûr que l’on moissonnera dans quelques jours. Et là, au milieu du champ, se dresse un chêne dont les branches escaladent le ciel. Nikita lève les yeux : là-haut, une bague incomparable brille au soleil.</a:t>
            </a:r>
          </a:p>
        </p:txBody>
      </p:sp>
      <p:sp>
        <p:nvSpPr>
          <p:cNvPr id="23" name="ZoneTexte 22"/>
          <p:cNvSpPr txBox="1"/>
          <p:nvPr/>
        </p:nvSpPr>
        <p:spPr>
          <a:xfrm>
            <a:off x="288243" y="8155012"/>
            <a:ext cx="3330370" cy="2166747"/>
          </a:xfrm>
          <a:prstGeom prst="rect">
            <a:avLst/>
          </a:prstGeom>
          <a:noFill/>
        </p:spPr>
        <p:txBody>
          <a:bodyPr wrap="square" rtlCol="0">
            <a:spAutoFit/>
          </a:bodyPr>
          <a:lstStyle/>
          <a:p>
            <a:pPr>
              <a:lnSpc>
                <a:spcPct val="80000"/>
              </a:lnSpc>
              <a:spcAft>
                <a:spcPts val="600"/>
              </a:spcAft>
            </a:pPr>
            <a:r>
              <a:rPr lang="fr-FR" sz="1600" u="sng" dirty="0" smtClean="0">
                <a:latin typeface="Fineliner Script" pitchFamily="50" charset="0"/>
              </a:rPr>
              <a:t>2. Ecris ce texte au présent</a:t>
            </a:r>
          </a:p>
          <a:p>
            <a:pPr>
              <a:lnSpc>
                <a:spcPct val="130000"/>
              </a:lnSpc>
            </a:pPr>
            <a:r>
              <a:rPr lang="fr-FR" sz="1000" spc="-50" dirty="0" smtClean="0">
                <a:latin typeface="Short Stack" panose="02010500040000000007" pitchFamily="2" charset="0"/>
              </a:rPr>
              <a:t>Nous (arriver) </a:t>
            </a:r>
            <a:r>
              <a:rPr lang="fr-FR" sz="1000" spc="-30" dirty="0" smtClean="0">
                <a:latin typeface="Short Stack" panose="02010500040000000007" pitchFamily="2" charset="0"/>
              </a:rPr>
              <a:t>_______________ </a:t>
            </a:r>
            <a:r>
              <a:rPr lang="fr-FR" sz="1000" spc="-50" dirty="0" smtClean="0">
                <a:latin typeface="Short Stack" panose="02010500040000000007" pitchFamily="2" charset="0"/>
              </a:rPr>
              <a:t>à temps et assister au lever du soleil au bord du fleuve Gambie dans lequel (se baigner</a:t>
            </a:r>
            <a:r>
              <a:rPr lang="fr-FR" sz="1000" spc="-50" dirty="0">
                <a:latin typeface="Short Stack" panose="02010500040000000007" pitchFamily="2" charset="0"/>
              </a:rPr>
              <a:t>) </a:t>
            </a:r>
            <a:r>
              <a:rPr lang="fr-FR" sz="1000" spc="-30" dirty="0" smtClean="0">
                <a:latin typeface="Short Stack" panose="02010500040000000007" pitchFamily="2" charset="0"/>
              </a:rPr>
              <a:t>_____________ </a:t>
            </a:r>
            <a:r>
              <a:rPr lang="fr-FR" sz="1000" spc="-50" dirty="0" smtClean="0">
                <a:latin typeface="Short Stack" panose="02010500040000000007" pitchFamily="2" charset="0"/>
              </a:rPr>
              <a:t>une famille d’hippopotames. Les </a:t>
            </a:r>
            <a:r>
              <a:rPr lang="fr-FR" sz="1000" spc="-40" dirty="0" smtClean="0">
                <a:latin typeface="Short Stack" panose="02010500040000000007" pitchFamily="2" charset="0"/>
              </a:rPr>
              <a:t>hippopotames nous (regarder) </a:t>
            </a:r>
            <a:r>
              <a:rPr lang="fr-FR" sz="1000" spc="-30" dirty="0" smtClean="0">
                <a:latin typeface="Short Stack" panose="02010500040000000007" pitchFamily="2" charset="0"/>
              </a:rPr>
              <a:t>_______________ </a:t>
            </a:r>
            <a:r>
              <a:rPr lang="fr-FR" sz="1000" spc="-50" dirty="0">
                <a:latin typeface="Short Stack" panose="02010500040000000007" pitchFamily="2" charset="0"/>
              </a:rPr>
              <a:t>sans </a:t>
            </a:r>
            <a:r>
              <a:rPr lang="fr-FR" sz="1000" spc="-50" dirty="0" smtClean="0">
                <a:latin typeface="Short Stack" panose="02010500040000000007" pitchFamily="2" charset="0"/>
              </a:rPr>
              <a:t>sortir </a:t>
            </a:r>
            <a:r>
              <a:rPr lang="fr-FR" sz="1000" dirty="0" smtClean="0">
                <a:latin typeface="Short Stack" panose="02010500040000000007" pitchFamily="2" charset="0"/>
              </a:rPr>
              <a:t>de l’eau. Quelquefois l’un d’eau (bâiller). </a:t>
            </a:r>
          </a:p>
          <a:p>
            <a:pPr>
              <a:lnSpc>
                <a:spcPct val="130000"/>
              </a:lnSpc>
            </a:pPr>
            <a:r>
              <a:rPr lang="fr-FR" sz="1000" spc="-30" dirty="0">
                <a:latin typeface="Short Stack" panose="02010500040000000007" pitchFamily="2" charset="0"/>
              </a:rPr>
              <a:t>_______________ </a:t>
            </a:r>
            <a:r>
              <a:rPr lang="fr-FR" sz="1000" spc="-30" dirty="0" smtClean="0">
                <a:latin typeface="Short Stack" panose="02010500040000000007" pitchFamily="2" charset="0"/>
              </a:rPr>
              <a:t>. </a:t>
            </a:r>
            <a:r>
              <a:rPr lang="fr-FR" sz="1000" dirty="0" smtClean="0">
                <a:latin typeface="Short Stack" panose="02010500040000000007" pitchFamily="2" charset="0"/>
              </a:rPr>
              <a:t>Il </a:t>
            </a:r>
            <a:r>
              <a:rPr lang="fr-FR" sz="1000" spc="-50" dirty="0" smtClean="0">
                <a:latin typeface="Short Stack" panose="02010500040000000007" pitchFamily="2" charset="0"/>
              </a:rPr>
              <a:t>(ouvrir) </a:t>
            </a:r>
            <a:r>
              <a:rPr lang="fr-FR" sz="1000" spc="-30" dirty="0">
                <a:latin typeface="Short Stack" panose="02010500040000000007" pitchFamily="2" charset="0"/>
              </a:rPr>
              <a:t>_______________ </a:t>
            </a:r>
            <a:r>
              <a:rPr lang="fr-FR" sz="1000" dirty="0" smtClean="0">
                <a:latin typeface="Short Stack" panose="02010500040000000007" pitchFamily="2" charset="0"/>
              </a:rPr>
              <a:t>alors son énorme gueule hors de l’eau. Puis il (plonger</a:t>
            </a:r>
            <a:r>
              <a:rPr lang="fr-FR" sz="1000" spc="-50" dirty="0" smtClean="0">
                <a:latin typeface="Short Stack" panose="02010500040000000007" pitchFamily="2" charset="0"/>
              </a:rPr>
              <a:t>) </a:t>
            </a:r>
            <a:r>
              <a:rPr lang="fr-FR" sz="1000" spc="-30" dirty="0">
                <a:latin typeface="Short Stack" panose="02010500040000000007" pitchFamily="2" charset="0"/>
              </a:rPr>
              <a:t>_______________ </a:t>
            </a:r>
            <a:r>
              <a:rPr lang="fr-FR" sz="1000" spc="-50" dirty="0" smtClean="0">
                <a:latin typeface="Short Stack" panose="02010500040000000007" pitchFamily="2" charset="0"/>
              </a:rPr>
              <a:t>.</a:t>
            </a:r>
          </a:p>
        </p:txBody>
      </p:sp>
      <p:sp>
        <p:nvSpPr>
          <p:cNvPr id="29" name="ZoneTexte 28"/>
          <p:cNvSpPr txBox="1"/>
          <p:nvPr/>
        </p:nvSpPr>
        <p:spPr>
          <a:xfrm>
            <a:off x="279487" y="5732653"/>
            <a:ext cx="1224136" cy="577081"/>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smtClean="0">
                <a:latin typeface="Chalkduster" panose="03050602040202020205" pitchFamily="66" charset="0"/>
              </a:rPr>
              <a:t>Exercices de </a:t>
            </a:r>
            <a:r>
              <a:rPr lang="fr-FR" sz="1050" dirty="0">
                <a:latin typeface="Chalkduster" panose="03050602040202020205" pitchFamily="66" charset="0"/>
              </a:rPr>
              <a:t>conjugaison </a:t>
            </a:r>
            <a:r>
              <a:rPr lang="fr-FR" sz="1050" dirty="0" smtClean="0">
                <a:latin typeface="Chalkduster" panose="03050602040202020205" pitchFamily="66" charset="0"/>
              </a:rPr>
              <a:t>CM1</a:t>
            </a:r>
            <a:endParaRPr lang="fr-FR" sz="1050" dirty="0">
              <a:latin typeface="Chalkduster" panose="03050602040202020205" pitchFamily="66" charset="0"/>
            </a:endParaRPr>
          </a:p>
        </p:txBody>
      </p:sp>
      <p:sp>
        <p:nvSpPr>
          <p:cNvPr id="30" name="ZoneTexte 29"/>
          <p:cNvSpPr txBox="1"/>
          <p:nvPr/>
        </p:nvSpPr>
        <p:spPr>
          <a:xfrm>
            <a:off x="288243" y="162124"/>
            <a:ext cx="1224136" cy="577081"/>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smtClean="0">
                <a:latin typeface="Chalkduster" panose="03050602040202020205" pitchFamily="66" charset="0"/>
              </a:rPr>
              <a:t>Exercices de conjugaison CM1</a:t>
            </a:r>
            <a:endParaRPr lang="fr-FR" sz="1050" dirty="0">
              <a:latin typeface="Chalkduster" panose="03050602040202020205" pitchFamily="66" charset="0"/>
            </a:endParaRPr>
          </a:p>
        </p:txBody>
      </p:sp>
      <p:sp>
        <p:nvSpPr>
          <p:cNvPr id="31" name="Larme 30"/>
          <p:cNvSpPr/>
          <p:nvPr/>
        </p:nvSpPr>
        <p:spPr>
          <a:xfrm>
            <a:off x="6300911" y="5759584"/>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6300911" y="5759584"/>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C2</a:t>
            </a:r>
            <a:endParaRPr lang="fr-FR" sz="2800" b="1" dirty="0">
              <a:solidFill>
                <a:schemeClr val="bg1"/>
              </a:solidFill>
              <a:latin typeface="Fineliner Script" pitchFamily="50" charset="0"/>
            </a:endParaRPr>
          </a:p>
        </p:txBody>
      </p:sp>
      <p:sp>
        <p:nvSpPr>
          <p:cNvPr id="3" name="ZoneTexte 2"/>
          <p:cNvSpPr txBox="1"/>
          <p:nvPr/>
        </p:nvSpPr>
        <p:spPr>
          <a:xfrm>
            <a:off x="7237015" y="6440721"/>
            <a:ext cx="1440160" cy="738664"/>
          </a:xfrm>
          <a:prstGeom prst="rect">
            <a:avLst/>
          </a:prstGeom>
          <a:noFill/>
        </p:spPr>
        <p:txBody>
          <a:bodyPr wrap="square" rtlCol="0">
            <a:spAutoFit/>
          </a:bodyPr>
          <a:lstStyle/>
          <a:p>
            <a:r>
              <a:rPr lang="fr-FR" dirty="0" smtClean="0"/>
              <a:t>1</a:t>
            </a:r>
            <a:r>
              <a:rPr lang="fr-FR" baseline="30000" dirty="0" smtClean="0"/>
              <a:t>er</a:t>
            </a:r>
            <a:r>
              <a:rPr lang="fr-FR" dirty="0" smtClean="0"/>
              <a:t> 2</a:t>
            </a:r>
            <a:r>
              <a:rPr lang="fr-FR" baseline="30000" dirty="0" smtClean="0"/>
              <a:t>ème</a:t>
            </a:r>
            <a:r>
              <a:rPr lang="fr-FR" dirty="0" smtClean="0"/>
              <a:t> être avoir</a:t>
            </a:r>
            <a:endParaRPr lang="fr-FR" dirty="0"/>
          </a:p>
        </p:txBody>
      </p:sp>
      <p:graphicFrame>
        <p:nvGraphicFramePr>
          <p:cNvPr id="2" name="Tableau 1"/>
          <p:cNvGraphicFramePr>
            <a:graphicFrameLocks noGrp="1"/>
          </p:cNvGraphicFramePr>
          <p:nvPr>
            <p:extLst>
              <p:ext uri="{D42A27DB-BD31-4B8C-83A1-F6EECF244321}">
                <p14:modId xmlns:p14="http://schemas.microsoft.com/office/powerpoint/2010/main" val="3871561567"/>
              </p:ext>
            </p:extLst>
          </p:nvPr>
        </p:nvGraphicFramePr>
        <p:xfrm>
          <a:off x="396255" y="1098228"/>
          <a:ext cx="3096344" cy="2259194"/>
        </p:xfrm>
        <a:graphic>
          <a:graphicData uri="http://schemas.openxmlformats.org/drawingml/2006/table">
            <a:tbl>
              <a:tblPr firstRow="1" bandRow="1">
                <a:tableStyleId>{F5AB1C69-6EDB-4FF4-983F-18BD219EF322}</a:tableStyleId>
              </a:tblPr>
              <a:tblGrid>
                <a:gridCol w="2250280"/>
                <a:gridCol w="846064"/>
              </a:tblGrid>
              <a:tr h="217960">
                <a:tc>
                  <a:txBody>
                    <a:bodyPr/>
                    <a:lstStyle/>
                    <a:p>
                      <a:pPr algn="ctr"/>
                      <a:endParaRPr lang="fr-FR" sz="1600" dirty="0">
                        <a:latin typeface="Fineliner Script" pitchFamily="50" charset="0"/>
                      </a:endParaRPr>
                    </a:p>
                  </a:txBody>
                  <a:tcPr marL="0" marR="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fr-FR" sz="1600" dirty="0" smtClean="0">
                          <a:latin typeface="Fineliner Script" pitchFamily="50" charset="0"/>
                        </a:rPr>
                        <a:t>Infinitif</a:t>
                      </a:r>
                      <a:endParaRPr lang="fr-FR" sz="1600" dirty="0">
                        <a:latin typeface="Fineliner Script" pitchFamily="50"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711">
                <a:tc>
                  <a:txBody>
                    <a:bodyPr/>
                    <a:lstStyle/>
                    <a:p>
                      <a:pPr algn="l"/>
                      <a:r>
                        <a:rPr lang="fr-FR" sz="1000" dirty="0" smtClean="0">
                          <a:latin typeface="Short Stack" panose="02010500040000000007" pitchFamily="2" charset="0"/>
                        </a:rPr>
                        <a:t>Elles</a:t>
                      </a:r>
                      <a:r>
                        <a:rPr lang="fr-FR" sz="1000" baseline="0" dirty="0" smtClean="0">
                          <a:latin typeface="Short Stack" panose="02010500040000000007" pitchFamily="2" charset="0"/>
                        </a:rPr>
                        <a:t> marchent d’un pas rapide.</a:t>
                      </a:r>
                      <a:endParaRPr lang="fr-FR" sz="1000" dirty="0">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9711">
                <a:tc>
                  <a:txBody>
                    <a:bodyPr/>
                    <a:lstStyle/>
                    <a:p>
                      <a:pPr algn="l"/>
                      <a:r>
                        <a:rPr lang="fr-FR" sz="1000" dirty="0" smtClean="0">
                          <a:latin typeface="Short Stack" panose="02010500040000000007" pitchFamily="2" charset="0"/>
                        </a:rPr>
                        <a:t>Les habitants vont au marché.</a:t>
                      </a:r>
                      <a:endParaRPr lang="fr-FR" sz="1000" dirty="0">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9711">
                <a:tc>
                  <a:txBody>
                    <a:bodyPr/>
                    <a:lstStyle/>
                    <a:p>
                      <a:pPr algn="l"/>
                      <a:r>
                        <a:rPr lang="fr-FR" sz="1000" dirty="0" smtClean="0">
                          <a:latin typeface="Short Stack" panose="02010500040000000007" pitchFamily="2" charset="0"/>
                        </a:rPr>
                        <a:t>Ils achètent</a:t>
                      </a:r>
                      <a:r>
                        <a:rPr lang="fr-FR" sz="1000" baseline="0" dirty="0" smtClean="0">
                          <a:latin typeface="Short Stack" panose="02010500040000000007" pitchFamily="2" charset="0"/>
                        </a:rPr>
                        <a:t> des légumes.</a:t>
                      </a:r>
                      <a:endParaRPr lang="fr-FR" sz="1000" dirty="0">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1203">
                <a:tc>
                  <a:txBody>
                    <a:bodyPr/>
                    <a:lstStyle/>
                    <a:p>
                      <a:pPr algn="l"/>
                      <a:r>
                        <a:rPr lang="fr-FR" sz="1000" dirty="0" smtClean="0">
                          <a:latin typeface="Short Stack" panose="02010500040000000007" pitchFamily="2" charset="0"/>
                        </a:rPr>
                        <a:t>Les élèves lisent la consigne puis</a:t>
                      </a:r>
                      <a:r>
                        <a:rPr lang="fr-FR" sz="1000" baseline="0" dirty="0" smtClean="0">
                          <a:latin typeface="Short Stack" panose="02010500040000000007" pitchFamily="2" charset="0"/>
                        </a:rPr>
                        <a:t> font les exercices.</a:t>
                      </a:r>
                      <a:endParaRPr lang="fr-FR" sz="1000" dirty="0">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40">
                <a:tc>
                  <a:txBody>
                    <a:bodyPr/>
                    <a:lstStyle/>
                    <a:p>
                      <a:pPr algn="l"/>
                      <a:r>
                        <a:rPr lang="fr-FR" sz="1000" dirty="0" smtClean="0">
                          <a:latin typeface="Short Stack" panose="02010500040000000007" pitchFamily="2" charset="0"/>
                        </a:rPr>
                        <a:t>Certains scientifiques redoutent la montée des eaux.</a:t>
                      </a:r>
                      <a:endParaRPr lang="fr-FR" sz="1000" dirty="0">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9711">
                <a:tc>
                  <a:txBody>
                    <a:bodyPr/>
                    <a:lstStyle/>
                    <a:p>
                      <a:pPr algn="l"/>
                      <a:r>
                        <a:rPr lang="fr-FR" sz="1000" dirty="0" smtClean="0">
                          <a:latin typeface="Short Stack" panose="02010500040000000007" pitchFamily="2" charset="0"/>
                        </a:rPr>
                        <a:t>Les</a:t>
                      </a:r>
                      <a:r>
                        <a:rPr lang="fr-FR" sz="1000" baseline="0" dirty="0" smtClean="0">
                          <a:latin typeface="Short Stack" panose="02010500040000000007" pitchFamily="2" charset="0"/>
                        </a:rPr>
                        <a:t> ouvriers finissent les travaux.</a:t>
                      </a:r>
                      <a:endParaRPr lang="fr-FR" sz="1000" dirty="0">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4" name="ZoneTexte 23"/>
          <p:cNvSpPr txBox="1"/>
          <p:nvPr/>
        </p:nvSpPr>
        <p:spPr>
          <a:xfrm>
            <a:off x="288243" y="3446212"/>
            <a:ext cx="3116349" cy="300019"/>
          </a:xfrm>
          <a:prstGeom prst="rect">
            <a:avLst/>
          </a:prstGeom>
          <a:noFill/>
        </p:spPr>
        <p:txBody>
          <a:bodyPr wrap="square" rtlCol="0">
            <a:spAutoFit/>
          </a:bodyPr>
          <a:lstStyle/>
          <a:p>
            <a:pPr>
              <a:lnSpc>
                <a:spcPct val="80000"/>
              </a:lnSpc>
              <a:spcAft>
                <a:spcPts val="600"/>
              </a:spcAft>
            </a:pPr>
            <a:r>
              <a:rPr lang="fr-FR" sz="1600" u="sng" dirty="0" smtClean="0">
                <a:latin typeface="Fineliner Script" pitchFamily="50" charset="0"/>
              </a:rPr>
              <a:t>2. Indique le groupe des verbes suivants</a:t>
            </a:r>
          </a:p>
        </p:txBody>
      </p:sp>
      <p:graphicFrame>
        <p:nvGraphicFramePr>
          <p:cNvPr id="4" name="Tableau 3"/>
          <p:cNvGraphicFramePr>
            <a:graphicFrameLocks noGrp="1"/>
          </p:cNvGraphicFramePr>
          <p:nvPr>
            <p:extLst>
              <p:ext uri="{D42A27DB-BD31-4B8C-83A1-F6EECF244321}">
                <p14:modId xmlns:p14="http://schemas.microsoft.com/office/powerpoint/2010/main" val="3965847442"/>
              </p:ext>
            </p:extLst>
          </p:nvPr>
        </p:nvGraphicFramePr>
        <p:xfrm>
          <a:off x="428067" y="3746231"/>
          <a:ext cx="3064532" cy="1312436"/>
        </p:xfrm>
        <a:graphic>
          <a:graphicData uri="http://schemas.openxmlformats.org/drawingml/2006/table">
            <a:tbl>
              <a:tblPr firstRow="1" bandRow="1">
                <a:tableStyleId>{F5AB1C69-6EDB-4FF4-983F-18BD219EF322}</a:tableStyleId>
              </a:tblPr>
              <a:tblGrid>
                <a:gridCol w="976300"/>
                <a:gridCol w="571872"/>
                <a:gridCol w="940296"/>
                <a:gridCol w="576064"/>
              </a:tblGrid>
              <a:tr h="262488">
                <a:tc>
                  <a:txBody>
                    <a:bodyPr/>
                    <a:lstStyle/>
                    <a:p>
                      <a:pPr algn="l"/>
                      <a:r>
                        <a:rPr lang="fr-FR" sz="1000" b="0" dirty="0" smtClean="0">
                          <a:solidFill>
                            <a:schemeClr val="tx1"/>
                          </a:solidFill>
                          <a:latin typeface="Short Stack" panose="02010500040000000007" pitchFamily="2" charset="0"/>
                        </a:rPr>
                        <a:t>pousser</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fr-FR" sz="1000" b="0" dirty="0" smtClean="0">
                          <a:solidFill>
                            <a:schemeClr val="tx1"/>
                          </a:solidFill>
                          <a:latin typeface="Short Stack" panose="02010500040000000007" pitchFamily="2" charset="0"/>
                        </a:rPr>
                        <a:t>obéir</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486">
                <a:tc>
                  <a:txBody>
                    <a:bodyPr/>
                    <a:lstStyle/>
                    <a:p>
                      <a:pPr algn="l"/>
                      <a:r>
                        <a:rPr lang="fr-FR" sz="1000" b="0" dirty="0" smtClean="0">
                          <a:solidFill>
                            <a:schemeClr val="tx1"/>
                          </a:solidFill>
                          <a:latin typeface="Short Stack" panose="02010500040000000007" pitchFamily="2" charset="0"/>
                        </a:rPr>
                        <a:t>dire</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fr-FR" sz="1000" b="0" dirty="0" smtClean="0">
                          <a:solidFill>
                            <a:schemeClr val="tx1"/>
                          </a:solidFill>
                          <a:latin typeface="Short Stack" panose="02010500040000000007" pitchFamily="2" charset="0"/>
                        </a:rPr>
                        <a:t>être</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488">
                <a:tc>
                  <a:txBody>
                    <a:bodyPr/>
                    <a:lstStyle/>
                    <a:p>
                      <a:pPr algn="l"/>
                      <a:r>
                        <a:rPr lang="fr-FR" sz="1000" b="0" dirty="0" smtClean="0">
                          <a:solidFill>
                            <a:schemeClr val="tx1"/>
                          </a:solidFill>
                          <a:latin typeface="Short Stack" panose="02010500040000000007" pitchFamily="2" charset="0"/>
                        </a:rPr>
                        <a:t>prendre</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fr-FR" sz="1000" b="0" dirty="0" smtClean="0">
                          <a:solidFill>
                            <a:schemeClr val="tx1"/>
                          </a:solidFill>
                          <a:latin typeface="Short Stack" panose="02010500040000000007" pitchFamily="2" charset="0"/>
                        </a:rPr>
                        <a:t>faire</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486">
                <a:tc>
                  <a:txBody>
                    <a:bodyPr/>
                    <a:lstStyle/>
                    <a:p>
                      <a:pPr algn="l"/>
                      <a:r>
                        <a:rPr lang="fr-FR" sz="1000" b="0" dirty="0" smtClean="0">
                          <a:solidFill>
                            <a:schemeClr val="tx1"/>
                          </a:solidFill>
                          <a:latin typeface="Short Stack" panose="02010500040000000007" pitchFamily="2" charset="0"/>
                        </a:rPr>
                        <a:t>voler</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fr-FR" sz="1000" b="0" dirty="0" smtClean="0">
                          <a:solidFill>
                            <a:schemeClr val="tx1"/>
                          </a:solidFill>
                          <a:latin typeface="Short Stack" panose="02010500040000000007" pitchFamily="2" charset="0"/>
                        </a:rPr>
                        <a:t>salir</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488">
                <a:tc>
                  <a:txBody>
                    <a:bodyPr/>
                    <a:lstStyle/>
                    <a:p>
                      <a:pPr algn="l"/>
                      <a:r>
                        <a:rPr lang="fr-FR" sz="1000" b="0" dirty="0" smtClean="0">
                          <a:solidFill>
                            <a:schemeClr val="tx1"/>
                          </a:solidFill>
                          <a:latin typeface="Short Stack" panose="02010500040000000007" pitchFamily="2" charset="0"/>
                        </a:rPr>
                        <a:t>venir</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fr-FR" sz="1000" b="0" dirty="0" smtClean="0">
                          <a:solidFill>
                            <a:schemeClr val="tx1"/>
                          </a:solidFill>
                          <a:latin typeface="Short Stack" panose="02010500040000000007" pitchFamily="2" charset="0"/>
                        </a:rPr>
                        <a:t>goûter</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5" name="ZoneTexte 24"/>
          <p:cNvSpPr txBox="1"/>
          <p:nvPr/>
        </p:nvSpPr>
        <p:spPr>
          <a:xfrm>
            <a:off x="3663720" y="6388375"/>
            <a:ext cx="3294366" cy="1966692"/>
          </a:xfrm>
          <a:prstGeom prst="rect">
            <a:avLst/>
          </a:prstGeom>
          <a:noFill/>
        </p:spPr>
        <p:txBody>
          <a:bodyPr wrap="square" lIns="36000" rIns="36000" rtlCol="0">
            <a:spAutoFit/>
          </a:bodyPr>
          <a:lstStyle/>
          <a:p>
            <a:pPr>
              <a:lnSpc>
                <a:spcPct val="80000"/>
              </a:lnSpc>
              <a:spcAft>
                <a:spcPts val="600"/>
              </a:spcAft>
            </a:pPr>
            <a:r>
              <a:rPr lang="fr-FR" sz="1600" u="sng" dirty="0">
                <a:latin typeface="Fineliner Script" pitchFamily="50" charset="0"/>
              </a:rPr>
              <a:t>3</a:t>
            </a:r>
            <a:r>
              <a:rPr lang="fr-FR" sz="1600" u="sng" dirty="0" smtClean="0">
                <a:latin typeface="Fineliner Script" pitchFamily="50" charset="0"/>
              </a:rPr>
              <a:t>. Ecris ces verbes au présent</a:t>
            </a:r>
          </a:p>
          <a:p>
            <a:pPr>
              <a:lnSpc>
                <a:spcPct val="130000"/>
              </a:lnSpc>
              <a:spcAft>
                <a:spcPts val="600"/>
              </a:spcAft>
            </a:pPr>
            <a:r>
              <a:rPr lang="fr-FR" sz="1000" spc="-20" dirty="0" smtClean="0">
                <a:latin typeface="Short Stack" panose="02010500040000000007" pitchFamily="2" charset="0"/>
              </a:rPr>
              <a:t>L’orage (rafraîchir) </a:t>
            </a:r>
            <a:r>
              <a:rPr lang="fr-FR" sz="1000" spc="-30" dirty="0" smtClean="0">
                <a:latin typeface="Short Stack" panose="02010500040000000007" pitchFamily="2" charset="0"/>
              </a:rPr>
              <a:t>_______________ </a:t>
            </a:r>
            <a:r>
              <a:rPr lang="fr-FR" sz="1000" spc="-20" dirty="0" smtClean="0">
                <a:latin typeface="Short Stack" panose="02010500040000000007" pitchFamily="2" charset="0"/>
              </a:rPr>
              <a:t>le temps. * Tu (réfléchir) </a:t>
            </a:r>
            <a:r>
              <a:rPr lang="fr-FR" sz="1000" spc="-30" dirty="0">
                <a:latin typeface="Short Stack" panose="02010500040000000007" pitchFamily="2" charset="0"/>
              </a:rPr>
              <a:t>_______________</a:t>
            </a:r>
            <a:r>
              <a:rPr lang="fr-FR" sz="1000" spc="-20" dirty="0" smtClean="0">
                <a:latin typeface="Short Stack" panose="02010500040000000007" pitchFamily="2" charset="0"/>
              </a:rPr>
              <a:t> à </a:t>
            </a:r>
            <a:r>
              <a:rPr lang="fr-FR" sz="1000" spc="-40" dirty="0" smtClean="0">
                <a:latin typeface="Short Stack" panose="02010500040000000007" pitchFamily="2" charset="0"/>
              </a:rPr>
              <a:t>l’avenir. * Les feuilles (rougir) </a:t>
            </a:r>
            <a:r>
              <a:rPr lang="fr-FR" sz="1000" spc="-30" dirty="0" smtClean="0">
                <a:latin typeface="Short Stack" panose="02010500040000000007" pitchFamily="2" charset="0"/>
              </a:rPr>
              <a:t>_______________</a:t>
            </a:r>
            <a:r>
              <a:rPr lang="fr-FR" sz="1000" spc="-20" dirty="0" smtClean="0">
                <a:latin typeface="Short Stack" panose="02010500040000000007" pitchFamily="2" charset="0"/>
              </a:rPr>
              <a:t> à l’automne. * Vous (pétrir) </a:t>
            </a:r>
            <a:r>
              <a:rPr lang="fr-FR" sz="1000" spc="-30" dirty="0">
                <a:latin typeface="Short Stack" panose="02010500040000000007" pitchFamily="2" charset="0"/>
              </a:rPr>
              <a:t>_______________</a:t>
            </a:r>
            <a:r>
              <a:rPr lang="fr-FR" sz="1000" spc="-20" dirty="0">
                <a:latin typeface="Short Stack" panose="02010500040000000007" pitchFamily="2" charset="0"/>
              </a:rPr>
              <a:t> la </a:t>
            </a:r>
            <a:r>
              <a:rPr lang="fr-FR" sz="1000" spc="-20" dirty="0" smtClean="0">
                <a:latin typeface="Short Stack" panose="02010500040000000007" pitchFamily="2" charset="0"/>
              </a:rPr>
              <a:t>pâte. * J’(enfouir) </a:t>
            </a:r>
            <a:r>
              <a:rPr lang="fr-FR" sz="1000" spc="-30" dirty="0">
                <a:latin typeface="Short Stack" panose="02010500040000000007" pitchFamily="2" charset="0"/>
              </a:rPr>
              <a:t>_______________</a:t>
            </a:r>
            <a:r>
              <a:rPr lang="fr-FR" sz="1000" spc="-20" dirty="0" smtClean="0">
                <a:latin typeface="Short Stack" panose="02010500040000000007" pitchFamily="2" charset="0"/>
              </a:rPr>
              <a:t> mon trésor. * Nous (vieillir) </a:t>
            </a:r>
            <a:r>
              <a:rPr lang="fr-FR" sz="1000" spc="-30" dirty="0" smtClean="0">
                <a:latin typeface="Short Stack" panose="02010500040000000007" pitchFamily="2" charset="0"/>
              </a:rPr>
              <a:t>_______________ </a:t>
            </a:r>
            <a:r>
              <a:rPr lang="fr-FR" sz="1000" spc="-20" dirty="0" smtClean="0">
                <a:latin typeface="Short Stack" panose="02010500040000000007" pitchFamily="2" charset="0"/>
              </a:rPr>
              <a:t>chaque jour. * Des coups de tonnerre (retentir) </a:t>
            </a:r>
            <a:r>
              <a:rPr lang="fr-FR" sz="1000" spc="-30" dirty="0">
                <a:latin typeface="Short Stack" panose="02010500040000000007" pitchFamily="2" charset="0"/>
              </a:rPr>
              <a:t>_______________</a:t>
            </a:r>
            <a:r>
              <a:rPr lang="fr-FR" sz="1000" spc="-20" dirty="0">
                <a:latin typeface="Short Stack" panose="02010500040000000007" pitchFamily="2" charset="0"/>
              </a:rPr>
              <a:t> .</a:t>
            </a:r>
            <a:endParaRPr lang="fr-FR" sz="1000" spc="-20" dirty="0" smtClean="0">
              <a:latin typeface="Short Stack" panose="02010500040000000007" pitchFamily="2" charset="0"/>
            </a:endParaRPr>
          </a:p>
        </p:txBody>
      </p:sp>
      <p:sp>
        <p:nvSpPr>
          <p:cNvPr id="26" name="ZoneTexte 25"/>
          <p:cNvSpPr txBox="1"/>
          <p:nvPr/>
        </p:nvSpPr>
        <p:spPr>
          <a:xfrm>
            <a:off x="3662157" y="8420568"/>
            <a:ext cx="3294366" cy="300019"/>
          </a:xfrm>
          <a:prstGeom prst="rect">
            <a:avLst/>
          </a:prstGeom>
          <a:noFill/>
        </p:spPr>
        <p:txBody>
          <a:bodyPr wrap="square" lIns="36000" rIns="36000" rtlCol="0">
            <a:spAutoFit/>
          </a:bodyPr>
          <a:lstStyle/>
          <a:p>
            <a:pPr>
              <a:lnSpc>
                <a:spcPct val="80000"/>
              </a:lnSpc>
              <a:spcAft>
                <a:spcPts val="600"/>
              </a:spcAft>
            </a:pPr>
            <a:r>
              <a:rPr lang="fr-FR" sz="1600" u="sng" dirty="0" smtClean="0">
                <a:latin typeface="Fineliner Script" pitchFamily="50" charset="0"/>
              </a:rPr>
              <a:t>4. Souligne le verbe conjugué et écrit son infinitif</a:t>
            </a:r>
          </a:p>
        </p:txBody>
      </p:sp>
      <p:graphicFrame>
        <p:nvGraphicFramePr>
          <p:cNvPr id="27" name="Tableau 26"/>
          <p:cNvGraphicFramePr>
            <a:graphicFrameLocks noGrp="1"/>
          </p:cNvGraphicFramePr>
          <p:nvPr>
            <p:extLst>
              <p:ext uri="{D42A27DB-BD31-4B8C-83A1-F6EECF244321}">
                <p14:modId xmlns:p14="http://schemas.microsoft.com/office/powerpoint/2010/main" val="1262639113"/>
              </p:ext>
            </p:extLst>
          </p:nvPr>
        </p:nvGraphicFramePr>
        <p:xfrm>
          <a:off x="3708623" y="8747213"/>
          <a:ext cx="3096344" cy="1570644"/>
        </p:xfrm>
        <a:graphic>
          <a:graphicData uri="http://schemas.openxmlformats.org/drawingml/2006/table">
            <a:tbl>
              <a:tblPr firstRow="1" bandRow="1">
                <a:tableStyleId>{F5AB1C69-6EDB-4FF4-983F-18BD219EF322}</a:tableStyleId>
              </a:tblPr>
              <a:tblGrid>
                <a:gridCol w="2304256"/>
                <a:gridCol w="792088"/>
              </a:tblGrid>
              <a:tr h="239410">
                <a:tc>
                  <a:txBody>
                    <a:bodyPr/>
                    <a:lstStyle/>
                    <a:p>
                      <a:pPr algn="l"/>
                      <a:r>
                        <a:rPr lang="fr-FR" sz="1000" b="0" dirty="0" smtClean="0">
                          <a:solidFill>
                            <a:schemeClr val="tx1"/>
                          </a:solidFill>
                          <a:latin typeface="Short Stack" panose="02010500040000000007" pitchFamily="2" charset="0"/>
                        </a:rPr>
                        <a:t>Il a un beau kimono.</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solidFill>
                          <a:schemeClr val="tx1"/>
                        </a:solidFill>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9410">
                <a:tc>
                  <a:txBody>
                    <a:bodyPr/>
                    <a:lstStyle/>
                    <a:p>
                      <a:pPr algn="l"/>
                      <a:r>
                        <a:rPr lang="fr-FR" sz="1000" dirty="0" smtClean="0">
                          <a:solidFill>
                            <a:schemeClr val="tx1"/>
                          </a:solidFill>
                          <a:latin typeface="Short Stack" panose="02010500040000000007" pitchFamily="2" charset="0"/>
                        </a:rPr>
                        <a:t>Tu es un bon judoka.</a:t>
                      </a:r>
                      <a:endParaRPr lang="fr-FR" sz="100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solidFill>
                          <a:schemeClr val="tx1"/>
                        </a:solidFill>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6723">
                <a:tc>
                  <a:txBody>
                    <a:bodyPr/>
                    <a:lstStyle/>
                    <a:p>
                      <a:pPr algn="l"/>
                      <a:r>
                        <a:rPr lang="fr-FR" sz="1000" dirty="0" smtClean="0">
                          <a:solidFill>
                            <a:schemeClr val="tx1"/>
                          </a:solidFill>
                          <a:latin typeface="Short Stack" panose="02010500040000000007" pitchFamily="2" charset="0"/>
                        </a:rPr>
                        <a:t>Pourtant</a:t>
                      </a:r>
                      <a:r>
                        <a:rPr lang="fr-FR" sz="1000" baseline="0" dirty="0" smtClean="0">
                          <a:solidFill>
                            <a:schemeClr val="tx1"/>
                          </a:solidFill>
                          <a:latin typeface="Short Stack" panose="02010500040000000007" pitchFamily="2" charset="0"/>
                        </a:rPr>
                        <a:t> tu as peur de perdre.</a:t>
                      </a:r>
                      <a:endParaRPr lang="fr-FR" sz="100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solidFill>
                          <a:schemeClr val="tx1"/>
                        </a:solidFill>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601">
                <a:tc>
                  <a:txBody>
                    <a:bodyPr/>
                    <a:lstStyle/>
                    <a:p>
                      <a:pPr algn="l"/>
                      <a:r>
                        <a:rPr lang="fr-FR" sz="1000" dirty="0" smtClean="0">
                          <a:solidFill>
                            <a:schemeClr val="tx1"/>
                          </a:solidFill>
                          <a:latin typeface="Short Stack" panose="02010500040000000007" pitchFamily="2" charset="0"/>
                        </a:rPr>
                        <a:t>Tes adversaires sont prêts.</a:t>
                      </a:r>
                      <a:endParaRPr lang="fr-FR" sz="100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solidFill>
                          <a:schemeClr val="tx1"/>
                        </a:solidFill>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9410">
                <a:tc>
                  <a:txBody>
                    <a:bodyPr/>
                    <a:lstStyle/>
                    <a:p>
                      <a:pPr algn="l"/>
                      <a:r>
                        <a:rPr lang="fr-FR" sz="1000" dirty="0" smtClean="0">
                          <a:solidFill>
                            <a:schemeClr val="tx1"/>
                          </a:solidFill>
                          <a:latin typeface="Short Stack" panose="02010500040000000007" pitchFamily="2" charset="0"/>
                        </a:rPr>
                        <a:t>Je suis certain de ta victoire.</a:t>
                      </a: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solidFill>
                          <a:schemeClr val="tx1"/>
                        </a:solidFill>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475">
                <a:tc>
                  <a:txBody>
                    <a:bodyPr/>
                    <a:lstStyle/>
                    <a:p>
                      <a:pPr algn="l"/>
                      <a:r>
                        <a:rPr lang="fr-FR" sz="1000" dirty="0" smtClean="0">
                          <a:solidFill>
                            <a:schemeClr val="tx1"/>
                          </a:solidFill>
                          <a:latin typeface="Short Stack" panose="02010500040000000007" pitchFamily="2" charset="0"/>
                        </a:rPr>
                        <a:t>Nous sommes là pour t’encourager.</a:t>
                      </a: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000" dirty="0">
                        <a:solidFill>
                          <a:schemeClr val="tx1"/>
                        </a:solidFill>
                        <a:latin typeface="Short Stack" panose="02010500040000000007"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28" name="Imag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4101" y="7247283"/>
            <a:ext cx="316890" cy="1261692"/>
          </a:xfrm>
          <a:prstGeom prst="rect">
            <a:avLst/>
          </a:prstGeom>
        </p:spPr>
      </p:pic>
      <p:pic>
        <p:nvPicPr>
          <p:cNvPr id="33" name="Image 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8530" y="1564728"/>
            <a:ext cx="316890" cy="1261692"/>
          </a:xfrm>
          <a:prstGeom prst="rect">
            <a:avLst/>
          </a:prstGeom>
        </p:spPr>
      </p:pic>
    </p:spTree>
    <p:extLst>
      <p:ext uri="{BB962C8B-B14F-4D97-AF65-F5344CB8AC3E}">
        <p14:creationId xmlns:p14="http://schemas.microsoft.com/office/powerpoint/2010/main" val="910361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p:cNvSpPr txBox="1"/>
          <p:nvPr/>
        </p:nvSpPr>
        <p:spPr>
          <a:xfrm>
            <a:off x="7237015" y="1008538"/>
            <a:ext cx="1440160" cy="738664"/>
          </a:xfrm>
          <a:prstGeom prst="rect">
            <a:avLst/>
          </a:prstGeom>
          <a:noFill/>
        </p:spPr>
        <p:txBody>
          <a:bodyPr wrap="square" rtlCol="0">
            <a:spAutoFit/>
          </a:bodyPr>
          <a:lstStyle/>
          <a:p>
            <a:r>
              <a:rPr lang="fr-FR" dirty="0" smtClean="0"/>
              <a:t>v du 3</a:t>
            </a:r>
            <a:r>
              <a:rPr lang="fr-FR" baseline="30000" dirty="0" smtClean="0"/>
              <a:t>ème</a:t>
            </a:r>
            <a:r>
              <a:rPr lang="fr-FR" dirty="0" smtClean="0"/>
              <a:t> groupe</a:t>
            </a:r>
            <a:endParaRPr lang="fr-FR" dirty="0"/>
          </a:p>
        </p:txBody>
      </p:sp>
      <p:sp>
        <p:nvSpPr>
          <p:cNvPr id="23" name="Arrondir un rectangle avec un coin du même côté 22"/>
          <p:cNvSpPr/>
          <p:nvPr/>
        </p:nvSpPr>
        <p:spPr>
          <a:xfrm flipV="1">
            <a:off x="252221" y="236813"/>
            <a:ext cx="6696744" cy="5109887"/>
          </a:xfrm>
          <a:prstGeom prst="round2SameRect">
            <a:avLst>
              <a:gd name="adj1" fmla="val 2880"/>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24"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21" y="236820"/>
            <a:ext cx="6696744" cy="604449"/>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ZoneTexte 24"/>
          <p:cNvSpPr txBox="1"/>
          <p:nvPr/>
        </p:nvSpPr>
        <p:spPr>
          <a:xfrm>
            <a:off x="1620373" y="303830"/>
            <a:ext cx="4608512" cy="437043"/>
          </a:xfrm>
          <a:prstGeom prst="rect">
            <a:avLst/>
          </a:prstGeom>
          <a:noFill/>
        </p:spPr>
        <p:txBody>
          <a:bodyPr wrap="square" rtlCol="0">
            <a:spAutoFit/>
          </a:bodyPr>
          <a:lstStyle/>
          <a:p>
            <a:pPr algn="ctr">
              <a:lnSpc>
                <a:spcPct val="70000"/>
              </a:lnSpc>
            </a:pPr>
            <a:r>
              <a:rPr lang="fr-FR" sz="3200" dirty="0" smtClean="0">
                <a:latin typeface="Fineliner Script" pitchFamily="50" charset="0"/>
              </a:rPr>
              <a:t>Le présent de l’indicatif (2)</a:t>
            </a:r>
            <a:endParaRPr lang="fr-FR" sz="3200" dirty="0">
              <a:latin typeface="Fineliner Script" pitchFamily="50" charset="0"/>
            </a:endParaRPr>
          </a:p>
        </p:txBody>
      </p:sp>
      <p:sp>
        <p:nvSpPr>
          <p:cNvPr id="26" name="ZoneTexte 25"/>
          <p:cNvSpPr txBox="1"/>
          <p:nvPr/>
        </p:nvSpPr>
        <p:spPr>
          <a:xfrm>
            <a:off x="294674" y="841269"/>
            <a:ext cx="3384376" cy="338554"/>
          </a:xfrm>
          <a:prstGeom prst="rect">
            <a:avLst/>
          </a:prstGeom>
          <a:noFill/>
        </p:spPr>
        <p:txBody>
          <a:bodyPr wrap="square" rtlCol="0">
            <a:spAutoFit/>
          </a:bodyPr>
          <a:lstStyle/>
          <a:p>
            <a:pPr>
              <a:spcAft>
                <a:spcPts val="600"/>
              </a:spcAft>
            </a:pPr>
            <a:r>
              <a:rPr lang="fr-FR" sz="1600" dirty="0" smtClean="0">
                <a:latin typeface="Fineliner Script" pitchFamily="50" charset="0"/>
              </a:rPr>
              <a:t>1. </a:t>
            </a:r>
            <a:r>
              <a:rPr lang="fr-FR" sz="1600" u="sng" dirty="0" smtClean="0">
                <a:latin typeface="Fineliner Script" pitchFamily="50" charset="0"/>
              </a:rPr>
              <a:t>Ecris le verbe aller au présent</a:t>
            </a:r>
            <a:r>
              <a:rPr lang="fr-FR" sz="1600" u="sng" dirty="0" smtClean="0">
                <a:latin typeface="Fineliner Script" pitchFamily="50" charset="0"/>
              </a:rPr>
              <a:t>.</a:t>
            </a:r>
            <a:endParaRPr lang="fr-FR" sz="1600" u="sng" dirty="0" smtClean="0">
              <a:latin typeface="Fineliner Script" pitchFamily="50" charset="0"/>
            </a:endParaRPr>
          </a:p>
        </p:txBody>
      </p:sp>
      <p:sp>
        <p:nvSpPr>
          <p:cNvPr id="27" name="ZoneTexte 26"/>
          <p:cNvSpPr txBox="1"/>
          <p:nvPr/>
        </p:nvSpPr>
        <p:spPr>
          <a:xfrm>
            <a:off x="252221" y="236817"/>
            <a:ext cx="1224136" cy="577081"/>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smtClean="0">
                <a:latin typeface="Chalkduster" panose="03050602040202020205" pitchFamily="66" charset="0"/>
              </a:rPr>
              <a:t>Exercices de </a:t>
            </a:r>
            <a:r>
              <a:rPr lang="fr-FR" sz="1050" dirty="0">
                <a:latin typeface="Chalkduster" panose="03050602040202020205" pitchFamily="66" charset="0"/>
              </a:rPr>
              <a:t>conjugaison </a:t>
            </a:r>
            <a:r>
              <a:rPr lang="fr-FR" sz="1050" dirty="0" smtClean="0">
                <a:latin typeface="Chalkduster" panose="03050602040202020205" pitchFamily="66" charset="0"/>
              </a:rPr>
              <a:t>CM1</a:t>
            </a:r>
            <a:endParaRPr lang="fr-FR" sz="1050" dirty="0">
              <a:latin typeface="Chalkduster" panose="03050602040202020205" pitchFamily="66" charset="0"/>
            </a:endParaRPr>
          </a:p>
        </p:txBody>
      </p:sp>
      <p:sp>
        <p:nvSpPr>
          <p:cNvPr id="28" name="Larme 27"/>
          <p:cNvSpPr/>
          <p:nvPr/>
        </p:nvSpPr>
        <p:spPr>
          <a:xfrm>
            <a:off x="6300893" y="260741"/>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6300893" y="260741"/>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C3</a:t>
            </a:r>
            <a:endParaRPr lang="fr-FR" sz="2800" b="1" dirty="0">
              <a:solidFill>
                <a:schemeClr val="bg1"/>
              </a:solidFill>
              <a:latin typeface="Fineliner Script" pitchFamily="50" charset="0"/>
            </a:endParaRPr>
          </a:p>
        </p:txBody>
      </p:sp>
      <p:sp>
        <p:nvSpPr>
          <p:cNvPr id="30" name="ZoneTexte 29"/>
          <p:cNvSpPr txBox="1"/>
          <p:nvPr/>
        </p:nvSpPr>
        <p:spPr>
          <a:xfrm>
            <a:off x="3679050" y="849858"/>
            <a:ext cx="3384376" cy="584775"/>
          </a:xfrm>
          <a:prstGeom prst="rect">
            <a:avLst/>
          </a:prstGeom>
          <a:noFill/>
        </p:spPr>
        <p:txBody>
          <a:bodyPr wrap="square" rtlCol="0">
            <a:spAutoFit/>
          </a:bodyPr>
          <a:lstStyle/>
          <a:p>
            <a:pPr>
              <a:spcAft>
                <a:spcPts val="600"/>
              </a:spcAft>
            </a:pPr>
            <a:r>
              <a:rPr lang="fr-FR" sz="1600" dirty="0" smtClean="0">
                <a:latin typeface="Fineliner Script" pitchFamily="50" charset="0"/>
              </a:rPr>
              <a:t>3. </a:t>
            </a:r>
            <a:r>
              <a:rPr lang="fr-FR" sz="1600" u="sng" dirty="0" smtClean="0">
                <a:latin typeface="Fineliner Script" pitchFamily="50" charset="0"/>
              </a:rPr>
              <a:t>Ecris les verbes conjugués au présent dans le tableau et complète les autres colonnes.</a:t>
            </a:r>
            <a:endParaRPr lang="fr-FR" sz="1600" u="sng" dirty="0" smtClean="0">
              <a:latin typeface="Fineliner Script" pitchFamily="50" charset="0"/>
            </a:endParaRPr>
          </a:p>
        </p:txBody>
      </p:sp>
      <p:sp>
        <p:nvSpPr>
          <p:cNvPr id="31" name="ZoneTexte 30"/>
          <p:cNvSpPr txBox="1"/>
          <p:nvPr/>
        </p:nvSpPr>
        <p:spPr>
          <a:xfrm>
            <a:off x="301892" y="2394372"/>
            <a:ext cx="3384376" cy="338554"/>
          </a:xfrm>
          <a:prstGeom prst="rect">
            <a:avLst/>
          </a:prstGeom>
          <a:noFill/>
        </p:spPr>
        <p:txBody>
          <a:bodyPr wrap="square" rtlCol="0">
            <a:spAutoFit/>
          </a:bodyPr>
          <a:lstStyle/>
          <a:p>
            <a:pPr>
              <a:spcAft>
                <a:spcPts val="600"/>
              </a:spcAft>
            </a:pPr>
            <a:r>
              <a:rPr lang="fr-FR" sz="1600" dirty="0" smtClean="0">
                <a:latin typeface="Fineliner Script" pitchFamily="50" charset="0"/>
              </a:rPr>
              <a:t>2. </a:t>
            </a:r>
            <a:r>
              <a:rPr lang="fr-FR" sz="1600" u="sng" dirty="0" smtClean="0">
                <a:latin typeface="Fineliner Script" pitchFamily="50" charset="0"/>
              </a:rPr>
              <a:t>Ecris ces verbes au </a:t>
            </a:r>
            <a:r>
              <a:rPr lang="fr-FR" sz="1600" u="sng" dirty="0" smtClean="0">
                <a:latin typeface="Fineliner Script" pitchFamily="50" charset="0"/>
              </a:rPr>
              <a:t>présent</a:t>
            </a:r>
            <a:endParaRPr lang="fr-FR" sz="1600" u="sng" dirty="0" smtClean="0">
              <a:latin typeface="Fineliner Script" pitchFamily="50" charset="0"/>
            </a:endParaRPr>
          </a:p>
        </p:txBody>
      </p:sp>
      <p:sp>
        <p:nvSpPr>
          <p:cNvPr id="32" name="Arrondir un rectangle avec un coin du même côté 31"/>
          <p:cNvSpPr/>
          <p:nvPr/>
        </p:nvSpPr>
        <p:spPr>
          <a:xfrm flipV="1">
            <a:off x="252239" y="5835538"/>
            <a:ext cx="6696744" cy="3903650"/>
          </a:xfrm>
          <a:prstGeom prst="round2SameRect">
            <a:avLst>
              <a:gd name="adj1" fmla="val 3757"/>
              <a:gd name="adj2" fmla="val 0"/>
            </a:avLst>
          </a:prstGeom>
          <a:ln>
            <a:solidFill>
              <a:schemeClr val="accent3">
                <a:lumMod val="75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33" name="Picture 3"/>
          <p:cNvPicPr>
            <a:picLocks noChangeAspect="1" noChangeArrowheads="1"/>
          </p:cNvPicPr>
          <p:nvPr/>
        </p:nvPicPr>
        <p:blipFill rotWithShape="1">
          <a:blip r:embed="rId2">
            <a:duotone>
              <a:prstClr val="black"/>
              <a:schemeClr val="accent3">
                <a:tint val="45000"/>
                <a:satMod val="400000"/>
              </a:schemeClr>
            </a:duotone>
            <a:extLst>
              <a:ext uri="{28A0092B-C50C-407E-A947-70E740481C1C}">
                <a14:useLocalDpi xmlns:a14="http://schemas.microsoft.com/office/drawing/2010/main" val="0"/>
              </a:ext>
            </a:extLst>
          </a:blip>
          <a:srcRect l="7186" t="12113" r="8383"/>
          <a:stretch/>
        </p:blipFill>
        <p:spPr bwMode="auto">
          <a:xfrm>
            <a:off x="252239" y="5835541"/>
            <a:ext cx="6696744" cy="604449"/>
          </a:xfrm>
          <a:prstGeom prst="rect">
            <a:avLst/>
          </a:prstGeom>
          <a:ln>
            <a:noFill/>
          </a:ln>
          <a:effectLst>
            <a:outerShdw blurRad="50800" dist="38100" dir="5400000" algn="t"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ZoneTexte 33"/>
          <p:cNvSpPr txBox="1"/>
          <p:nvPr/>
        </p:nvSpPr>
        <p:spPr>
          <a:xfrm>
            <a:off x="1476357" y="5778438"/>
            <a:ext cx="4392506" cy="584775"/>
          </a:xfrm>
          <a:prstGeom prst="rect">
            <a:avLst/>
          </a:prstGeom>
          <a:noFill/>
        </p:spPr>
        <p:txBody>
          <a:bodyPr wrap="square" rtlCol="0">
            <a:spAutoFit/>
          </a:bodyPr>
          <a:lstStyle/>
          <a:p>
            <a:pPr algn="ctr"/>
            <a:r>
              <a:rPr lang="fr-FR" sz="3200" dirty="0" smtClean="0">
                <a:latin typeface="Fineliner Script" pitchFamily="50" charset="0"/>
              </a:rPr>
              <a:t>Le présent de l’impératif</a:t>
            </a:r>
            <a:endParaRPr lang="fr-FR" sz="3200" dirty="0">
              <a:latin typeface="Fineliner Script" pitchFamily="50" charset="0"/>
            </a:endParaRPr>
          </a:p>
        </p:txBody>
      </p:sp>
      <p:sp>
        <p:nvSpPr>
          <p:cNvPr id="35" name="ZoneTexte 34"/>
          <p:cNvSpPr txBox="1"/>
          <p:nvPr/>
        </p:nvSpPr>
        <p:spPr>
          <a:xfrm>
            <a:off x="324247" y="6454690"/>
            <a:ext cx="3373288" cy="1640449"/>
          </a:xfrm>
          <a:prstGeom prst="rect">
            <a:avLst/>
          </a:prstGeom>
          <a:noFill/>
        </p:spPr>
        <p:txBody>
          <a:bodyPr wrap="square" lIns="36000" rIns="36000" rtlCol="0">
            <a:spAutoFit/>
          </a:bodyPr>
          <a:lstStyle/>
          <a:p>
            <a:pPr>
              <a:lnSpc>
                <a:spcPct val="80000"/>
              </a:lnSpc>
              <a:spcAft>
                <a:spcPts val="600"/>
              </a:spcAft>
            </a:pPr>
            <a:r>
              <a:rPr lang="fr-FR" sz="1600" u="sng" dirty="0" smtClean="0">
                <a:latin typeface="Fineliner Script" pitchFamily="50" charset="0"/>
              </a:rPr>
              <a:t>1. </a:t>
            </a:r>
            <a:r>
              <a:rPr lang="fr-FR" sz="1600" u="sng" dirty="0" smtClean="0">
                <a:latin typeface="Fineliner Script" pitchFamily="50" charset="0"/>
              </a:rPr>
              <a:t>Dis si les phrases sont au présent de l’impératif (P. </a:t>
            </a:r>
            <a:r>
              <a:rPr lang="fr-FR" sz="1600" u="sng" dirty="0" err="1" smtClean="0">
                <a:latin typeface="Fineliner Script" pitchFamily="50" charset="0"/>
              </a:rPr>
              <a:t>imp</a:t>
            </a:r>
            <a:r>
              <a:rPr lang="fr-FR" sz="1600" u="sng" dirty="0" smtClean="0">
                <a:latin typeface="Fineliner Script" pitchFamily="50" charset="0"/>
              </a:rPr>
              <a:t>) ou au présent de l’indicatif (P. </a:t>
            </a:r>
            <a:r>
              <a:rPr lang="fr-FR" sz="1600" u="sng" dirty="0" err="1" smtClean="0">
                <a:latin typeface="Fineliner Script" pitchFamily="50" charset="0"/>
              </a:rPr>
              <a:t>Ind</a:t>
            </a:r>
            <a:r>
              <a:rPr lang="fr-FR" sz="1600" u="sng" dirty="0" smtClean="0">
                <a:latin typeface="Fineliner Script" pitchFamily="50" charset="0"/>
              </a:rPr>
              <a:t>)</a:t>
            </a:r>
            <a:endParaRPr lang="fr-FR" sz="1600" u="sng" dirty="0" smtClean="0">
              <a:latin typeface="Fineliner Script" pitchFamily="50" charset="0"/>
            </a:endParaRPr>
          </a:p>
          <a:p>
            <a:pPr>
              <a:spcAft>
                <a:spcPts val="600"/>
              </a:spcAft>
            </a:pPr>
            <a:r>
              <a:rPr lang="fr-FR" sz="1000" dirty="0" smtClean="0">
                <a:latin typeface="Short Stack" panose="02010500040000000007" pitchFamily="2" charset="0"/>
              </a:rPr>
              <a:t>Comptez vingt jetons</a:t>
            </a:r>
            <a:r>
              <a:rPr lang="fr-FR" sz="1000" dirty="0">
                <a:latin typeface="Short Stack" panose="02010500040000000007" pitchFamily="2" charset="0"/>
              </a:rPr>
              <a:t>. ___________</a:t>
            </a:r>
            <a:endParaRPr lang="fr-FR" sz="1000" dirty="0" smtClean="0">
              <a:latin typeface="Short Stack" panose="02010500040000000007" pitchFamily="2" charset="0"/>
            </a:endParaRPr>
          </a:p>
          <a:p>
            <a:pPr>
              <a:spcAft>
                <a:spcPts val="600"/>
              </a:spcAft>
            </a:pPr>
            <a:r>
              <a:rPr lang="fr-FR" sz="1000" dirty="0" smtClean="0">
                <a:latin typeface="Short Stack" panose="02010500040000000007" pitchFamily="2" charset="0"/>
              </a:rPr>
              <a:t>Prenons plutôt ce passage. ___________</a:t>
            </a:r>
          </a:p>
          <a:p>
            <a:pPr>
              <a:spcAft>
                <a:spcPts val="600"/>
              </a:spcAft>
            </a:pPr>
            <a:r>
              <a:rPr lang="fr-FR" sz="1000" spc="-50" dirty="0" smtClean="0">
                <a:latin typeface="Short Stack" panose="02010500040000000007" pitchFamily="2" charset="0"/>
              </a:rPr>
              <a:t>Vous continuez pendant </a:t>
            </a:r>
            <a:r>
              <a:rPr lang="fr-FR" sz="1000" spc="-50" dirty="0">
                <a:latin typeface="Short Stack" panose="02010500040000000007" pitchFamily="2" charset="0"/>
              </a:rPr>
              <a:t>10 minutes </a:t>
            </a:r>
            <a:r>
              <a:rPr lang="fr-FR" sz="1000" dirty="0" smtClean="0">
                <a:latin typeface="Short Stack" panose="02010500040000000007" pitchFamily="2" charset="0"/>
              </a:rPr>
              <a:t>___________</a:t>
            </a:r>
          </a:p>
          <a:p>
            <a:pPr>
              <a:spcAft>
                <a:spcPts val="600"/>
              </a:spcAft>
            </a:pPr>
            <a:r>
              <a:rPr lang="fr-FR" sz="1000" dirty="0">
                <a:latin typeface="Short Stack" panose="02010500040000000007" pitchFamily="2" charset="0"/>
              </a:rPr>
              <a:t>Ne venez pas ce soir ! </a:t>
            </a:r>
            <a:r>
              <a:rPr lang="fr-FR" sz="1000" dirty="0" smtClean="0">
                <a:latin typeface="Short Stack" panose="02010500040000000007" pitchFamily="2" charset="0"/>
              </a:rPr>
              <a:t>___________</a:t>
            </a:r>
          </a:p>
          <a:p>
            <a:pPr>
              <a:spcAft>
                <a:spcPts val="600"/>
              </a:spcAft>
            </a:pPr>
            <a:r>
              <a:rPr lang="fr-FR" sz="1000" dirty="0">
                <a:latin typeface="Short Stack" panose="02010500040000000007" pitchFamily="2" charset="0"/>
              </a:rPr>
              <a:t>Nous jouons aux cartes. ___________</a:t>
            </a:r>
            <a:endParaRPr lang="fr-FR" sz="1000" dirty="0">
              <a:latin typeface="Short Stack" panose="02010500040000000007" pitchFamily="2" charset="0"/>
            </a:endParaRPr>
          </a:p>
        </p:txBody>
      </p:sp>
      <p:sp>
        <p:nvSpPr>
          <p:cNvPr id="36" name="ZoneTexte 35"/>
          <p:cNvSpPr txBox="1"/>
          <p:nvPr/>
        </p:nvSpPr>
        <p:spPr>
          <a:xfrm>
            <a:off x="3708623" y="6454690"/>
            <a:ext cx="3312368" cy="3151632"/>
          </a:xfrm>
          <a:prstGeom prst="rect">
            <a:avLst/>
          </a:prstGeom>
          <a:noFill/>
        </p:spPr>
        <p:txBody>
          <a:bodyPr wrap="square" rtlCol="0">
            <a:spAutoFit/>
          </a:bodyPr>
          <a:lstStyle/>
          <a:p>
            <a:r>
              <a:rPr lang="fr-FR" sz="1600" u="sng" dirty="0" smtClean="0">
                <a:latin typeface="Fineliner Script" pitchFamily="50" charset="0"/>
              </a:rPr>
              <a:t>3. </a:t>
            </a:r>
            <a:r>
              <a:rPr lang="fr-FR" sz="1600" u="sng" dirty="0" smtClean="0">
                <a:latin typeface="Fineliner Script" pitchFamily="50" charset="0"/>
              </a:rPr>
              <a:t>Ecris ces ordres au présent de l’impératif à la 2</a:t>
            </a:r>
            <a:r>
              <a:rPr lang="fr-FR" sz="1600" u="sng" baseline="30000" dirty="0" smtClean="0">
                <a:latin typeface="Fineliner Script" pitchFamily="50" charset="0"/>
              </a:rPr>
              <a:t>ème</a:t>
            </a:r>
            <a:r>
              <a:rPr lang="fr-FR" sz="1600" u="sng" dirty="0" smtClean="0">
                <a:latin typeface="Fineliner Script" pitchFamily="50" charset="0"/>
              </a:rPr>
              <a:t> personne du pluriel</a:t>
            </a:r>
            <a:endParaRPr lang="fr-FR" sz="1600" u="sng" dirty="0" smtClean="0">
              <a:latin typeface="Fineliner Script" pitchFamily="50" charset="0"/>
            </a:endParaRPr>
          </a:p>
          <a:p>
            <a:pPr algn="ctr">
              <a:lnSpc>
                <a:spcPct val="140000"/>
              </a:lnSpc>
            </a:pPr>
            <a:r>
              <a:rPr lang="fr-FR" sz="1200" dirty="0" smtClean="0">
                <a:latin typeface="Amandine" pitchFamily="2" charset="0"/>
              </a:rPr>
              <a:t>Parler moins fort </a:t>
            </a:r>
            <a:r>
              <a:rPr lang="fr-FR" sz="1200" dirty="0" smtClean="0">
                <a:latin typeface="Amandine" pitchFamily="2" charset="0"/>
                <a:sym typeface="Wingdings" panose="05000000000000000000" pitchFamily="2" charset="2"/>
              </a:rPr>
              <a:t> parlez moins fort.</a:t>
            </a:r>
            <a:endParaRPr lang="fr-FR" sz="1200" dirty="0" smtClean="0">
              <a:latin typeface="Amandine" pitchFamily="2" charset="0"/>
            </a:endParaRPr>
          </a:p>
          <a:p>
            <a:pPr>
              <a:lnSpc>
                <a:spcPct val="150000"/>
              </a:lnSpc>
            </a:pPr>
            <a:r>
              <a:rPr lang="fr-FR" sz="1000" dirty="0" smtClean="0">
                <a:latin typeface="Short Stack" panose="02010500040000000007" pitchFamily="2" charset="0"/>
              </a:rPr>
              <a:t>a) Boucler sa ceinture.</a:t>
            </a:r>
          </a:p>
          <a:p>
            <a:pPr>
              <a:lnSpc>
                <a:spcPct val="150000"/>
              </a:lnSpc>
            </a:pPr>
            <a:r>
              <a:rPr lang="fr-FR" sz="1000" dirty="0" smtClean="0">
                <a:latin typeface="Short Stack" panose="02010500040000000007" pitchFamily="2" charset="0"/>
              </a:rPr>
              <a:t>_____________________________________</a:t>
            </a:r>
          </a:p>
          <a:p>
            <a:pPr>
              <a:lnSpc>
                <a:spcPct val="150000"/>
              </a:lnSpc>
            </a:pPr>
            <a:r>
              <a:rPr lang="fr-FR" sz="1000" dirty="0" smtClean="0">
                <a:latin typeface="Short Stack" panose="02010500040000000007" pitchFamily="2" charset="0"/>
              </a:rPr>
              <a:t>b) Circuler calmement.</a:t>
            </a:r>
          </a:p>
          <a:p>
            <a:pPr>
              <a:lnSpc>
                <a:spcPct val="150000"/>
              </a:lnSpc>
            </a:pPr>
            <a:r>
              <a:rPr lang="fr-FR" sz="1000" dirty="0">
                <a:latin typeface="Short Stack" panose="02010500040000000007" pitchFamily="2" charset="0"/>
              </a:rPr>
              <a:t>______________________________________</a:t>
            </a:r>
            <a:endParaRPr lang="fr-FR" sz="1000" dirty="0" smtClean="0">
              <a:latin typeface="Short Stack" panose="02010500040000000007" pitchFamily="2" charset="0"/>
            </a:endParaRPr>
          </a:p>
          <a:p>
            <a:pPr>
              <a:lnSpc>
                <a:spcPct val="150000"/>
              </a:lnSpc>
            </a:pPr>
            <a:r>
              <a:rPr lang="fr-FR" sz="1000" dirty="0" smtClean="0">
                <a:latin typeface="Short Stack" panose="02010500040000000007" pitchFamily="2" charset="0"/>
              </a:rPr>
              <a:t>c) Eviter de se pousser.</a:t>
            </a:r>
          </a:p>
          <a:p>
            <a:pPr>
              <a:lnSpc>
                <a:spcPct val="150000"/>
              </a:lnSpc>
            </a:pPr>
            <a:r>
              <a:rPr lang="fr-FR" sz="1000" dirty="0">
                <a:latin typeface="Short Stack" panose="02010500040000000007" pitchFamily="2" charset="0"/>
              </a:rPr>
              <a:t>______________________________________</a:t>
            </a:r>
            <a:endParaRPr lang="fr-FR" sz="1000" dirty="0" smtClean="0">
              <a:latin typeface="Short Stack" panose="02010500040000000007" pitchFamily="2" charset="0"/>
            </a:endParaRPr>
          </a:p>
          <a:p>
            <a:pPr>
              <a:lnSpc>
                <a:spcPct val="150000"/>
              </a:lnSpc>
            </a:pPr>
            <a:r>
              <a:rPr lang="fr-FR" sz="1000" dirty="0" smtClean="0">
                <a:latin typeface="Short Stack" panose="02010500040000000007" pitchFamily="2" charset="0"/>
              </a:rPr>
              <a:t>d) Ne pas dépasser la ligne rouge.</a:t>
            </a:r>
          </a:p>
          <a:p>
            <a:pPr>
              <a:lnSpc>
                <a:spcPct val="150000"/>
              </a:lnSpc>
            </a:pPr>
            <a:r>
              <a:rPr lang="fr-FR" sz="1000" dirty="0">
                <a:latin typeface="Short Stack" panose="02010500040000000007" pitchFamily="2" charset="0"/>
              </a:rPr>
              <a:t>______________________________________</a:t>
            </a:r>
            <a:endParaRPr lang="fr-FR" sz="1000" dirty="0" smtClean="0">
              <a:latin typeface="Short Stack" panose="02010500040000000007" pitchFamily="2" charset="0"/>
            </a:endParaRPr>
          </a:p>
          <a:p>
            <a:pPr>
              <a:lnSpc>
                <a:spcPct val="150000"/>
              </a:lnSpc>
            </a:pPr>
            <a:r>
              <a:rPr lang="fr-FR" sz="1000" dirty="0" smtClean="0">
                <a:latin typeface="Short Stack" panose="02010500040000000007" pitchFamily="2" charset="0"/>
              </a:rPr>
              <a:t>e) Ne pas bouger.</a:t>
            </a:r>
          </a:p>
          <a:p>
            <a:pPr>
              <a:lnSpc>
                <a:spcPct val="150000"/>
              </a:lnSpc>
            </a:pPr>
            <a:r>
              <a:rPr lang="fr-FR" sz="1000" dirty="0" smtClean="0">
                <a:latin typeface="Short Stack" panose="02010500040000000007" pitchFamily="2" charset="0"/>
              </a:rPr>
              <a:t>______________________________________</a:t>
            </a:r>
          </a:p>
        </p:txBody>
      </p:sp>
      <p:sp>
        <p:nvSpPr>
          <p:cNvPr id="37" name="ZoneTexte 36"/>
          <p:cNvSpPr txBox="1"/>
          <p:nvPr/>
        </p:nvSpPr>
        <p:spPr>
          <a:xfrm>
            <a:off x="243483" y="5818771"/>
            <a:ext cx="1224136" cy="577081"/>
          </a:xfrm>
          <a:prstGeom prst="rect">
            <a:avLst/>
          </a:prstGeom>
          <a:noFill/>
          <a:effectLst>
            <a:outerShdw blurRad="63500" sx="102000" sy="102000" algn="ctr" rotWithShape="0">
              <a:prstClr val="black">
                <a:alpha val="40000"/>
              </a:prstClr>
            </a:outerShdw>
          </a:effectLst>
        </p:spPr>
        <p:txBody>
          <a:bodyPr wrap="square" rtlCol="0">
            <a:spAutoFit/>
          </a:bodyPr>
          <a:lstStyle/>
          <a:p>
            <a:pPr algn="ctr"/>
            <a:r>
              <a:rPr lang="fr-FR" sz="1050" dirty="0" smtClean="0">
                <a:latin typeface="Chalkduster" panose="03050602040202020205" pitchFamily="66" charset="0"/>
              </a:rPr>
              <a:t>Exercices de </a:t>
            </a:r>
            <a:r>
              <a:rPr lang="fr-FR" sz="1050" dirty="0">
                <a:latin typeface="Chalkduster" panose="03050602040202020205" pitchFamily="66" charset="0"/>
              </a:rPr>
              <a:t>conjugaison </a:t>
            </a:r>
            <a:r>
              <a:rPr lang="fr-FR" sz="1050" dirty="0" smtClean="0">
                <a:latin typeface="Chalkduster" panose="03050602040202020205" pitchFamily="66" charset="0"/>
              </a:rPr>
              <a:t>CM1</a:t>
            </a:r>
            <a:endParaRPr lang="fr-FR" sz="1050" dirty="0">
              <a:latin typeface="Chalkduster" panose="03050602040202020205" pitchFamily="66" charset="0"/>
            </a:endParaRPr>
          </a:p>
        </p:txBody>
      </p:sp>
      <p:sp>
        <p:nvSpPr>
          <p:cNvPr id="38" name="Larme 37"/>
          <p:cNvSpPr/>
          <p:nvPr/>
        </p:nvSpPr>
        <p:spPr>
          <a:xfrm>
            <a:off x="6300911" y="5878626"/>
            <a:ext cx="504056" cy="523220"/>
          </a:xfrm>
          <a:prstGeom prst="teardrop">
            <a:avLst/>
          </a:prstGeom>
          <a:solidFill>
            <a:schemeClr val="accent3"/>
          </a:solidFill>
          <a:ln>
            <a:solidFill>
              <a:schemeClr val="accent3">
                <a:lumMod val="7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p:cNvSpPr txBox="1"/>
          <p:nvPr/>
        </p:nvSpPr>
        <p:spPr>
          <a:xfrm>
            <a:off x="6300911" y="5878626"/>
            <a:ext cx="576064" cy="523220"/>
          </a:xfrm>
          <a:prstGeom prst="rect">
            <a:avLst/>
          </a:prstGeom>
          <a:noFill/>
        </p:spPr>
        <p:txBody>
          <a:bodyPr wrap="square" rtlCol="0">
            <a:spAutoFit/>
          </a:bodyPr>
          <a:lstStyle/>
          <a:p>
            <a:r>
              <a:rPr lang="fr-FR" sz="2800" b="1" dirty="0" smtClean="0">
                <a:solidFill>
                  <a:schemeClr val="bg1"/>
                </a:solidFill>
                <a:latin typeface="Fineliner Script" pitchFamily="50" charset="0"/>
              </a:rPr>
              <a:t>C4</a:t>
            </a:r>
            <a:endParaRPr lang="fr-FR" sz="2800" b="1" dirty="0">
              <a:solidFill>
                <a:schemeClr val="bg1"/>
              </a:solidFill>
              <a:latin typeface="Fineliner Script" pitchFamily="50" charset="0"/>
            </a:endParaRPr>
          </a:p>
        </p:txBody>
      </p:sp>
      <p:sp>
        <p:nvSpPr>
          <p:cNvPr id="40" name="Rectangle 39"/>
          <p:cNvSpPr/>
          <p:nvPr/>
        </p:nvSpPr>
        <p:spPr>
          <a:xfrm>
            <a:off x="324247" y="8094642"/>
            <a:ext cx="3168352" cy="1474250"/>
          </a:xfrm>
          <a:prstGeom prst="rect">
            <a:avLst/>
          </a:prstGeom>
        </p:spPr>
        <p:txBody>
          <a:bodyPr wrap="square" lIns="36000" rIns="36000">
            <a:spAutoFit/>
          </a:bodyPr>
          <a:lstStyle/>
          <a:p>
            <a:pPr lvl="0">
              <a:lnSpc>
                <a:spcPct val="80000"/>
              </a:lnSpc>
              <a:spcAft>
                <a:spcPts val="600"/>
              </a:spcAft>
            </a:pPr>
            <a:r>
              <a:rPr lang="fr-FR" sz="1600" u="sng" dirty="0" smtClean="0">
                <a:solidFill>
                  <a:prstClr val="black"/>
                </a:solidFill>
                <a:latin typeface="Fineliner Script" pitchFamily="50" charset="0"/>
              </a:rPr>
              <a:t>2. </a:t>
            </a:r>
            <a:r>
              <a:rPr lang="fr-FR" sz="1600" u="sng" dirty="0" smtClean="0">
                <a:solidFill>
                  <a:prstClr val="black"/>
                </a:solidFill>
                <a:latin typeface="Fineliner Script" pitchFamily="50" charset="0"/>
              </a:rPr>
              <a:t>Conjugue ces verbes aux 3 personnes</a:t>
            </a:r>
            <a:endParaRPr lang="fr-FR" sz="1600" u="sng" dirty="0">
              <a:solidFill>
                <a:prstClr val="black"/>
              </a:solidFill>
              <a:latin typeface="Fineliner Script" pitchFamily="50" charset="0"/>
            </a:endParaRPr>
          </a:p>
          <a:p>
            <a:pPr lvl="0" algn="ctr"/>
            <a:r>
              <a:rPr lang="fr-FR" sz="1200" dirty="0" smtClean="0">
                <a:solidFill>
                  <a:prstClr val="black"/>
                </a:solidFill>
                <a:latin typeface="Amandine" pitchFamily="2" charset="0"/>
              </a:rPr>
              <a:t>ex : laver </a:t>
            </a:r>
            <a:r>
              <a:rPr lang="fr-FR" sz="1200" dirty="0" smtClean="0">
                <a:solidFill>
                  <a:prstClr val="black"/>
                </a:solidFill>
                <a:latin typeface="Amandine" pitchFamily="2" charset="0"/>
                <a:sym typeface="Wingdings" panose="05000000000000000000" pitchFamily="2" charset="2"/>
              </a:rPr>
              <a:t> lave, lavons, lavez</a:t>
            </a:r>
          </a:p>
          <a:p>
            <a:pPr lvl="0">
              <a:lnSpc>
                <a:spcPct val="150000"/>
              </a:lnSpc>
            </a:pPr>
            <a:r>
              <a:rPr lang="fr-FR" sz="1000" dirty="0" smtClean="0">
                <a:solidFill>
                  <a:prstClr val="black"/>
                </a:solidFill>
                <a:latin typeface="Short Stack" panose="02010500040000000007" pitchFamily="2" charset="0"/>
              </a:rPr>
              <a:t>ch</a:t>
            </a:r>
            <a:r>
              <a:rPr lang="fr-FR" sz="1000" dirty="0" smtClean="0">
                <a:solidFill>
                  <a:prstClr val="black"/>
                </a:solidFill>
                <a:latin typeface="Short Stack" panose="02010500040000000007" pitchFamily="2" charset="0"/>
              </a:rPr>
              <a:t>anter </a:t>
            </a:r>
            <a:r>
              <a:rPr lang="fr-FR" sz="1000" dirty="0" smtClean="0">
                <a:solidFill>
                  <a:prstClr val="black"/>
                </a:solidFill>
                <a:latin typeface="Short Stack" panose="02010500040000000007" pitchFamily="2" charset="0"/>
                <a:sym typeface="Wingdings" panose="05000000000000000000" pitchFamily="2" charset="2"/>
              </a:rPr>
              <a:t> ____________________________</a:t>
            </a:r>
          </a:p>
          <a:p>
            <a:pPr lvl="0">
              <a:lnSpc>
                <a:spcPct val="150000"/>
              </a:lnSpc>
            </a:pPr>
            <a:r>
              <a:rPr lang="fr-FR" sz="1000" dirty="0">
                <a:solidFill>
                  <a:prstClr val="black"/>
                </a:solidFill>
                <a:latin typeface="Short Stack" panose="02010500040000000007" pitchFamily="2" charset="0"/>
                <a:sym typeface="Wingdings" panose="05000000000000000000" pitchFamily="2" charset="2"/>
              </a:rPr>
              <a:t>o</a:t>
            </a:r>
            <a:r>
              <a:rPr lang="fr-FR" sz="1000" dirty="0" smtClean="0">
                <a:solidFill>
                  <a:prstClr val="black"/>
                </a:solidFill>
                <a:latin typeface="Short Stack" panose="02010500040000000007" pitchFamily="2" charset="0"/>
                <a:sym typeface="Wingdings" panose="05000000000000000000" pitchFamily="2" charset="2"/>
              </a:rPr>
              <a:t>béir  ______________________________</a:t>
            </a:r>
          </a:p>
          <a:p>
            <a:pPr lvl="0">
              <a:lnSpc>
                <a:spcPct val="150000"/>
              </a:lnSpc>
            </a:pPr>
            <a:r>
              <a:rPr lang="fr-FR" sz="1000" dirty="0">
                <a:solidFill>
                  <a:prstClr val="black"/>
                </a:solidFill>
                <a:latin typeface="Short Stack" panose="02010500040000000007" pitchFamily="2" charset="0"/>
                <a:sym typeface="Wingdings" panose="05000000000000000000" pitchFamily="2" charset="2"/>
              </a:rPr>
              <a:t>a</a:t>
            </a:r>
            <a:r>
              <a:rPr lang="fr-FR" sz="1000" dirty="0" smtClean="0">
                <a:solidFill>
                  <a:prstClr val="black"/>
                </a:solidFill>
                <a:latin typeface="Short Stack" panose="02010500040000000007" pitchFamily="2" charset="0"/>
                <a:sym typeface="Wingdings" panose="05000000000000000000" pitchFamily="2" charset="2"/>
              </a:rPr>
              <a:t>ller  _______________________________</a:t>
            </a:r>
          </a:p>
          <a:p>
            <a:pPr lvl="0">
              <a:lnSpc>
                <a:spcPct val="150000"/>
              </a:lnSpc>
            </a:pPr>
            <a:r>
              <a:rPr lang="fr-FR" sz="1000" dirty="0">
                <a:solidFill>
                  <a:prstClr val="black"/>
                </a:solidFill>
                <a:latin typeface="Short Stack" panose="02010500040000000007" pitchFamily="2" charset="0"/>
                <a:sym typeface="Wingdings" panose="05000000000000000000" pitchFamily="2" charset="2"/>
              </a:rPr>
              <a:t>p</a:t>
            </a:r>
            <a:r>
              <a:rPr lang="fr-FR" sz="1000" dirty="0" smtClean="0">
                <a:solidFill>
                  <a:prstClr val="black"/>
                </a:solidFill>
                <a:latin typeface="Short Stack" panose="02010500040000000007" pitchFamily="2" charset="0"/>
                <a:sym typeface="Wingdings" panose="05000000000000000000" pitchFamily="2" charset="2"/>
              </a:rPr>
              <a:t>rendre  ____________________________</a:t>
            </a:r>
            <a:endParaRPr lang="fr-FR" sz="1000" dirty="0">
              <a:solidFill>
                <a:prstClr val="black"/>
              </a:solidFill>
              <a:latin typeface="Short Stack" panose="02010500040000000007" pitchFamily="2" charset="0"/>
            </a:endParaRPr>
          </a:p>
        </p:txBody>
      </p:sp>
      <p:graphicFrame>
        <p:nvGraphicFramePr>
          <p:cNvPr id="21" name="Tableau 20"/>
          <p:cNvGraphicFramePr>
            <a:graphicFrameLocks noGrp="1"/>
          </p:cNvGraphicFramePr>
          <p:nvPr>
            <p:extLst>
              <p:ext uri="{D42A27DB-BD31-4B8C-83A1-F6EECF244321}">
                <p14:modId xmlns:p14="http://schemas.microsoft.com/office/powerpoint/2010/main" val="2855358737"/>
              </p:ext>
            </p:extLst>
          </p:nvPr>
        </p:nvGraphicFramePr>
        <p:xfrm>
          <a:off x="3812425" y="2687435"/>
          <a:ext cx="3064551" cy="2560412"/>
        </p:xfrm>
        <a:graphic>
          <a:graphicData uri="http://schemas.openxmlformats.org/drawingml/2006/table">
            <a:tbl>
              <a:tblPr firstRow="1" bandRow="1">
                <a:tableStyleId>{F5AB1C69-6EDB-4FF4-983F-18BD219EF322}</a:tableStyleId>
              </a:tblPr>
              <a:tblGrid>
                <a:gridCol w="1021517"/>
                <a:gridCol w="1021517"/>
                <a:gridCol w="1021517"/>
              </a:tblGrid>
              <a:tr h="169958">
                <a:tc>
                  <a:txBody>
                    <a:bodyPr/>
                    <a:lstStyle/>
                    <a:p>
                      <a:pPr algn="ctr"/>
                      <a:r>
                        <a:rPr lang="fr-FR" sz="1000" b="0" dirty="0" smtClean="0">
                          <a:solidFill>
                            <a:schemeClr val="tx1"/>
                          </a:solidFill>
                          <a:latin typeface="Short Stack" panose="02010500040000000007" pitchFamily="2" charset="0"/>
                        </a:rPr>
                        <a:t>verbes</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000" b="0" dirty="0" smtClean="0">
                          <a:solidFill>
                            <a:schemeClr val="tx1"/>
                          </a:solidFill>
                          <a:latin typeface="Short Stack" panose="02010500040000000007" pitchFamily="2" charset="0"/>
                        </a:rPr>
                        <a:t>infinitif</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000" b="0" dirty="0" smtClean="0">
                          <a:solidFill>
                            <a:schemeClr val="tx1"/>
                          </a:solidFill>
                          <a:latin typeface="Short Stack" panose="02010500040000000007" pitchFamily="2" charset="0"/>
                        </a:rPr>
                        <a:t>personne</a:t>
                      </a:r>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8806">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8806">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8806">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8806">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8806">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8809">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8806">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8809">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fr-FR" sz="1000" b="0" dirty="0">
                        <a:solidFill>
                          <a:schemeClr val="tx1"/>
                        </a:solidFill>
                        <a:latin typeface="Short Stack" panose="02010500040000000007" pitchFamily="2" charset="0"/>
                      </a:endParaRPr>
                    </a:p>
                  </a:txBody>
                  <a:tcPr marL="36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Rectangle 1"/>
          <p:cNvSpPr/>
          <p:nvPr/>
        </p:nvSpPr>
        <p:spPr>
          <a:xfrm>
            <a:off x="292249" y="1098228"/>
            <a:ext cx="3200350" cy="1292662"/>
          </a:xfrm>
          <a:prstGeom prst="rect">
            <a:avLst/>
          </a:prstGeom>
        </p:spPr>
        <p:txBody>
          <a:bodyPr wrap="square">
            <a:spAutoFit/>
          </a:bodyPr>
          <a:lstStyle/>
          <a:p>
            <a:pPr lvl="0">
              <a:lnSpc>
                <a:spcPct val="130000"/>
              </a:lnSpc>
              <a:spcAft>
                <a:spcPts val="600"/>
              </a:spcAft>
            </a:pPr>
            <a:r>
              <a:rPr lang="fr-FR" sz="1000" dirty="0">
                <a:solidFill>
                  <a:prstClr val="black"/>
                </a:solidFill>
                <a:latin typeface="Short Stack" panose="02010500040000000007" pitchFamily="2" charset="0"/>
              </a:rPr>
              <a:t>Nadège et Denis ____________ au collège en bus. * Lucie et moi, nous ____________ à la piscine avec maman. * _____ - tu en course aujourd’hui ? Vous ____________ sûrement au château de Versailles avec votre maîtresse. * Je _________ en Italie.</a:t>
            </a:r>
            <a:endParaRPr lang="fr-FR" sz="1000" spc="-150" dirty="0">
              <a:solidFill>
                <a:prstClr val="black"/>
              </a:solidFill>
              <a:latin typeface="Short Stack" panose="02010500040000000007" pitchFamily="2" charset="0"/>
            </a:endParaRPr>
          </a:p>
        </p:txBody>
      </p:sp>
      <p:sp>
        <p:nvSpPr>
          <p:cNvPr id="3" name="Rectangle 2"/>
          <p:cNvSpPr/>
          <p:nvPr/>
        </p:nvSpPr>
        <p:spPr>
          <a:xfrm>
            <a:off x="324247" y="2616359"/>
            <a:ext cx="3384376" cy="2631490"/>
          </a:xfrm>
          <a:prstGeom prst="rect">
            <a:avLst/>
          </a:prstGeom>
        </p:spPr>
        <p:txBody>
          <a:bodyPr wrap="square" rIns="36000">
            <a:spAutoFit/>
          </a:bodyPr>
          <a:lstStyle/>
          <a:p>
            <a:pPr lvl="0">
              <a:lnSpc>
                <a:spcPct val="150000"/>
              </a:lnSpc>
              <a:spcAft>
                <a:spcPts val="600"/>
              </a:spcAft>
              <a:tabLst>
                <a:tab pos="1704975" algn="l"/>
              </a:tabLst>
            </a:pPr>
            <a:r>
              <a:rPr lang="fr-FR" sz="1000" dirty="0">
                <a:solidFill>
                  <a:prstClr val="black"/>
                </a:solidFill>
                <a:latin typeface="Short Stack" panose="02010500040000000007" pitchFamily="2" charset="0"/>
              </a:rPr>
              <a:t>Quand le facteur (arriver</a:t>
            </a:r>
            <a:r>
              <a:rPr lang="fr-FR" sz="1000" dirty="0" smtClean="0">
                <a:solidFill>
                  <a:prstClr val="black"/>
                </a:solidFill>
                <a:latin typeface="Short Stack" panose="02010500040000000007" pitchFamily="2" charset="0"/>
              </a:rPr>
              <a:t>) _______________ , </a:t>
            </a:r>
            <a:r>
              <a:rPr lang="fr-FR" sz="1000" dirty="0">
                <a:solidFill>
                  <a:prstClr val="black"/>
                </a:solidFill>
                <a:latin typeface="Short Stack" panose="02010500040000000007" pitchFamily="2" charset="0"/>
              </a:rPr>
              <a:t>on (entendre) un hurlement, c</a:t>
            </a:r>
            <a:r>
              <a:rPr lang="fr-FR" sz="1000" dirty="0" smtClean="0">
                <a:solidFill>
                  <a:prstClr val="black"/>
                </a:solidFill>
                <a:latin typeface="Short Stack" panose="02010500040000000007" pitchFamily="2" charset="0"/>
              </a:rPr>
              <a:t>’(être</a:t>
            </a:r>
            <a:r>
              <a:rPr lang="fr-FR" sz="1000" dirty="0">
                <a:solidFill>
                  <a:prstClr val="black"/>
                </a:solidFill>
                <a:latin typeface="Short Stack" panose="02010500040000000007" pitchFamily="2" charset="0"/>
              </a:rPr>
              <a:t>) </a:t>
            </a:r>
            <a:r>
              <a:rPr lang="fr-FR" sz="1000" dirty="0" smtClean="0">
                <a:solidFill>
                  <a:prstClr val="black"/>
                </a:solidFill>
                <a:latin typeface="Short Stack" panose="02010500040000000007" pitchFamily="2" charset="0"/>
              </a:rPr>
              <a:t>_______ </a:t>
            </a:r>
            <a:r>
              <a:rPr lang="fr-FR" sz="1000" dirty="0" err="1" smtClean="0">
                <a:solidFill>
                  <a:prstClr val="black"/>
                </a:solidFill>
                <a:latin typeface="Short Stack" panose="02010500040000000007" pitchFamily="2" charset="0"/>
              </a:rPr>
              <a:t>Narzan</a:t>
            </a:r>
            <a:r>
              <a:rPr lang="fr-FR" sz="1000" dirty="0" smtClean="0">
                <a:solidFill>
                  <a:prstClr val="black"/>
                </a:solidFill>
                <a:latin typeface="Short Stack" panose="02010500040000000007" pitchFamily="2" charset="0"/>
              </a:rPr>
              <a:t> </a:t>
            </a:r>
            <a:r>
              <a:rPr lang="fr-FR" sz="1000" dirty="0">
                <a:solidFill>
                  <a:prstClr val="black"/>
                </a:solidFill>
                <a:latin typeface="Short Stack" panose="02010500040000000007" pitchFamily="2" charset="0"/>
              </a:rPr>
              <a:t>qui (manifester</a:t>
            </a:r>
            <a:r>
              <a:rPr lang="fr-FR" sz="1000" dirty="0" smtClean="0">
                <a:solidFill>
                  <a:prstClr val="black"/>
                </a:solidFill>
                <a:latin typeface="Short Stack" panose="02010500040000000007" pitchFamily="2" charset="0"/>
              </a:rPr>
              <a:t>) _________________ . </a:t>
            </a:r>
            <a:r>
              <a:rPr lang="fr-FR" sz="1000" dirty="0">
                <a:solidFill>
                  <a:prstClr val="black"/>
                </a:solidFill>
                <a:latin typeface="Short Stack" panose="02010500040000000007" pitchFamily="2" charset="0"/>
              </a:rPr>
              <a:t>En effet, lors de la première apparition du facteur, nos voisins ont fait prendre un bain à leur chien. Et depuis, celui-ci (croire) _______________ </a:t>
            </a:r>
            <a:r>
              <a:rPr lang="fr-FR" sz="1000" dirty="0" smtClean="0">
                <a:solidFill>
                  <a:prstClr val="black"/>
                </a:solidFill>
                <a:latin typeface="Short Stack" panose="02010500040000000007" pitchFamily="2" charset="0"/>
              </a:rPr>
              <a:t>sûrement </a:t>
            </a:r>
            <a:r>
              <a:rPr lang="fr-FR" sz="1000" dirty="0">
                <a:solidFill>
                  <a:prstClr val="black"/>
                </a:solidFill>
                <a:latin typeface="Short Stack" panose="02010500040000000007" pitchFamily="2" charset="0"/>
              </a:rPr>
              <a:t>qu’il y (avoir</a:t>
            </a:r>
            <a:r>
              <a:rPr lang="fr-FR" sz="1000" dirty="0" smtClean="0">
                <a:solidFill>
                  <a:prstClr val="black"/>
                </a:solidFill>
                <a:latin typeface="Short Stack" panose="02010500040000000007" pitchFamily="2" charset="0"/>
              </a:rPr>
              <a:t>) ___ </a:t>
            </a:r>
            <a:r>
              <a:rPr lang="fr-FR" sz="1000" dirty="0">
                <a:solidFill>
                  <a:prstClr val="black"/>
                </a:solidFill>
                <a:latin typeface="Short Stack" panose="02010500040000000007" pitchFamily="2" charset="0"/>
              </a:rPr>
              <a:t>un rapport car il (aboyer) _______________ </a:t>
            </a:r>
            <a:r>
              <a:rPr lang="fr-FR" sz="1000" dirty="0" smtClean="0">
                <a:solidFill>
                  <a:prstClr val="black"/>
                </a:solidFill>
                <a:latin typeface="Short Stack" panose="02010500040000000007" pitchFamily="2" charset="0"/>
              </a:rPr>
              <a:t>et </a:t>
            </a:r>
            <a:r>
              <a:rPr lang="fr-FR" sz="1000" dirty="0">
                <a:solidFill>
                  <a:prstClr val="black"/>
                </a:solidFill>
                <a:latin typeface="Short Stack" panose="02010500040000000007" pitchFamily="2" charset="0"/>
              </a:rPr>
              <a:t>(menacer) _______________ </a:t>
            </a:r>
            <a:r>
              <a:rPr lang="fr-FR" sz="1000" dirty="0" smtClean="0">
                <a:solidFill>
                  <a:prstClr val="black"/>
                </a:solidFill>
                <a:latin typeface="Short Stack" panose="02010500040000000007" pitchFamily="2" charset="0"/>
              </a:rPr>
              <a:t>tant </a:t>
            </a:r>
            <a:r>
              <a:rPr lang="fr-FR" sz="1000" dirty="0">
                <a:solidFill>
                  <a:prstClr val="black"/>
                </a:solidFill>
                <a:latin typeface="Short Stack" panose="02010500040000000007" pitchFamily="2" charset="0"/>
              </a:rPr>
              <a:t>que le facteur ne (disparaître) _______________ </a:t>
            </a:r>
            <a:r>
              <a:rPr lang="fr-FR" sz="1000" dirty="0" smtClean="0">
                <a:solidFill>
                  <a:prstClr val="black"/>
                </a:solidFill>
                <a:latin typeface="Short Stack" panose="02010500040000000007" pitchFamily="2" charset="0"/>
              </a:rPr>
              <a:t>pas </a:t>
            </a:r>
            <a:r>
              <a:rPr lang="fr-FR" sz="1000" dirty="0">
                <a:solidFill>
                  <a:prstClr val="black"/>
                </a:solidFill>
                <a:latin typeface="Short Stack" panose="02010500040000000007" pitchFamily="2" charset="0"/>
              </a:rPr>
              <a:t>au coin de la rue.</a:t>
            </a:r>
          </a:p>
        </p:txBody>
      </p:sp>
      <p:sp>
        <p:nvSpPr>
          <p:cNvPr id="41" name="Rectangle 40"/>
          <p:cNvSpPr/>
          <p:nvPr/>
        </p:nvSpPr>
        <p:spPr>
          <a:xfrm>
            <a:off x="3701405" y="1363993"/>
            <a:ext cx="3103544" cy="1323439"/>
          </a:xfrm>
          <a:prstGeom prst="rect">
            <a:avLst/>
          </a:prstGeom>
        </p:spPr>
        <p:txBody>
          <a:bodyPr wrap="square">
            <a:spAutoFit/>
          </a:bodyPr>
          <a:lstStyle/>
          <a:p>
            <a:pPr lvl="0">
              <a:spcAft>
                <a:spcPts val="600"/>
              </a:spcAft>
            </a:pPr>
            <a:r>
              <a:rPr lang="fr-FR" sz="1000" dirty="0" smtClean="0">
                <a:solidFill>
                  <a:prstClr val="black"/>
                </a:solidFill>
                <a:latin typeface="Short Stack" panose="02010500040000000007" pitchFamily="2" charset="0"/>
              </a:rPr>
              <a:t>Richard et Sandrine recueillent tous les chats du quartier et ils parviennent à les nourrir en attendant de leur trouver un maître. Maman dit toujours que la chatte ne doit pas monter sur la table mais Minette ne veut pas comprendre. Cette chatte est une peureuse car elle s’enfuit dès que l’on sort l’aspirateur.</a:t>
            </a:r>
            <a:endParaRPr lang="fr-FR" sz="1000" spc="-150" dirty="0">
              <a:solidFill>
                <a:prstClr val="black"/>
              </a:solidFill>
              <a:latin typeface="Short Stack" panose="02010500040000000007" pitchFamily="2" charset="0"/>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4101" y="6786860"/>
            <a:ext cx="316890" cy="1261692"/>
          </a:xfrm>
          <a:prstGeom prst="rect">
            <a:avLst/>
          </a:prstGeom>
        </p:spPr>
      </p:pic>
      <p:pic>
        <p:nvPicPr>
          <p:cNvPr id="42" name="Imag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8530" y="1362764"/>
            <a:ext cx="316890" cy="1261692"/>
          </a:xfrm>
          <a:prstGeom prst="rect">
            <a:avLst/>
          </a:prstGeom>
        </p:spPr>
      </p:pic>
    </p:spTree>
    <p:extLst>
      <p:ext uri="{BB962C8B-B14F-4D97-AF65-F5344CB8AC3E}">
        <p14:creationId xmlns:p14="http://schemas.microsoft.com/office/powerpoint/2010/main" val="39431526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2272</TotalTime>
  <Words>854</Words>
  <Application>Microsoft Office PowerPoint</Application>
  <PresentationFormat>Personnalisé</PresentationFormat>
  <Paragraphs>94</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Company>Ecole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dc:creator>
  <cp:lastModifiedBy>Sandrine</cp:lastModifiedBy>
  <cp:revision>85</cp:revision>
  <dcterms:created xsi:type="dcterms:W3CDTF">2014-07-12T09:50:02Z</dcterms:created>
  <dcterms:modified xsi:type="dcterms:W3CDTF">2015-08-11T19:56:49Z</dcterms:modified>
</cp:coreProperties>
</file>