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6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masses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643136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évaluer des </a:t>
            </a:r>
            <a:r>
              <a:rPr lang="fr-FR" sz="1300" dirty="0" smtClean="0"/>
              <a:t>masses en g et kg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72712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643138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n°4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300709" y="3835455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effectuer des conversions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75017" y="390854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39721" y="3824563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75582" y="4348950"/>
            <a:ext cx="646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en utilisant le tableau</a:t>
            </a:r>
          </a:p>
          <a:p>
            <a:endParaRPr lang="fr-FR" sz="1200" b="1" u="sng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01197"/>
              </p:ext>
            </p:extLst>
          </p:nvPr>
        </p:nvGraphicFramePr>
        <p:xfrm>
          <a:off x="551395" y="6164000"/>
          <a:ext cx="5702249" cy="3391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07"/>
                <a:gridCol w="814607"/>
                <a:gridCol w="814607"/>
                <a:gridCol w="814607"/>
                <a:gridCol w="814607"/>
                <a:gridCol w="814607"/>
                <a:gridCol w="814607"/>
              </a:tblGrid>
              <a:tr h="37223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18784" y="1215534"/>
            <a:ext cx="6178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Quelle </a:t>
            </a:r>
            <a:r>
              <a:rPr lang="fr-FR" sz="1200" b="1" u="sng" dirty="0" smtClean="0"/>
              <a:t>masse </a:t>
            </a:r>
            <a:r>
              <a:rPr lang="fr-FR" sz="1200" b="1" u="sng" dirty="0" smtClean="0"/>
              <a:t>est possible ? Entoure-la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8784" y="1662014"/>
            <a:ext cx="1080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u="sng" dirty="0" smtClean="0"/>
              <a:t>Un </a:t>
            </a:r>
            <a:r>
              <a:rPr lang="fr-FR" sz="1200" u="sng" dirty="0" smtClean="0"/>
              <a:t>stylo</a:t>
            </a:r>
            <a:endParaRPr lang="fr-FR" sz="1200" u="sng" dirty="0" smtClean="0"/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1 g</a:t>
            </a:r>
          </a:p>
          <a:p>
            <a:pPr algn="ctr"/>
            <a:r>
              <a:rPr lang="fr-FR" sz="1200" dirty="0" smtClean="0"/>
              <a:t>5 g</a:t>
            </a:r>
          </a:p>
          <a:p>
            <a:pPr algn="ctr"/>
            <a:r>
              <a:rPr lang="fr-FR" sz="1200" dirty="0" smtClean="0"/>
              <a:t>500 g</a:t>
            </a:r>
            <a:endParaRPr lang="fr-FR" sz="12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791942" y="1662013"/>
            <a:ext cx="1716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u="sng" dirty="0" smtClean="0"/>
              <a:t>Une pièce de 1 centime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2 g</a:t>
            </a:r>
            <a:endParaRPr lang="fr-FR" sz="1200" dirty="0" smtClean="0"/>
          </a:p>
          <a:p>
            <a:pPr algn="ctr"/>
            <a:r>
              <a:rPr lang="fr-FR" sz="1200" dirty="0" smtClean="0"/>
              <a:t>250 g</a:t>
            </a:r>
            <a:endParaRPr lang="fr-FR" sz="1200" dirty="0" smtClean="0"/>
          </a:p>
          <a:p>
            <a:pPr algn="ctr"/>
            <a:r>
              <a:rPr lang="fr-FR" sz="1200" dirty="0" smtClean="0"/>
              <a:t>2 kg</a:t>
            </a:r>
            <a:endParaRPr lang="fr-FR" sz="12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467105" y="1662012"/>
            <a:ext cx="1080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u="sng" dirty="0" smtClean="0"/>
              <a:t>Un bébé</a:t>
            </a:r>
            <a:endParaRPr lang="fr-FR" sz="1200" u="sng" dirty="0" smtClean="0"/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500 g</a:t>
            </a:r>
          </a:p>
          <a:p>
            <a:pPr algn="ctr"/>
            <a:r>
              <a:rPr lang="fr-FR" sz="1200" dirty="0" smtClean="0"/>
              <a:t>1 kg</a:t>
            </a:r>
          </a:p>
          <a:p>
            <a:pPr algn="ctr"/>
            <a:r>
              <a:rPr lang="fr-FR" sz="1200" dirty="0" smtClean="0"/>
              <a:t>5 kg</a:t>
            </a:r>
            <a:endParaRPr lang="fr-FR" sz="12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641" y="2981946"/>
            <a:ext cx="418728" cy="420597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3645024" y="1676201"/>
            <a:ext cx="1620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u="sng" dirty="0" smtClean="0"/>
              <a:t>Une pile</a:t>
            </a:r>
          </a:p>
          <a:p>
            <a:pPr algn="ctr"/>
            <a:endParaRPr lang="fr-FR" sz="1200" u="sng" dirty="0"/>
          </a:p>
          <a:p>
            <a:pPr algn="ctr"/>
            <a:r>
              <a:rPr lang="fr-FR" sz="1200" dirty="0" smtClean="0"/>
              <a:t>5 g</a:t>
            </a:r>
          </a:p>
          <a:p>
            <a:pPr algn="ctr"/>
            <a:r>
              <a:rPr lang="fr-FR" sz="1200" dirty="0" smtClean="0"/>
              <a:t>25 g</a:t>
            </a:r>
          </a:p>
          <a:p>
            <a:pPr algn="ctr"/>
            <a:r>
              <a:rPr lang="fr-FR" sz="1200" dirty="0" smtClean="0"/>
              <a:t>500 g</a:t>
            </a:r>
            <a:endParaRPr lang="fr-FR" sz="1200" dirty="0"/>
          </a:p>
        </p:txBody>
      </p:sp>
      <p:sp>
        <p:nvSpPr>
          <p:cNvPr id="33" name="Ellipse 32"/>
          <p:cNvSpPr/>
          <p:nvPr/>
        </p:nvSpPr>
        <p:spPr>
          <a:xfrm>
            <a:off x="267577" y="3646937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286173" y="3646937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2</a:t>
            </a:r>
            <a:endParaRPr lang="fr-FR" sz="1100" dirty="0"/>
          </a:p>
        </p:txBody>
      </p:sp>
      <p:pic>
        <p:nvPicPr>
          <p:cNvPr id="7" name="Picture 2" descr="C:\Users\Magali\AppData\Local\Microsoft\Windows\Temporary Internet Files\Content.IE5\KOEJHRGA\MC90044172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83" y="2866484"/>
            <a:ext cx="651520" cy="65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Magali\AppData\Local\Microsoft\Windows\Temporary Internet Files\Content.IE5\XSPWG6LP\MC900432643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501" y="2871631"/>
            <a:ext cx="641226" cy="64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Magali\AppData\Local\Microsoft\Windows\Temporary Internet Files\Content.IE5\9U32ZHHC\MC9003360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9" y="2934319"/>
            <a:ext cx="720079" cy="583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418784" y="4558213"/>
            <a:ext cx="55210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/>
              <a:t>1 380 kg = ……… kg et ……… </a:t>
            </a:r>
            <a:r>
              <a:rPr lang="fr-FR" sz="1200" dirty="0" smtClean="0"/>
              <a:t>g		……………… </a:t>
            </a:r>
            <a:r>
              <a:rPr lang="fr-FR" sz="1200" dirty="0"/>
              <a:t>g = ……………… kg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…………… g = 2 kg et 500 </a:t>
            </a:r>
            <a:r>
              <a:rPr lang="fr-FR" sz="1200" dirty="0" smtClean="0"/>
              <a:t>g		……………… </a:t>
            </a:r>
            <a:r>
              <a:rPr lang="fr-FR" sz="1200" dirty="0"/>
              <a:t>g = 5 kg et 2 </a:t>
            </a:r>
            <a:r>
              <a:rPr lang="fr-FR" sz="1200" dirty="0" smtClean="0"/>
              <a:t>g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4 521 kg = ……… kg et ……… </a:t>
            </a:r>
            <a:r>
              <a:rPr lang="fr-FR" sz="1200" dirty="0" smtClean="0"/>
              <a:t>g		8 </a:t>
            </a:r>
            <a:r>
              <a:rPr lang="fr-FR" sz="1200" dirty="0"/>
              <a:t>074 = ……… kg et ……… g</a:t>
            </a:r>
          </a:p>
          <a:p>
            <a:pPr>
              <a:lnSpc>
                <a:spcPct val="200000"/>
              </a:lnSpc>
            </a:pPr>
            <a:r>
              <a:rPr lang="fr-FR" sz="1200" dirty="0"/>
              <a:t>……………… g = 3 kg et 27 </a:t>
            </a:r>
            <a:r>
              <a:rPr lang="fr-FR" sz="1200" dirty="0" smtClean="0"/>
              <a:t>g		……………… </a:t>
            </a:r>
            <a:r>
              <a:rPr lang="fr-FR" sz="1200" dirty="0"/>
              <a:t>g = 1 kg et 700 g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Les masses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n°4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320875" y="554871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résoudre un problème </a:t>
            </a:r>
            <a:r>
              <a:rPr lang="fr-FR" sz="1300" dirty="0"/>
              <a:t>de </a:t>
            </a:r>
            <a:r>
              <a:rPr lang="fr-FR" sz="1300" dirty="0" smtClean="0"/>
              <a:t>masses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95183" y="562180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29" name="Ellipse 28"/>
          <p:cNvSpPr/>
          <p:nvPr/>
        </p:nvSpPr>
        <p:spPr>
          <a:xfrm>
            <a:off x="5659887" y="553782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333191" y="706911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effectuer des calculs avec les masses</a:t>
            </a:r>
            <a:endParaRPr lang="fr-FR" sz="1300" dirty="0"/>
          </a:p>
        </p:txBody>
      </p:sp>
      <p:sp>
        <p:nvSpPr>
          <p:cNvPr id="49" name="ZoneTexte 48"/>
          <p:cNvSpPr txBox="1"/>
          <p:nvPr/>
        </p:nvSpPr>
        <p:spPr>
          <a:xfrm>
            <a:off x="4707499" y="78000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50" name="Ellipse 49"/>
          <p:cNvSpPr/>
          <p:nvPr/>
        </p:nvSpPr>
        <p:spPr>
          <a:xfrm>
            <a:off x="5672203" y="696019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67893" y="6116319"/>
            <a:ext cx="615738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Émilie invite six personnes à manger une raclette. Elle compte 180 g de fromage par personne</a:t>
            </a:r>
            <a:r>
              <a:rPr lang="fr-FR" sz="1200" dirty="0" smtClean="0"/>
              <a:t>.</a:t>
            </a:r>
          </a:p>
          <a:p>
            <a:endParaRPr lang="fr-FR" sz="1200" dirty="0"/>
          </a:p>
          <a:p>
            <a:r>
              <a:rPr lang="fr-FR" sz="1200" b="1" dirty="0" smtClean="0"/>
              <a:t>1) Combien </a:t>
            </a:r>
            <a:r>
              <a:rPr lang="fr-FR" sz="1200" b="1" dirty="0"/>
              <a:t>y aura-t-il de personnes à table </a:t>
            </a:r>
            <a:r>
              <a:rPr lang="fr-FR" sz="1200" b="1" dirty="0" smtClean="0"/>
              <a:t>?</a:t>
            </a:r>
            <a:r>
              <a:rPr lang="fr-FR" sz="1200" b="1" dirty="0"/>
              <a:t> </a:t>
            </a:r>
            <a:endParaRPr lang="fr-FR" sz="1200" dirty="0"/>
          </a:p>
          <a:p>
            <a:r>
              <a:rPr lang="fr-FR" sz="1200" dirty="0"/>
              <a:t>Il y aura ……………… personnes à table.</a:t>
            </a:r>
          </a:p>
          <a:p>
            <a:r>
              <a:rPr lang="fr-FR" sz="1200" dirty="0"/>
              <a:t> </a:t>
            </a:r>
          </a:p>
          <a:p>
            <a:r>
              <a:rPr lang="fr-FR" sz="1200" b="1" dirty="0"/>
              <a:t>2) Aura-t-elle assez de fromage si elle achète 1 kg 200 g de raclette </a:t>
            </a:r>
            <a:r>
              <a:rPr lang="fr-FR" sz="1200" b="1" dirty="0" smtClean="0"/>
              <a:t>?</a:t>
            </a:r>
            <a:r>
              <a:rPr lang="fr-FR" sz="1200" b="1" dirty="0"/>
              <a:t> </a:t>
            </a:r>
            <a:endParaRPr lang="fr-FR" sz="1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91" y="7492930"/>
            <a:ext cx="6444939" cy="224706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69" y="1493144"/>
            <a:ext cx="2375729" cy="116095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33191" y="1182816"/>
            <a:ext cx="4679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 smtClean="0"/>
              <a:t>Quelle est la masse totale des poids de la boite ?</a:t>
            </a:r>
            <a:endParaRPr lang="fr-FR" sz="1200" b="1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3275563" y="1640632"/>
            <a:ext cx="355273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La masse totale est de </a:t>
            </a:r>
          </a:p>
          <a:p>
            <a:pPr algn="ctr"/>
            <a:endParaRPr lang="fr-FR" sz="500" dirty="0"/>
          </a:p>
          <a:p>
            <a:pPr algn="ctr">
              <a:lnSpc>
                <a:spcPct val="200000"/>
              </a:lnSpc>
            </a:pPr>
            <a:r>
              <a:rPr lang="fr-FR" sz="1200" dirty="0" smtClean="0"/>
              <a:t>………. kg ………. g              ou …………………… g</a:t>
            </a:r>
            <a:endParaRPr lang="fr-FR" sz="12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3434449" y="2836901"/>
            <a:ext cx="0" cy="2274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05" y="2949398"/>
            <a:ext cx="2351455" cy="1338377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63598" y="4287775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La masse du panier est de</a:t>
            </a:r>
          </a:p>
          <a:p>
            <a:pPr algn="ctr">
              <a:lnSpc>
                <a:spcPct val="200000"/>
              </a:lnSpc>
            </a:pPr>
            <a:r>
              <a:rPr lang="fr-FR" sz="1200" dirty="0"/>
              <a:t>………. kg ………. g</a:t>
            </a:r>
          </a:p>
          <a:p>
            <a:pPr algn="ctr">
              <a:lnSpc>
                <a:spcPct val="200000"/>
              </a:lnSpc>
            </a:pPr>
            <a:r>
              <a:rPr lang="fr-FR" sz="1200" dirty="0"/>
              <a:t>ou …………………… </a:t>
            </a:r>
            <a:r>
              <a:rPr lang="fr-FR" sz="1200" dirty="0" smtClean="0"/>
              <a:t>g</a:t>
            </a:r>
            <a:endParaRPr lang="fr-FR" sz="1200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319" y="3033750"/>
            <a:ext cx="2288855" cy="116967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3534960" y="4287773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La masse de la carafe  est de</a:t>
            </a:r>
          </a:p>
          <a:p>
            <a:pPr algn="ctr">
              <a:lnSpc>
                <a:spcPct val="200000"/>
              </a:lnSpc>
            </a:pPr>
            <a:r>
              <a:rPr lang="fr-FR" sz="1200" dirty="0"/>
              <a:t>………. kg ………. g</a:t>
            </a:r>
          </a:p>
          <a:p>
            <a:pPr algn="ctr">
              <a:lnSpc>
                <a:spcPct val="200000"/>
              </a:lnSpc>
            </a:pPr>
            <a:r>
              <a:rPr lang="fr-FR" sz="1200" dirty="0"/>
              <a:t>ou …………………… </a:t>
            </a:r>
            <a:r>
              <a:rPr lang="fr-FR" sz="1200" dirty="0" smtClean="0"/>
              <a:t>g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511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178</Words>
  <Application>Microsoft Office PowerPoint</Application>
  <PresentationFormat>Format A4 (210 x 297 mm)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385</cp:revision>
  <cp:lastPrinted>2014-07-21T15:28:31Z</cp:lastPrinted>
  <dcterms:created xsi:type="dcterms:W3CDTF">2011-03-18T16:06:50Z</dcterms:created>
  <dcterms:modified xsi:type="dcterms:W3CDTF">2014-07-21T15:42:10Z</dcterms:modified>
</cp:coreProperties>
</file>