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67" r:id="rId3"/>
    <p:sldId id="269" r:id="rId4"/>
  </p:sldIdLst>
  <p:sldSz cx="7345363" cy="10440988"/>
  <p:notesSz cx="6735763" cy="98663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900"/>
    <a:srgbClr val="F4AF88"/>
    <a:srgbClr val="FFD357"/>
    <a:srgbClr val="FFF2CD"/>
    <a:srgbClr val="FEE3AC"/>
    <a:srgbClr val="DEA400"/>
    <a:srgbClr val="C08E00"/>
    <a:srgbClr val="FEDD9C"/>
    <a:srgbClr val="FFC72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50" d="100"/>
          <a:sy n="50" d="100"/>
        </p:scale>
        <p:origin x="1332" y="72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76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6019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à coins arrondis 6"/>
          <p:cNvSpPr/>
          <p:nvPr/>
        </p:nvSpPr>
        <p:spPr>
          <a:xfrm>
            <a:off x="202047" y="1420396"/>
            <a:ext cx="2966578" cy="4809349"/>
          </a:xfrm>
          <a:prstGeom prst="roundRect">
            <a:avLst>
              <a:gd name="adj" fmla="val 542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02046" y="1487546"/>
            <a:ext cx="3038587" cy="33958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Employée depuis longtemps par les Chinois et les Arabes, la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poudre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est utilisée pour les armes à feu : les bombardes et arquebuses.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Vers 1450, l’Allemand Gutenberg remplace les plaques d’imprimerie en bois par des caractères mobiles en métal. La mise au point de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l’imprimerie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permet la diffusion des livres à de nombreux exemplaires. C’est une invention très importante. (doc 1)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La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boussole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était déjà utilisée par les Chinois et les Arabes. Cette aiguille aimantée, qui indique le Nord magnétique, permet aux navigateurs de s’éloigner des côtes en suivant un cap précis.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3548" y="900014"/>
            <a:ext cx="1824997" cy="5181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Les inventions</a:t>
            </a:r>
          </a:p>
        </p:txBody>
      </p:sp>
      <p:sp>
        <p:nvSpPr>
          <p:cNvPr id="41" name="Ellipse 40"/>
          <p:cNvSpPr/>
          <p:nvPr/>
        </p:nvSpPr>
        <p:spPr>
          <a:xfrm>
            <a:off x="163909" y="105614"/>
            <a:ext cx="689706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4316" y="153716"/>
            <a:ext cx="612420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H6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26959" y="88919"/>
            <a:ext cx="5027988" cy="595071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Inventions 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 découvertes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940" y="6345284"/>
            <a:ext cx="2824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Short Stack" panose="02010500040000000007" pitchFamily="2" charset="0"/>
                <a:sym typeface="Wingdings"/>
              </a:rPr>
              <a:t> </a:t>
            </a:r>
            <a:r>
              <a:rPr lang="fr-FR" dirty="0">
                <a:latin typeface="Fineliner Script" pitchFamily="50" charset="0"/>
              </a:rPr>
              <a:t>Sur la carte, repasse :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392650" y="6026365"/>
            <a:ext cx="3024447" cy="5181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Les grandes découvertes.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4007829" y="6544492"/>
            <a:ext cx="3154905" cy="3644554"/>
          </a:xfrm>
          <a:prstGeom prst="roundRect">
            <a:avLst>
              <a:gd name="adj" fmla="val 43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042595" y="6639320"/>
            <a:ext cx="3154905" cy="3549726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Au retour de son voyage en Orient, </a:t>
            </a:r>
            <a:r>
              <a:rPr lang="fr-FR" sz="1500" u="sng" dirty="0">
                <a:latin typeface="KG Primary Italics" panose="02000506000000020003" pitchFamily="2" charset="0"/>
              </a:rPr>
              <a:t>Marco Polo</a:t>
            </a:r>
            <a:r>
              <a:rPr lang="fr-FR" sz="1500" dirty="0">
                <a:latin typeface="KG Primary Italics" panose="02000506000000020003" pitchFamily="2" charset="0"/>
              </a:rPr>
              <a:t>, fait le récit de ses  aventures. Les Européens rêvent de commercer avec les pays lointains.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</a:t>
            </a:r>
            <a:r>
              <a:rPr lang="fr-FR" sz="1500" u="sng" dirty="0">
                <a:latin typeface="KG Primary Italics" panose="02000506000000020003" pitchFamily="2" charset="0"/>
              </a:rPr>
              <a:t>Christophe Colomb</a:t>
            </a:r>
            <a:r>
              <a:rPr lang="fr-FR" sz="1500" dirty="0">
                <a:latin typeface="KG Primary Italics" panose="02000506000000020003" pitchFamily="2" charset="0"/>
              </a:rPr>
              <a:t> se lance vers l’Ouest. En 1492, il découvre sans le savoir, pensant arriver en Inde, un nouveau continent : L’Amérique.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En 1498, les portugais, sous la direction de </a:t>
            </a:r>
            <a:r>
              <a:rPr lang="fr-FR" sz="1500" u="sng" dirty="0">
                <a:latin typeface="KG Primary Italics" panose="02000506000000020003" pitchFamily="2" charset="0"/>
              </a:rPr>
              <a:t>Vasco de Gama</a:t>
            </a:r>
            <a:r>
              <a:rPr lang="fr-FR" sz="1500" dirty="0">
                <a:latin typeface="KG Primary Italics" panose="02000506000000020003" pitchFamily="2" charset="0"/>
              </a:rPr>
              <a:t>, parviennent à découvrir la route des Indes en contournant l’Afrique.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Plus tard, le voyage de </a:t>
            </a:r>
            <a:r>
              <a:rPr lang="fr-FR" sz="1500" u="sng" dirty="0">
                <a:latin typeface="KG Primary Italics" panose="02000506000000020003" pitchFamily="2" charset="0"/>
              </a:rPr>
              <a:t>Magellan</a:t>
            </a:r>
            <a:r>
              <a:rPr lang="fr-FR" sz="1500" dirty="0">
                <a:latin typeface="KG Primary Italics" panose="02000506000000020003" pitchFamily="2" charset="0"/>
              </a:rPr>
              <a:t> (1519-1522) prouve que la Terre est ronde.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Enfin,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Jacques Cartier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(1534),  commence l’exploration du Canada alors nommé Nouvelle-France.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9028" y="3636049"/>
            <a:ext cx="2414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Short Stack" panose="02010500040000000007" pitchFamily="2" charset="0"/>
                <a:sym typeface="Wingdings"/>
              </a:rPr>
              <a:t> </a:t>
            </a:r>
            <a:r>
              <a:rPr lang="fr-FR" dirty="0">
                <a:latin typeface="Fineliner Script" pitchFamily="50" charset="0"/>
              </a:rPr>
              <a:t>Vrai ou faux ?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6162061" y="251942"/>
            <a:ext cx="1042749" cy="464202"/>
          </a:xfrm>
          <a:prstGeom prst="roundRect">
            <a:avLst>
              <a:gd name="adj" fmla="val 330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336977" y="666402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36977" y="630997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62062" y="251942"/>
            <a:ext cx="1042748" cy="46420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Les temps modernes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57" y="1063070"/>
            <a:ext cx="3595228" cy="25012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346306" y="805422"/>
            <a:ext cx="230425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dirty="0">
                <a:latin typeface="KG Primary Italics" panose="02000506000000020003" pitchFamily="2" charset="0"/>
              </a:rPr>
              <a:t>Doc 1 : atelier d’imprimerie 16</a:t>
            </a:r>
            <a:r>
              <a:rPr lang="fr-FR" sz="1200" baseline="30000" dirty="0">
                <a:latin typeface="KG Primary Italics" panose="02000506000000020003" pitchFamily="2" charset="0"/>
              </a:rPr>
              <a:t>ème</a:t>
            </a:r>
            <a:r>
              <a:rPr lang="fr-FR" sz="1200" dirty="0">
                <a:latin typeface="KG Primary Italics" panose="02000506000000020003" pitchFamily="2" charset="0"/>
              </a:rPr>
              <a:t> siècle 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" y="959317"/>
            <a:ext cx="487640" cy="45882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0233" y="989805"/>
            <a:ext cx="407252" cy="379627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1</a:t>
            </a:r>
            <a:endParaRPr lang="fr-FR" sz="1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29" y="6055965"/>
            <a:ext cx="487640" cy="458823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015312" y="6086453"/>
            <a:ext cx="407252" cy="379627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2</a:t>
            </a:r>
            <a:endParaRPr lang="fr-FR" sz="1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46306" y="4036159"/>
            <a:ext cx="349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a) La poudre n’est pas vraiment une invention. Elle était utilisée pour autre chose par les Chinois et les Arabes.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b) L’imprimerie est une invention très importante car elle a permis de diffuser les livres en de nombreux exemplaires.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c) La boussole permet aux Arabes et aux Chinois de s’orienter en regardant le sud.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d) Les caravelles sont des petits bateaux rapides à moteur.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841033" y="4140374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6841033" y="4679151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6841033" y="5148486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6841033" y="5508526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02047" y="4813009"/>
            <a:ext cx="1835150" cy="8406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* Les </a:t>
            </a:r>
            <a:r>
              <a:rPr lang="fr-FR" sz="1500" u="sng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caravelles</a:t>
            </a: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sont des bateaux rapides avec un gouvernail arrière.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98" y="4622352"/>
            <a:ext cx="1144959" cy="101138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2046" y="5570685"/>
            <a:ext cx="293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Elles peuvent naviguer par vent contraire et longer les côtes sans faire naufrage.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6" y="7524749"/>
            <a:ext cx="3708544" cy="2689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48470" y="6660654"/>
            <a:ext cx="36703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bleu le voyage de Christophe Colomb, </a:t>
            </a:r>
          </a:p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rouge celui de Magellan</a:t>
            </a:r>
          </a:p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jaune celui de Vasco de Gama</a:t>
            </a:r>
          </a:p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marron celui de Jacques Cartier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677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" y="8081475"/>
            <a:ext cx="3703908" cy="225158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26414" y="744330"/>
            <a:ext cx="1234004" cy="4628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>
              <a:ln>
                <a:solidFill>
                  <a:srgbClr val="C00000"/>
                </a:solidFill>
              </a:ln>
              <a:solidFill>
                <a:srgbClr val="FFF2C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26414" y="820853"/>
            <a:ext cx="1234005" cy="42171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/>
              </a:rPr>
              <a:t>Leçon</a:t>
            </a:r>
            <a:endParaRPr lang="fr-FR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144573" y="3665554"/>
            <a:ext cx="6984492" cy="4147228"/>
          </a:xfrm>
          <a:prstGeom prst="roundRect">
            <a:avLst>
              <a:gd name="adj" fmla="val 5328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57769" y="3689630"/>
            <a:ext cx="6971296" cy="2684874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</a:rPr>
              <a:t>	        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inventions 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Bien que déjà connue, on utilise désormais la ___________________ pour les armes.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L’Allemand _____________________ met au point _______________________</a:t>
            </a:r>
            <a:r>
              <a:rPr lang="fr-FR" sz="1000" u="sng" dirty="0">
                <a:latin typeface="Short Stack" panose="02010500040000000007" pitchFamily="2" charset="0"/>
                <a:ea typeface="Clensey" panose="02000603000000000000" pitchFamily="2" charset="0"/>
              </a:rPr>
              <a:t> 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qui permet la diffusion des ______________ à de nombreux exemplaires.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La _____________________, une aiguille aimantée, indique le _____________ magnétique. Elle permet aux navigateurs de s’éloigner des côtes en suivant un cap précis.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Les ___________________ sont des ________________ rapides avec un ___________________ arrière. Elles peuvent naviguer par vent contraire et longer les côtes sans faire naufrage.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endParaRPr lang="fr-FR" sz="1000" dirty="0">
              <a:solidFill>
                <a:prstClr val="black"/>
              </a:solidFill>
              <a:latin typeface="Short Stack" panose="02010500040000000007" pitchFamily="2" charset="0"/>
              <a:ea typeface="Clensey" panose="02000603000000000000" pitchFamily="2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fr-FR" sz="1000" dirty="0">
              <a:latin typeface="Short Stack" panose="02010500040000000007" pitchFamily="2" charset="0"/>
              <a:ea typeface="Clensey" panose="02000603000000000000" pitchFamily="2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55019" y="3554515"/>
            <a:ext cx="1373185" cy="4719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32133" y="3554515"/>
            <a:ext cx="1266198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74712" y="8081475"/>
            <a:ext cx="33983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KG Primary Italics" panose="02000506000000020003" pitchFamily="2" charset="0"/>
              </a:rPr>
              <a:t>Le sais-tu ?</a:t>
            </a:r>
            <a:r>
              <a:rPr lang="fr-FR" sz="900" dirty="0">
                <a:latin typeface="KG Primary Italics" panose="02000506000000020003" pitchFamily="2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En 1492, l'expédition de Colomb s'est embarquée, pour la première traversée de l'océan Atlantique, sur trois bateaux .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Le plus grand, au centre, est la </a:t>
            </a:r>
            <a:r>
              <a:rPr lang="fr-FR" sz="1200" i="1" dirty="0">
                <a:latin typeface="Sassoon Infant Std" pitchFamily="34" charset="0"/>
              </a:rPr>
              <a:t>Santa María</a:t>
            </a:r>
            <a:r>
              <a:rPr lang="fr-FR" sz="1200" dirty="0">
                <a:latin typeface="Sassoon Infant Std" pitchFamily="34" charset="0"/>
              </a:rPr>
              <a:t>, le navire amiral de Colomb.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, à gauche, était plus rapide, tandis que le troisième bateau, la 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, à droite était plus petit. Seules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 et la 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 devaient revenir en Europe. </a:t>
            </a:r>
          </a:p>
          <a:p>
            <a:pPr algn="r"/>
            <a:r>
              <a:rPr lang="fr-FR" sz="900" dirty="0">
                <a:latin typeface="Sassoon Infant Std" pitchFamily="34" charset="0"/>
              </a:rPr>
              <a:t>(Bibliothèque colombine, Séville.)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0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Ellipse 20"/>
          <p:cNvSpPr/>
          <p:nvPr/>
        </p:nvSpPr>
        <p:spPr>
          <a:xfrm>
            <a:off x="163909" y="105614"/>
            <a:ext cx="689706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315" y="153716"/>
            <a:ext cx="612420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6959" y="88919"/>
            <a:ext cx="5027988" cy="595071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Inventions 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 découvertes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162061" y="251942"/>
            <a:ext cx="1042749" cy="464202"/>
          </a:xfrm>
          <a:prstGeom prst="roundRect">
            <a:avLst>
              <a:gd name="adj" fmla="val 330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336977" y="666402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36977" y="630997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62062" y="251942"/>
            <a:ext cx="1042748" cy="46420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Les temps modernes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112285" y="1339335"/>
            <a:ext cx="7092525" cy="1504895"/>
          </a:xfrm>
          <a:prstGeom prst="homePlate">
            <a:avLst>
              <a:gd name="adj" fmla="val 3987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523195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952214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30717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6594382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0717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1470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400873" y="1795210"/>
            <a:ext cx="13817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Voyage de Magellan autour du monde</a:t>
            </a:r>
          </a:p>
        </p:txBody>
      </p:sp>
      <p:sp>
        <p:nvSpPr>
          <p:cNvPr id="30" name="Ellipse 29"/>
          <p:cNvSpPr/>
          <p:nvPr/>
        </p:nvSpPr>
        <p:spPr>
          <a:xfrm>
            <a:off x="3736190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3" y="213376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736190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1500</a:t>
            </a:r>
          </a:p>
        </p:txBody>
      </p:sp>
      <p:sp>
        <p:nvSpPr>
          <p:cNvPr id="32" name="Ellipse 31"/>
          <p:cNvSpPr/>
          <p:nvPr/>
        </p:nvSpPr>
        <p:spPr>
          <a:xfrm>
            <a:off x="634773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34773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1530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1" y="1546830"/>
            <a:ext cx="971286" cy="85797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441318" y="1404070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76537" y="15791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Christophe Colomb découvre l’Amérique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291591" y="1983444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1498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26810" y="2158560"/>
            <a:ext cx="11574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Vasco de Gama atteint l’Inde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472881" y="1620094"/>
            <a:ext cx="1109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de 1519 à 1522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4032" r="5419" b="10081"/>
          <a:stretch/>
        </p:blipFill>
        <p:spPr bwMode="auto">
          <a:xfrm>
            <a:off x="4241304" y="1549275"/>
            <a:ext cx="871537" cy="101441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uble flèche horizontale 11"/>
          <p:cNvSpPr/>
          <p:nvPr/>
        </p:nvSpPr>
        <p:spPr>
          <a:xfrm>
            <a:off x="112285" y="2988246"/>
            <a:ext cx="3839929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horizontale 45"/>
          <p:cNvSpPr/>
          <p:nvPr/>
        </p:nvSpPr>
        <p:spPr>
          <a:xfrm>
            <a:off x="3952214" y="2988246"/>
            <a:ext cx="3252596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982340" y="29838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Moyen Age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00148" y="2983836"/>
            <a:ext cx="159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Temps modernes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6841033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6926622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6997806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343751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429340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500524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2789" y="5816094"/>
            <a:ext cx="6988799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grandes découvertes :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__________________________________ se lance vers l’Ouest. En 1492, un nouveau continent : ________________________.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En 1498, les portugais, sous la direction de ______________________ , parviennent à découvrir la route des _______________ en contournant l’Afrique.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Plus tard, le voyage de _________________ (1519-1522) prouve que la Terre est ronde.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Enfin, __________________________ (1534), commence l’exploration du ________________ 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7627" y="1332062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1450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2845" y="1507178"/>
            <a:ext cx="1747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Mise au point de l’imprimerie par Gutenberg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4426" r="4500" b="12271"/>
          <a:stretch/>
        </p:blipFill>
        <p:spPr bwMode="auto">
          <a:xfrm>
            <a:off x="209913" y="1845732"/>
            <a:ext cx="888290" cy="9438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0" y="8081475"/>
            <a:ext cx="3118747" cy="218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" y="8081475"/>
            <a:ext cx="3703908" cy="225158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26414" y="744330"/>
            <a:ext cx="1234004" cy="4628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>
              <a:ln>
                <a:solidFill>
                  <a:srgbClr val="C00000"/>
                </a:solidFill>
              </a:ln>
              <a:solidFill>
                <a:srgbClr val="FFF2C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26414" y="820853"/>
            <a:ext cx="1234005" cy="42171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/>
              </a:rPr>
              <a:t>Leçon</a:t>
            </a:r>
            <a:endParaRPr lang="fr-FR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144573" y="3665554"/>
            <a:ext cx="6984492" cy="4147228"/>
          </a:xfrm>
          <a:prstGeom prst="roundRect">
            <a:avLst>
              <a:gd name="adj" fmla="val 5328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57769" y="3689630"/>
            <a:ext cx="6971296" cy="2801829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</a:rPr>
              <a:t>	        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inventions 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Bien que déjà connue, on utilise désormais la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  <a:cs typeface="Shonar Bangla" panose="020B0502040204020203" pitchFamily="34" charset="0"/>
              </a:rPr>
              <a:t>poudre</a:t>
            </a:r>
            <a:r>
              <a:rPr lang="fr-FR" sz="10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pour les armes.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L’Allemand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Gutenberg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met au point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l’imprimerie</a:t>
            </a:r>
            <a:r>
              <a:rPr lang="fr-FR" sz="1200" b="1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qui permet la diffusion des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livres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à de nombreux exemplaires.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La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boussole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, une aiguille aimantée, indique le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nord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magnétique. Elle permet aux navigateurs de s’éloigner des côtes en suivant un cap précis.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Les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caravelles</a:t>
            </a:r>
            <a:r>
              <a:rPr lang="fr-FR" sz="1000" b="1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sont des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bateaux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rapides avec un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gouvernail</a:t>
            </a:r>
            <a:r>
              <a:rPr lang="fr-FR" sz="1000" b="1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arrière. Elles peuvent naviguer par vent contraire et longer les côtes sans faire naufrage.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endParaRPr lang="fr-FR" sz="1000" dirty="0">
              <a:solidFill>
                <a:prstClr val="black"/>
              </a:solidFill>
              <a:latin typeface="Short Stack" panose="02010500040000000007" pitchFamily="2" charset="0"/>
              <a:ea typeface="Clensey" panose="02000603000000000000" pitchFamily="2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fr-FR" sz="1000" dirty="0">
              <a:latin typeface="Short Stack" panose="02010500040000000007" pitchFamily="2" charset="0"/>
              <a:ea typeface="Clensey" panose="02000603000000000000" pitchFamily="2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55019" y="3554515"/>
            <a:ext cx="1373185" cy="4719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32133" y="3554515"/>
            <a:ext cx="1266198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74712" y="8081475"/>
            <a:ext cx="33983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KG Primary Italics" panose="02000506000000020003" pitchFamily="2" charset="0"/>
              </a:rPr>
              <a:t>Le sais-tu ?</a:t>
            </a:r>
            <a:r>
              <a:rPr lang="fr-FR" sz="900" dirty="0">
                <a:latin typeface="KG Primary Italics" panose="02000506000000020003" pitchFamily="2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En 1492, l'expédition de Colomb s'est embarquée, pour la première traversée de l'océan Atlantique, sur trois bateaux .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Le plus grand, au centre, est la </a:t>
            </a:r>
            <a:r>
              <a:rPr lang="fr-FR" sz="1200" i="1" dirty="0">
                <a:latin typeface="Sassoon Infant Std" pitchFamily="34" charset="0"/>
              </a:rPr>
              <a:t>Santa María</a:t>
            </a:r>
            <a:r>
              <a:rPr lang="fr-FR" sz="1200" dirty="0">
                <a:latin typeface="Sassoon Infant Std" pitchFamily="34" charset="0"/>
              </a:rPr>
              <a:t>, le navire amiral de Colomb.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, à gauche, était plus rapide, tandis que le troisième bateau, la 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, à droite était plus petit. Seules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 et la 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 devaient revenir en Europe. </a:t>
            </a:r>
          </a:p>
          <a:p>
            <a:pPr algn="r"/>
            <a:r>
              <a:rPr lang="fr-FR" sz="900" dirty="0">
                <a:latin typeface="Sassoon Infant Std" pitchFamily="34" charset="0"/>
              </a:rPr>
              <a:t>(Bibliothèque colombine, Séville.)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0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Ellipse 20"/>
          <p:cNvSpPr/>
          <p:nvPr/>
        </p:nvSpPr>
        <p:spPr>
          <a:xfrm>
            <a:off x="163909" y="105614"/>
            <a:ext cx="689706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315" y="153716"/>
            <a:ext cx="612420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6959" y="88919"/>
            <a:ext cx="5027988" cy="595071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Inventions 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 découvertes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162061" y="251942"/>
            <a:ext cx="1042749" cy="464202"/>
          </a:xfrm>
          <a:prstGeom prst="roundRect">
            <a:avLst>
              <a:gd name="adj" fmla="val 330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336977" y="666402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36977" y="630997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62062" y="251942"/>
            <a:ext cx="1042748" cy="46420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Les temps modernes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112285" y="1339335"/>
            <a:ext cx="7092525" cy="1504895"/>
          </a:xfrm>
          <a:prstGeom prst="homePlate">
            <a:avLst>
              <a:gd name="adj" fmla="val 3987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523195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952214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30717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6594382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0717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1470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400873" y="1795210"/>
            <a:ext cx="13817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Voyage de Magellan autour du monde</a:t>
            </a:r>
          </a:p>
        </p:txBody>
      </p:sp>
      <p:sp>
        <p:nvSpPr>
          <p:cNvPr id="30" name="Ellipse 29"/>
          <p:cNvSpPr/>
          <p:nvPr/>
        </p:nvSpPr>
        <p:spPr>
          <a:xfrm>
            <a:off x="3736190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3" y="213376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736190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1500</a:t>
            </a:r>
          </a:p>
        </p:txBody>
      </p:sp>
      <p:sp>
        <p:nvSpPr>
          <p:cNvPr id="32" name="Ellipse 31"/>
          <p:cNvSpPr/>
          <p:nvPr/>
        </p:nvSpPr>
        <p:spPr>
          <a:xfrm>
            <a:off x="634773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34773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1530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1" y="1546830"/>
            <a:ext cx="971286" cy="85797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441318" y="1404070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76537" y="15791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Christophe Colomb découvre l’Amérique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291591" y="1983444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1498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26810" y="2158560"/>
            <a:ext cx="11574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Vasco de Gama atteint l’Inde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472881" y="1620094"/>
            <a:ext cx="1109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de 1519 à 1522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4032" r="5419" b="10081"/>
          <a:stretch/>
        </p:blipFill>
        <p:spPr bwMode="auto">
          <a:xfrm>
            <a:off x="4241304" y="1549275"/>
            <a:ext cx="871537" cy="101441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uble flèche horizontale 11"/>
          <p:cNvSpPr/>
          <p:nvPr/>
        </p:nvSpPr>
        <p:spPr>
          <a:xfrm>
            <a:off x="112285" y="2988246"/>
            <a:ext cx="3839929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horizontale 45"/>
          <p:cNvSpPr/>
          <p:nvPr/>
        </p:nvSpPr>
        <p:spPr>
          <a:xfrm>
            <a:off x="3952214" y="2988246"/>
            <a:ext cx="3252596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982340" y="29838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Moyen Age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00148" y="2983836"/>
            <a:ext cx="159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Temps modernes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6841033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6926622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6997806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343751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429340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500524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2789" y="5990745"/>
            <a:ext cx="6988799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grandes découvertes :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Christophe Colomb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se lance vers l’Ouest. En 1492, un nouveau continent :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L’Amérique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En 1498, les portugais, sous la direction de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Vasco de Gama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, parviennent à découvrir la route des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Indes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en contournant l’Afrique.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Plus tard, le voyage de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Magellan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(1519-1522) prouve que la Terre est ronde.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Enfin,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Jacques Cartier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(1534), commence l’exploration du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Canada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7627" y="1332062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1450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2845" y="1507178"/>
            <a:ext cx="1747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Mise au point de l’imprimerie par Gutenberg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4426" r="4500" b="12271"/>
          <a:stretch/>
        </p:blipFill>
        <p:spPr bwMode="auto">
          <a:xfrm>
            <a:off x="209913" y="1845732"/>
            <a:ext cx="888290" cy="9438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0" y="8081475"/>
            <a:ext cx="3118747" cy="218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667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516</Words>
  <Application>Microsoft Office PowerPoint</Application>
  <PresentationFormat>Personnalisé</PresentationFormat>
  <Paragraphs>95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6" baseType="lpstr">
      <vt:lpstr>Amandine</vt:lpstr>
      <vt:lpstr>Arial</vt:lpstr>
      <vt:lpstr>Calibri</vt:lpstr>
      <vt:lpstr>Chinacat</vt:lpstr>
      <vt:lpstr>Clensey</vt:lpstr>
      <vt:lpstr>Fineliner Script</vt:lpstr>
      <vt:lpstr>KG Primary Italics</vt:lpstr>
      <vt:lpstr>Sassoon Infant Std</vt:lpstr>
      <vt:lpstr>Shonar Bangla</vt:lpstr>
      <vt:lpstr>Short Stack</vt:lpstr>
      <vt:lpstr>SimpleRonde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153</cp:revision>
  <cp:lastPrinted>2013-09-26T11:43:32Z</cp:lastPrinted>
  <dcterms:created xsi:type="dcterms:W3CDTF">2013-09-22T07:50:11Z</dcterms:created>
  <dcterms:modified xsi:type="dcterms:W3CDTF">2016-03-16T09:12:24Z</dcterms:modified>
</cp:coreProperties>
</file>