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3" r:id="rId5"/>
    <p:sldId id="265" r:id="rId6"/>
    <p:sldId id="268" r:id="rId7"/>
    <p:sldId id="266" r:id="rId8"/>
    <p:sldId id="26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A6EE-8DF2-40F7-A84C-4BA7F9B90650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DEFA6-B5EF-4C7D-9406-883C77385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9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A909-A8F2-4DB1-A0A9-FC58D792EB7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9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6B8-E2E1-4D6A-9406-C6E9285A6F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4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7479-125C-4CB6-A660-4EAB10C8C6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EFA6-B5EF-4C7D-9406-883C77385B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7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5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56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6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6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1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61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01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42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93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4E04-3D92-45D5-AB37-7EAB09D13B04}" type="datetimeFigureOut">
              <a:rPr lang="fr-FR" smtClean="0"/>
              <a:t>29/03/2015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6A65-697D-4671-99FF-9C911847CC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8280" y="116632"/>
            <a:ext cx="285753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5" y="260649"/>
            <a:ext cx="2736305" cy="369267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43808" y="980728"/>
            <a:ext cx="4032448" cy="79208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43807" y="1048904"/>
            <a:ext cx="4283968" cy="58471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Plan de travail n° </a:t>
            </a:r>
            <a:r>
              <a:rPr lang="fr-FR" sz="3200" dirty="0" smtClean="0">
                <a:latin typeface="Mia's Scribblings ~" panose="02000000000000000000" pitchFamily="2" charset="0"/>
              </a:rPr>
              <a:t>17–</a:t>
            </a:r>
            <a:endParaRPr lang="fr-FR" sz="32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80622"/>
              </p:ext>
            </p:extLst>
          </p:nvPr>
        </p:nvGraphicFramePr>
        <p:xfrm>
          <a:off x="180677" y="1973391"/>
          <a:ext cx="2952329" cy="366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5425"/>
                <a:gridCol w="668452"/>
                <a:gridCol w="668452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44341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44341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44341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Grammaire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85879"/>
              </p:ext>
            </p:extLst>
          </p:nvPr>
        </p:nvGraphicFramePr>
        <p:xfrm>
          <a:off x="3355644" y="2005669"/>
          <a:ext cx="2993476" cy="3039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048"/>
                <a:gridCol w="655714"/>
                <a:gridCol w="655714"/>
              </a:tblGrid>
              <a:tr h="607861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07861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07861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07861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07861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6588225" y="4365108"/>
            <a:ext cx="2376264" cy="1415078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876256" y="4437114"/>
            <a:ext cx="1728192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179515" y="980728"/>
            <a:ext cx="2448273" cy="7920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23528" y="1124744"/>
            <a:ext cx="2232248" cy="3467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6462464" y="1917778"/>
            <a:ext cx="2555776" cy="23042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34"/>
            <a:ext cx="184601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66198"/>
              </p:ext>
            </p:extLst>
          </p:nvPr>
        </p:nvGraphicFramePr>
        <p:xfrm>
          <a:off x="6729338" y="2129955"/>
          <a:ext cx="506958" cy="506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338" y="2129955"/>
                        <a:ext cx="506958" cy="506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184634"/>
            <a:ext cx="184601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02312"/>
              </p:ext>
            </p:extLst>
          </p:nvPr>
        </p:nvGraphicFramePr>
        <p:xfrm>
          <a:off x="6682465" y="2776572"/>
          <a:ext cx="550316" cy="55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465" y="2776572"/>
                        <a:ext cx="550316" cy="550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184634"/>
            <a:ext cx="184601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48167"/>
              </p:ext>
            </p:extLst>
          </p:nvPr>
        </p:nvGraphicFramePr>
        <p:xfrm>
          <a:off x="6683630" y="3547868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630" y="3547868"/>
                        <a:ext cx="576263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7380312" y="2129954"/>
            <a:ext cx="1584176" cy="59799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271793" y="2776575"/>
            <a:ext cx="1872208" cy="59799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19765" y="3564631"/>
            <a:ext cx="2376264" cy="597999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 on me réexplique.</a:t>
            </a:r>
          </a:p>
        </p:txBody>
      </p:sp>
      <p:sp>
        <p:nvSpPr>
          <p:cNvPr id="43" name="Nuage 42"/>
          <p:cNvSpPr/>
          <p:nvPr/>
        </p:nvSpPr>
        <p:spPr>
          <a:xfrm>
            <a:off x="7637252" y="8113"/>
            <a:ext cx="1440160" cy="7920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925283" y="71214"/>
            <a:ext cx="864096" cy="58471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200" dirty="0">
                <a:latin typeface="Bush" pitchFamily="2" charset="0"/>
              </a:rPr>
              <a:t>CP</a:t>
            </a:r>
          </a:p>
        </p:txBody>
      </p:sp>
      <p:sp>
        <p:nvSpPr>
          <p:cNvPr id="24" name="AutoShape 16" descr="http://www.kinderchocolat.fr/coloriages/coloriages/le-jardin/tipi.svg"/>
          <p:cNvSpPr>
            <a:spLocks noChangeAspect="1" noChangeArrowheads="1"/>
          </p:cNvSpPr>
          <p:nvPr/>
        </p:nvSpPr>
        <p:spPr bwMode="auto">
          <a:xfrm>
            <a:off x="133033" y="-1927957"/>
            <a:ext cx="5359340" cy="40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8" descr="http://www.kinderchocolat.fr/coloriages/coloriages/le-jardin/tipi.svg"/>
          <p:cNvSpPr>
            <a:spLocks noChangeAspect="1" noChangeArrowheads="1"/>
          </p:cNvSpPr>
          <p:nvPr/>
        </p:nvSpPr>
        <p:spPr bwMode="auto">
          <a:xfrm>
            <a:off x="263351" y="-1789732"/>
            <a:ext cx="5359340" cy="40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Cute Fat Fis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784"/>
            <a:ext cx="1177932" cy="8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k Seahor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45" y="540853"/>
            <a:ext cx="549919" cy="11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Orange Fis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62" y="156190"/>
            <a:ext cx="1206302" cy="8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ack and White Cra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10" y="5857548"/>
            <a:ext cx="1516999" cy="9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and White Dolphi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5" y="5502701"/>
            <a:ext cx="1998390" cy="1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ack and White Sea She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79" y="5769245"/>
            <a:ext cx="1062286" cy="9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ack and White Black and White Jellyfis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14" y="5670898"/>
            <a:ext cx="848674" cy="11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lack and White Cartoon Fis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04" y="5899753"/>
            <a:ext cx="1247624" cy="8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me 2"/>
          <p:cNvSpPr/>
          <p:nvPr/>
        </p:nvSpPr>
        <p:spPr>
          <a:xfrm>
            <a:off x="268662" y="198197"/>
            <a:ext cx="484166" cy="516865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0704" y="222987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9208" y="198197"/>
            <a:ext cx="1999462" cy="357901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22" y="614806"/>
            <a:ext cx="4433367" cy="251207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fr-FR" sz="1100" u="sng" dirty="0">
                <a:latin typeface="Comic Sans MS" panose="030F0702030302020204" pitchFamily="66" charset="0"/>
              </a:rPr>
              <a:t>J’écris le mot en dessous du bon dessin</a:t>
            </a:r>
            <a:r>
              <a:rPr lang="fr-FR" sz="11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26" name="Larme 25"/>
          <p:cNvSpPr/>
          <p:nvPr/>
        </p:nvSpPr>
        <p:spPr>
          <a:xfrm>
            <a:off x="4818298" y="188642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751592" y="304401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4751592" y="3184925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741222" y="3300701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475079" y="54422"/>
            <a:ext cx="3472120" cy="357901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510459" y="119733"/>
            <a:ext cx="3486639" cy="3693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437006" y="381373"/>
            <a:ext cx="3633543" cy="555592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400" u="sng" dirty="0">
                <a:latin typeface="Comic Sans MS" panose="030F0702030302020204" pitchFamily="66" charset="0"/>
              </a:rPr>
              <a:t>Complète les phrases avec des mots de la série </a:t>
            </a:r>
            <a:r>
              <a:rPr lang="fr-FR" sz="1400" u="sng" dirty="0" smtClean="0">
                <a:latin typeface="Comic Sans MS" panose="030F0702030302020204" pitchFamily="66" charset="0"/>
              </a:rPr>
              <a:t>19 </a:t>
            </a:r>
            <a:r>
              <a:rPr lang="fr-FR" sz="1400" u="sng" dirty="0">
                <a:latin typeface="Comic Sans MS" panose="030F0702030302020204" pitchFamily="66" charset="0"/>
              </a:rPr>
              <a:t>(tu peux t’aider de ta liste)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38926"/>
              </p:ext>
            </p:extLst>
          </p:nvPr>
        </p:nvGraphicFramePr>
        <p:xfrm>
          <a:off x="111087" y="1143128"/>
          <a:ext cx="4433367" cy="376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89"/>
                <a:gridCol w="1477789"/>
                <a:gridCol w="1477789"/>
              </a:tblGrid>
              <a:tr h="829353"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</a:tr>
              <a:tr h="44629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</a:tr>
              <a:tr h="829353"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</a:tr>
              <a:tr h="44629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</a:tr>
              <a:tr h="829353"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</a:tr>
              <a:tr h="38097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518796"/>
              </p:ext>
            </p:extLst>
          </p:nvPr>
        </p:nvGraphicFramePr>
        <p:xfrm>
          <a:off x="111086" y="5437865"/>
          <a:ext cx="4337766" cy="1319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922"/>
                <a:gridCol w="1445922"/>
                <a:gridCol w="1445922"/>
              </a:tblGrid>
              <a:tr h="43998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 bonnet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Des chaussettes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 landau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</a:tr>
              <a:tr h="43998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 haricot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 artichaut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 gâteau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</a:tr>
              <a:tr h="43998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 escargot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 bonnet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ursive standard" pitchFamily="2" charset="0"/>
                        </a:rPr>
                        <a:t>Une autruche</a:t>
                      </a:r>
                      <a:endParaRPr lang="fr-FR" sz="1600" dirty="0">
                        <a:latin typeface="Cursive standard" pitchFamily="2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5510459" y="3214633"/>
            <a:ext cx="3248610" cy="53038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1400" u="sng" dirty="0">
                <a:latin typeface="Comic Sans MS" panose="030F0702030302020204" pitchFamily="66" charset="0"/>
              </a:rPr>
              <a:t>J’écris les mots avec les syllabes que je connais.</a:t>
            </a: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80194"/>
              </p:ext>
            </p:extLst>
          </p:nvPr>
        </p:nvGraphicFramePr>
        <p:xfrm>
          <a:off x="4750358" y="3873186"/>
          <a:ext cx="4246740" cy="2756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685"/>
                <a:gridCol w="1061685"/>
                <a:gridCol w="1061685"/>
                <a:gridCol w="1061685"/>
              </a:tblGrid>
              <a:tr h="91867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</a:tr>
              <a:tr h="918678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</a:tr>
              <a:tr h="918678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751592" y="866013"/>
            <a:ext cx="4318957" cy="229692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300552" indent="-300552">
              <a:buFont typeface="Wingdings" panose="05000000000000000000" pitchFamily="2" charset="2"/>
              <a:buChar char="q"/>
            </a:pPr>
            <a:r>
              <a:rPr lang="fr-FR" dirty="0">
                <a:latin typeface="Comic Sans MS" panose="030F0702030302020204" pitchFamily="66" charset="0"/>
              </a:rPr>
              <a:t>Je suis un </a:t>
            </a:r>
            <a:r>
              <a:rPr lang="fr-FR" dirty="0" smtClean="0">
                <a:latin typeface="Comic Sans MS" panose="030F0702030302020204" pitchFamily="66" charset="0"/>
              </a:rPr>
              <a:t>objet qui me protège du soleil: </a:t>
            </a:r>
            <a:r>
              <a:rPr lang="fr-FR" dirty="0">
                <a:latin typeface="Comic Sans MS" panose="030F0702030302020204" pitchFamily="66" charset="0"/>
              </a:rPr>
              <a:t>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Comic Sans MS" panose="030F0702030302020204" pitchFamily="66" charset="0"/>
              </a:rPr>
              <a:t>Quand on trouve ça joli, on dit aussi que c’est  </a:t>
            </a:r>
            <a:r>
              <a:rPr lang="fr-FR" dirty="0">
                <a:latin typeface="Comic Sans MS" panose="030F0702030302020204" pitchFamily="66" charset="0"/>
              </a:rPr>
              <a:t>_________________</a:t>
            </a:r>
          </a:p>
          <a:p>
            <a:pPr marL="300552" indent="-300552">
              <a:buFont typeface="Wingdings" panose="05000000000000000000" pitchFamily="2" charset="2"/>
              <a:buChar char="q"/>
            </a:pPr>
            <a:r>
              <a:rPr lang="fr-FR" dirty="0">
                <a:latin typeface="Comic Sans MS" panose="030F0702030302020204" pitchFamily="66" charset="0"/>
              </a:rPr>
              <a:t>Quand je </a:t>
            </a:r>
            <a:r>
              <a:rPr lang="fr-FR" dirty="0" smtClean="0">
                <a:latin typeface="Comic Sans MS" panose="030F0702030302020204" pitchFamily="66" charset="0"/>
              </a:rPr>
              <a:t>parle de lui, c’est une ________personne.</a:t>
            </a:r>
            <a:endParaRPr lang="fr-FR" dirty="0">
              <a:latin typeface="Comic Sans MS" panose="030F0702030302020204" pitchFamily="66" charset="0"/>
            </a:endParaRPr>
          </a:p>
          <a:p>
            <a:pPr marL="300552" indent="-300552">
              <a:buFont typeface="Wingdings" panose="05000000000000000000" pitchFamily="2" charset="2"/>
              <a:buChar char="q"/>
            </a:pPr>
            <a:r>
              <a:rPr lang="fr-FR" dirty="0" smtClean="0">
                <a:latin typeface="Comic Sans MS" panose="030F0702030302020204" pitchFamily="66" charset="0"/>
              </a:rPr>
              <a:t>Il fait chaud, je bois de l’______</a:t>
            </a:r>
            <a:endParaRPr lang="fr-FR" dirty="0">
              <a:latin typeface="Comic Sans MS" panose="030F0702030302020204" pitchFamily="66" charset="0"/>
            </a:endParaRPr>
          </a:p>
          <a:p>
            <a:pPr marL="300552" indent="-300552">
              <a:buFont typeface="Wingdings" panose="05000000000000000000" pitchFamily="2" charset="2"/>
              <a:buChar char="q"/>
            </a:pPr>
            <a:r>
              <a:rPr lang="fr-FR" dirty="0">
                <a:latin typeface="Comic Sans MS" panose="030F0702030302020204" pitchFamily="66" charset="0"/>
              </a:rPr>
              <a:t>Tu peux </a:t>
            </a:r>
            <a:r>
              <a:rPr lang="fr-FR" dirty="0" smtClean="0">
                <a:latin typeface="Comic Sans MS" panose="030F0702030302020204" pitchFamily="66" charset="0"/>
              </a:rPr>
              <a:t>_________venir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41" y="281416"/>
            <a:ext cx="759704" cy="7340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4" y="1221113"/>
            <a:ext cx="825268" cy="7248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39" y="1265502"/>
            <a:ext cx="862257" cy="6360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5502"/>
            <a:ext cx="714877" cy="68048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50" y="4029262"/>
            <a:ext cx="954236" cy="5174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03" y="4830276"/>
            <a:ext cx="609730" cy="70353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88" y="3779900"/>
            <a:ext cx="888723" cy="71990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8" y="2492896"/>
            <a:ext cx="735486" cy="69630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05" y="2489397"/>
            <a:ext cx="785891" cy="66827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46" y="2492896"/>
            <a:ext cx="485601" cy="61816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30" y="4070368"/>
            <a:ext cx="730859" cy="56351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04" y="4993728"/>
            <a:ext cx="686579" cy="67630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98" y="5841800"/>
            <a:ext cx="823135" cy="637074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4" y="3779900"/>
            <a:ext cx="809211" cy="69241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83" y="5879515"/>
            <a:ext cx="774969" cy="56164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46" y="3823862"/>
            <a:ext cx="507426" cy="675944"/>
          </a:xfrm>
          <a:prstGeom prst="rect">
            <a:avLst/>
          </a:prstGeom>
        </p:spPr>
      </p:pic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54429"/>
              </p:ext>
            </p:extLst>
          </p:nvPr>
        </p:nvGraphicFramePr>
        <p:xfrm>
          <a:off x="665107" y="4993728"/>
          <a:ext cx="3541650" cy="350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50"/>
                <a:gridCol w="1180550"/>
                <a:gridCol w="1180550"/>
              </a:tblGrid>
              <a:tr h="350076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 : jaune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Au :vert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Eau: rouge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cybermag.cybercartes.com/wp-content/uploads/2011/03/poisson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66" y="861"/>
            <a:ext cx="1072344" cy="6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nylotteillustration.blog.ouestjob.com/public/poisson_clown_d_avril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70" y="2693285"/>
            <a:ext cx="863997" cy="6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isson Dessin Couleur 10 minutes later the bu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03" y="4504059"/>
            <a:ext cx="795338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9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92024" y="109336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5318" y="316820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64" name="Larme 63"/>
          <p:cNvSpPr/>
          <p:nvPr/>
        </p:nvSpPr>
        <p:spPr>
          <a:xfrm>
            <a:off x="4951527" y="101123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951527" y="225114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0" y="750776"/>
            <a:ext cx="5612698" cy="1124541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971121" y="225113"/>
            <a:ext cx="3210178" cy="357901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5046186" y="2182935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030247" y="2306933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699061" y="2294135"/>
            <a:ext cx="3472120" cy="357901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304" y="903249"/>
            <a:ext cx="5065078" cy="81959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M</a:t>
            </a:r>
            <a:r>
              <a:rPr lang="fr-FR" sz="2400" dirty="0" smtClean="0">
                <a:latin typeface="Cursive standard" pitchFamily="2" charset="0"/>
              </a:rPr>
              <a:t>ercredi, c’est le 1</a:t>
            </a:r>
            <a:r>
              <a:rPr lang="fr-FR" sz="2400" baseline="30000" dirty="0" smtClean="0">
                <a:latin typeface="Cursive standard" pitchFamily="2" charset="0"/>
              </a:rPr>
              <a:t>er</a:t>
            </a:r>
            <a:r>
              <a:rPr lang="fr-FR" sz="2400" dirty="0" smtClean="0">
                <a:latin typeface="Cursive standard" pitchFamily="2" charset="0"/>
              </a:rPr>
              <a:t> avril, on colle des poissons dans le dos des copains!..</a:t>
            </a:r>
            <a:endParaRPr lang="fr-FR" sz="2400" dirty="0">
              <a:latin typeface="Cursive standard" pitchFamily="2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0" y="1875318"/>
            <a:ext cx="5612698" cy="1124541"/>
          </a:xfrm>
          <a:prstGeom prst="rect">
            <a:avLst/>
          </a:prstGeom>
        </p:spPr>
      </p:pic>
      <p:cxnSp>
        <p:nvCxnSpPr>
          <p:cNvPr id="52" name="Connecteur droit avec flèche 51"/>
          <p:cNvCxnSpPr/>
          <p:nvPr/>
        </p:nvCxnSpPr>
        <p:spPr>
          <a:xfrm>
            <a:off x="54663" y="2306932"/>
            <a:ext cx="5008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46186" y="749195"/>
            <a:ext cx="3246926" cy="225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54" name="Larme 53"/>
          <p:cNvSpPr/>
          <p:nvPr/>
        </p:nvSpPr>
        <p:spPr>
          <a:xfrm>
            <a:off x="123897" y="3157160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68173" y="3272936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12122" y="3084509"/>
            <a:ext cx="2888953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9788" y="91994"/>
            <a:ext cx="3344004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b="1" u="sng" dirty="0">
                <a:latin typeface="Comic Sans MS" panose="030F0702030302020204" pitchFamily="66" charset="0"/>
              </a:rPr>
              <a:t>V</a:t>
            </a:r>
            <a:r>
              <a:rPr lang="fr-FR" b="1" u="sng" dirty="0" smtClean="0">
                <a:latin typeface="Comic Sans MS" panose="030F0702030302020204" pitchFamily="66" charset="0"/>
              </a:rPr>
              <a:t>ocabulaire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33524" y="3383201"/>
            <a:ext cx="4412662" cy="75370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1400" u="sng" dirty="0">
                <a:latin typeface="Comic Sans MS" panose="030F0702030302020204" pitchFamily="66" charset="0"/>
              </a:rPr>
              <a:t>Je cherche sur ma fiche  du son « </a:t>
            </a:r>
            <a:r>
              <a:rPr lang="fr-FR" sz="1400" u="sng" dirty="0" smtClean="0">
                <a:latin typeface="Comic Sans MS" panose="030F0702030302020204" pitchFamily="66" charset="0"/>
              </a:rPr>
              <a:t>O</a:t>
            </a:r>
            <a:r>
              <a:rPr lang="fr-FR" sz="1400" u="sng" dirty="0">
                <a:latin typeface="Comic Sans MS" panose="030F0702030302020204" pitchFamily="66" charset="0"/>
              </a:rPr>
              <a:t> » les réponses (les chiffres correspondent au numéro des colonnes):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663" y="4160777"/>
            <a:ext cx="5449965" cy="254314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Je suis un animal qui ne voit rien(1</a:t>
            </a:r>
            <a:r>
              <a:rPr lang="fr-FR" sz="1600" dirty="0">
                <a:latin typeface="Comic Sans MS" panose="030F0702030302020204" pitchFamily="66" charset="0"/>
              </a:rPr>
              <a:t>) : </a:t>
            </a:r>
            <a:r>
              <a:rPr lang="fr-FR" sz="1600" dirty="0" smtClean="0">
                <a:latin typeface="Comic Sans MS" panose="030F0702030302020204" pitchFamily="66" charset="0"/>
              </a:rPr>
              <a:t>____________</a:t>
            </a:r>
            <a:endParaRPr lang="fr-FR" sz="1600" dirty="0">
              <a:latin typeface="Comic Sans MS" panose="030F0702030302020204" pitchFamily="66" charset="0"/>
            </a:endParaRP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Je suis accroché aux fenêtres(4) </a:t>
            </a:r>
            <a:r>
              <a:rPr lang="fr-FR" sz="1600" dirty="0">
                <a:latin typeface="Comic Sans MS" panose="030F0702030302020204" pitchFamily="66" charset="0"/>
              </a:rPr>
              <a:t>___________</a:t>
            </a: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>
                <a:latin typeface="Comic Sans MS" panose="030F0702030302020204" pitchFamily="66" charset="0"/>
              </a:rPr>
              <a:t>On </a:t>
            </a:r>
            <a:r>
              <a:rPr lang="fr-FR" sz="1600" dirty="0" smtClean="0">
                <a:latin typeface="Comic Sans MS" panose="030F0702030302020204" pitchFamily="66" charset="0"/>
              </a:rPr>
              <a:t>m’offre aux anniversaires(3): </a:t>
            </a:r>
            <a:r>
              <a:rPr lang="fr-FR" sz="1600" dirty="0">
                <a:latin typeface="Comic Sans MS" panose="030F0702030302020204" pitchFamily="66" charset="0"/>
              </a:rPr>
              <a:t>_____________</a:t>
            </a: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Je suis sur l’arbre (5) </a:t>
            </a:r>
            <a:r>
              <a:rPr lang="fr-FR" sz="1600" dirty="0">
                <a:latin typeface="Comic Sans MS" panose="030F0702030302020204" pitchFamily="66" charset="0"/>
              </a:rPr>
              <a:t>: ____________</a:t>
            </a: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C’est une saison (1</a:t>
            </a:r>
            <a:r>
              <a:rPr lang="fr-FR" sz="1600" dirty="0">
                <a:latin typeface="Comic Sans MS" panose="030F0702030302020204" pitchFamily="66" charset="0"/>
              </a:rPr>
              <a:t>) : _________________</a:t>
            </a: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La sorcière l’utilise pour ses potions(2</a:t>
            </a:r>
            <a:r>
              <a:rPr lang="fr-FR" sz="1600" dirty="0">
                <a:latin typeface="Comic Sans MS" panose="030F0702030302020204" pitchFamily="66" charset="0"/>
              </a:rPr>
              <a:t>) : </a:t>
            </a:r>
            <a:r>
              <a:rPr lang="fr-FR" sz="1600" dirty="0" smtClean="0">
                <a:latin typeface="Comic Sans MS" panose="030F0702030302020204" pitchFamily="66" charset="0"/>
              </a:rPr>
              <a:t>_________</a:t>
            </a:r>
            <a:endParaRPr lang="fr-FR" sz="1600" dirty="0">
              <a:latin typeface="Comic Sans MS" panose="030F0702030302020204" pitchFamily="66" charset="0"/>
            </a:endParaRP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>
                <a:latin typeface="Comic Sans MS" panose="030F0702030302020204" pitchFamily="66" charset="0"/>
              </a:rPr>
              <a:t>C’est un </a:t>
            </a:r>
            <a:r>
              <a:rPr lang="fr-FR" sz="1600" dirty="0" smtClean="0">
                <a:latin typeface="Comic Sans MS" panose="030F0702030302020204" pitchFamily="66" charset="0"/>
              </a:rPr>
              <a:t>prénom (2) </a:t>
            </a:r>
            <a:r>
              <a:rPr lang="fr-FR" sz="1600" dirty="0">
                <a:latin typeface="Comic Sans MS" panose="030F0702030302020204" pitchFamily="66" charset="0"/>
              </a:rPr>
              <a:t>: ________________</a:t>
            </a: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Celui de la France est bleu blanc rouge(3): _______</a:t>
            </a:r>
            <a:endParaRPr lang="fr-FR" sz="1600" dirty="0">
              <a:latin typeface="Comic Sans MS" panose="030F0702030302020204" pitchFamily="66" charset="0"/>
            </a:endParaRP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C’est le contraire de froid(1) </a:t>
            </a:r>
            <a:r>
              <a:rPr lang="fr-FR" sz="1600" dirty="0">
                <a:latin typeface="Comic Sans MS" panose="030F0702030302020204" pitchFamily="66" charset="0"/>
              </a:rPr>
              <a:t>: </a:t>
            </a:r>
            <a:r>
              <a:rPr lang="fr-FR" sz="1600" dirty="0" smtClean="0">
                <a:latin typeface="Comic Sans MS" panose="030F0702030302020204" pitchFamily="66" charset="0"/>
              </a:rPr>
              <a:t>_____________</a:t>
            </a:r>
          </a:p>
          <a:p>
            <a:pPr marL="250460" indent="-250460">
              <a:buFont typeface="Wingdings" panose="05000000000000000000" pitchFamily="2" charset="2"/>
              <a:buChar char="q"/>
            </a:pPr>
            <a:r>
              <a:rPr lang="fr-FR" sz="1600" dirty="0" smtClean="0">
                <a:latin typeface="Comic Sans MS" panose="030F0702030302020204" pitchFamily="66" charset="0"/>
              </a:rPr>
              <a:t>C’est un outil (3): _________________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99788" y="480014"/>
            <a:ext cx="3344004" cy="72726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50460" indent="-250460">
              <a:buFont typeface="Wingdings" panose="05000000000000000000" pitchFamily="2" charset="2"/>
              <a:buChar char="ü"/>
            </a:pPr>
            <a:r>
              <a:rPr lang="fr-FR" sz="1400" u="sng" dirty="0">
                <a:latin typeface="Comic Sans MS" panose="030F0702030302020204" pitchFamily="66" charset="0"/>
              </a:rPr>
              <a:t>Je RANGE les mots dans l’ordre de</a:t>
            </a:r>
          </a:p>
          <a:p>
            <a:r>
              <a:rPr lang="fr-FR" sz="1400" u="sng" dirty="0">
                <a:latin typeface="Comic Sans MS" panose="030F0702030302020204" pitchFamily="66" charset="0"/>
              </a:rPr>
              <a:t>l’alphabet. Je regarde LA 1</a:t>
            </a:r>
            <a:r>
              <a:rPr lang="fr-FR" sz="1400" u="sng" baseline="30000" dirty="0">
                <a:latin typeface="Comic Sans MS" panose="030F0702030302020204" pitchFamily="66" charset="0"/>
              </a:rPr>
              <a:t>èRE</a:t>
            </a:r>
            <a:r>
              <a:rPr lang="fr-FR" sz="1400" u="sng" dirty="0">
                <a:latin typeface="Comic Sans MS" panose="030F0702030302020204" pitchFamily="66" charset="0"/>
              </a:rPr>
              <a:t> LETTRE:</a:t>
            </a: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46" y="1858769"/>
            <a:ext cx="4031722" cy="57881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9" y="2999859"/>
            <a:ext cx="4031722" cy="578819"/>
          </a:xfrm>
          <a:prstGeom prst="rect">
            <a:avLst/>
          </a:prstGeom>
        </p:spPr>
      </p:pic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01528"/>
              </p:ext>
            </p:extLst>
          </p:nvPr>
        </p:nvGraphicFramePr>
        <p:xfrm>
          <a:off x="5133249" y="2510617"/>
          <a:ext cx="3977444" cy="331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4361"/>
                <a:gridCol w="994361"/>
                <a:gridCol w="994361"/>
                <a:gridCol w="994361"/>
              </a:tblGrid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algues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vagues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sable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marée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63234"/>
              </p:ext>
            </p:extLst>
          </p:nvPr>
        </p:nvGraphicFramePr>
        <p:xfrm>
          <a:off x="5149945" y="3760053"/>
          <a:ext cx="3977444" cy="331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4361"/>
                <a:gridCol w="994361"/>
                <a:gridCol w="994361"/>
                <a:gridCol w="994361"/>
              </a:tblGrid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blagues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poisson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avril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rire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pic>
        <p:nvPicPr>
          <p:cNvPr id="55" name="Imag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9" y="4278038"/>
            <a:ext cx="4031722" cy="57881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27" y="5584251"/>
            <a:ext cx="4031722" cy="578819"/>
          </a:xfrm>
          <a:prstGeom prst="rect">
            <a:avLst/>
          </a:prstGeom>
        </p:spPr>
      </p:pic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66108"/>
              </p:ext>
            </p:extLst>
          </p:nvPr>
        </p:nvGraphicFramePr>
        <p:xfrm>
          <a:off x="5166527" y="5014755"/>
          <a:ext cx="3944168" cy="331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042"/>
                <a:gridCol w="986042"/>
                <a:gridCol w="986042"/>
                <a:gridCol w="986042"/>
              </a:tblGrid>
              <a:tr h="33174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école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classe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ardoise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bureau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25489"/>
              </p:ext>
            </p:extLst>
          </p:nvPr>
        </p:nvGraphicFramePr>
        <p:xfrm>
          <a:off x="5133250" y="1163522"/>
          <a:ext cx="3977444" cy="331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4361"/>
                <a:gridCol w="994361"/>
                <a:gridCol w="994361"/>
                <a:gridCol w="994361"/>
              </a:tblGrid>
              <a:tr h="33174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thon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saumon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mérou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anguille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pic>
        <p:nvPicPr>
          <p:cNvPr id="4098" name="Picture 2" descr="http://scrapcoloring.fr/images/poiss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07" y="-38136"/>
            <a:ext cx="926590" cy="9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loriage.tv/dessincolo/poisson-d-avril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99" y="5977682"/>
            <a:ext cx="828562" cy="8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isson Dessin Couleur Poissons d or de dessin ani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57172"/>
            <a:ext cx="795338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isson Dessin Couleur Dessin en couleurs imprim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56" y="1404552"/>
            <a:ext cx="636582" cy="6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0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48240" y="163468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240" y="279244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8" name="Larme 7"/>
          <p:cNvSpPr/>
          <p:nvPr/>
        </p:nvSpPr>
        <p:spPr>
          <a:xfrm>
            <a:off x="4370829" y="163468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408310" y="263862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64862" y="641397"/>
            <a:ext cx="4172556" cy="54259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1400" u="sng" dirty="0">
                <a:latin typeface="Comic Sans MS" panose="030F0702030302020204" pitchFamily="66" charset="0"/>
              </a:rPr>
              <a:t>Je reproduis les frise à la règle et je les colorie</a:t>
            </a:r>
            <a:r>
              <a:rPr lang="fr-FR" sz="16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71444" y="163468"/>
            <a:ext cx="1498730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77229" y="141111"/>
            <a:ext cx="1498730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Grammaire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77229" y="463892"/>
            <a:ext cx="4125494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Classe les mots dans le tableau: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62252" y="5780182"/>
            <a:ext cx="3471523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3193" y="285114"/>
            <a:ext cx="2721839" cy="425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8495" y="3435248"/>
            <a:ext cx="2407107" cy="42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75005"/>
              </p:ext>
            </p:extLst>
          </p:nvPr>
        </p:nvGraphicFramePr>
        <p:xfrm>
          <a:off x="207785" y="2640544"/>
          <a:ext cx="4325990" cy="2268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995"/>
                <a:gridCol w="216299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Les noms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Les verbes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80806"/>
              </p:ext>
            </p:extLst>
          </p:nvPr>
        </p:nvGraphicFramePr>
        <p:xfrm>
          <a:off x="179512" y="821822"/>
          <a:ext cx="4354263" cy="1591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421"/>
                <a:gridCol w="1451421"/>
                <a:gridCol w="1451421"/>
              </a:tblGrid>
              <a:tr h="39798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un poisson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coller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des algues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39798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nager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plonger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des écailles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39798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une nageoire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la mer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un dessin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39798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décorer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plaisanter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ursive standard" pitchFamily="2" charset="0"/>
                        </a:rPr>
                        <a:t>le dos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9512" y="5013176"/>
            <a:ext cx="435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latin typeface="Comic Sans MS" panose="030F0702030302020204" pitchFamily="66" charset="0"/>
              </a:rPr>
              <a:t>Complète les phrases avec un verbe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5351730"/>
            <a:ext cx="44846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Le petit poisson____________ dans son aquarium.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Les élèves___________ des poissons dans le dos des copains.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La maîtresse __________ des blagues aux élèves.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cybermag.cybercartes.com/wp-content/uploads/2011/03/poisso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62" y="3506385"/>
            <a:ext cx="1307852" cy="9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loriage poisson d'avril 4 a imprim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43" y="4337599"/>
            <a:ext cx="904619" cy="9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isson Dessin Couleur Couleurs a imprimer pour 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2616" y="66223"/>
            <a:ext cx="795338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8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00208" y="163467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6796" y="279243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6876" y="163467"/>
            <a:ext cx="3538826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8" name="Larme 17"/>
          <p:cNvSpPr/>
          <p:nvPr/>
        </p:nvSpPr>
        <p:spPr>
          <a:xfrm>
            <a:off x="4818298" y="163467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517787" y="163467"/>
            <a:ext cx="3538826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797707" y="294293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10</a:t>
            </a:r>
          </a:p>
        </p:txBody>
      </p:sp>
      <p:sp>
        <p:nvSpPr>
          <p:cNvPr id="40" name="Larme 39"/>
          <p:cNvSpPr/>
          <p:nvPr/>
        </p:nvSpPr>
        <p:spPr>
          <a:xfrm>
            <a:off x="4767149" y="2579962"/>
            <a:ext cx="586668" cy="648072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spcCol="0"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4820071" y="2695737"/>
            <a:ext cx="720080" cy="400061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ctr"/>
            <a:r>
              <a:rPr lang="fr-FR" sz="2000" b="1" dirty="0">
                <a:latin typeface="Home Mad Popsters" panose="03000600000000000000" pitchFamily="66" charset="0"/>
              </a:rPr>
              <a:t>11</a:t>
            </a:r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47135"/>
              </p:ext>
            </p:extLst>
          </p:nvPr>
        </p:nvGraphicFramePr>
        <p:xfrm>
          <a:off x="5378818" y="5235037"/>
          <a:ext cx="1385487" cy="1502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829"/>
                <a:gridCol w="461829"/>
                <a:gridCol w="461829"/>
              </a:tblGrid>
              <a:tr h="37554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</a:t>
                      </a:r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32381"/>
              </p:ext>
            </p:extLst>
          </p:nvPr>
        </p:nvGraphicFramePr>
        <p:xfrm>
          <a:off x="7330495" y="5235037"/>
          <a:ext cx="1385487" cy="1502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829"/>
                <a:gridCol w="461829"/>
                <a:gridCol w="461829"/>
              </a:tblGrid>
              <a:tr h="37554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</a:t>
                      </a:r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5404966" y="2507310"/>
            <a:ext cx="3538826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5384376" y="6106735"/>
            <a:ext cx="13961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7342855" y="6106735"/>
            <a:ext cx="13961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86875" y="502551"/>
            <a:ext cx="3980273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u="sng" dirty="0" smtClean="0">
                <a:latin typeface="Comic Sans MS" panose="030F0702030302020204" pitchFamily="66" charset="0"/>
              </a:rPr>
              <a:t>Je PLACE les dessins à la place</a:t>
            </a:r>
            <a:endParaRPr lang="fr-FR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20051"/>
              </p:ext>
            </p:extLst>
          </p:nvPr>
        </p:nvGraphicFramePr>
        <p:xfrm>
          <a:off x="5384376" y="3228033"/>
          <a:ext cx="1385487" cy="1502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829"/>
                <a:gridCol w="461829"/>
                <a:gridCol w="461829"/>
              </a:tblGrid>
              <a:tr h="37554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</a:t>
                      </a:r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36478"/>
              </p:ext>
            </p:extLst>
          </p:nvPr>
        </p:nvGraphicFramePr>
        <p:xfrm>
          <a:off x="7086317" y="3228033"/>
          <a:ext cx="1385487" cy="1502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829"/>
                <a:gridCol w="461829"/>
                <a:gridCol w="461829"/>
              </a:tblGrid>
              <a:tr h="37554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+</a:t>
                      </a:r>
                      <a:endParaRPr lang="fr-FR" sz="16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37554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cxnSp>
        <p:nvCxnSpPr>
          <p:cNvPr id="48" name="Connecteur droit 47"/>
          <p:cNvCxnSpPr/>
          <p:nvPr/>
        </p:nvCxnSpPr>
        <p:spPr>
          <a:xfrm>
            <a:off x="5384375" y="4082106"/>
            <a:ext cx="13961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096557" y="4093447"/>
            <a:ext cx="13961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5886994" y="2827984"/>
            <a:ext cx="390955" cy="4146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599176" y="2827984"/>
            <a:ext cx="390955" cy="4146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5822192" y="4800523"/>
            <a:ext cx="390955" cy="4146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845474" y="4759854"/>
            <a:ext cx="390955" cy="4146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" y="860481"/>
            <a:ext cx="4870406" cy="431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0208" y="980728"/>
            <a:ext cx="29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27984" y="4759854"/>
            <a:ext cx="63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99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02077"/>
              </p:ext>
            </p:extLst>
          </p:nvPr>
        </p:nvGraphicFramePr>
        <p:xfrm>
          <a:off x="137735" y="5365053"/>
          <a:ext cx="4922750" cy="1016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</a:tblGrid>
              <a:tr h="50813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08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Étoile à 5 branches 9"/>
          <p:cNvSpPr/>
          <p:nvPr/>
        </p:nvSpPr>
        <p:spPr>
          <a:xfrm>
            <a:off x="200208" y="5949280"/>
            <a:ext cx="411352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Nuage 10"/>
          <p:cNvSpPr/>
          <p:nvPr/>
        </p:nvSpPr>
        <p:spPr>
          <a:xfrm>
            <a:off x="616184" y="5949280"/>
            <a:ext cx="432048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ix 11"/>
          <p:cNvSpPr/>
          <p:nvPr/>
        </p:nvSpPr>
        <p:spPr>
          <a:xfrm>
            <a:off x="1187624" y="5949280"/>
            <a:ext cx="288032" cy="36004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œur 12"/>
          <p:cNvSpPr/>
          <p:nvPr/>
        </p:nvSpPr>
        <p:spPr>
          <a:xfrm>
            <a:off x="1691680" y="5949280"/>
            <a:ext cx="288032" cy="36004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2195736" y="5949280"/>
            <a:ext cx="273927" cy="3600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leil 14"/>
          <p:cNvSpPr/>
          <p:nvPr/>
        </p:nvSpPr>
        <p:spPr>
          <a:xfrm>
            <a:off x="2699792" y="5949280"/>
            <a:ext cx="360040" cy="36004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3203848" y="5949280"/>
            <a:ext cx="216024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une 16"/>
          <p:cNvSpPr/>
          <p:nvPr/>
        </p:nvSpPr>
        <p:spPr>
          <a:xfrm>
            <a:off x="3635896" y="5949280"/>
            <a:ext cx="360040" cy="360040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arme 20"/>
          <p:cNvSpPr/>
          <p:nvPr/>
        </p:nvSpPr>
        <p:spPr>
          <a:xfrm>
            <a:off x="4139952" y="5949280"/>
            <a:ext cx="288032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moticône 23"/>
          <p:cNvSpPr/>
          <p:nvPr/>
        </p:nvSpPr>
        <p:spPr>
          <a:xfrm>
            <a:off x="4644008" y="5949280"/>
            <a:ext cx="260858" cy="36004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83" y="811539"/>
            <a:ext cx="3944981" cy="17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03703"/>
              </p:ext>
            </p:extLst>
          </p:nvPr>
        </p:nvGraphicFramePr>
        <p:xfrm>
          <a:off x="6277949" y="163467"/>
          <a:ext cx="280486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217"/>
                <a:gridCol w="701217"/>
                <a:gridCol w="646858"/>
                <a:gridCol w="755576"/>
              </a:tblGrid>
              <a:tr h="51583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 rose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8 violet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9 jaune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10 orange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static.hugolescargot.com/main/decoupages_illustration2/3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42" y="4530182"/>
            <a:ext cx="1047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8.storage.canalblog.com/83/61/434652/633307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47" y="-4858"/>
            <a:ext cx="908930" cy="5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isson Dessin Couleur Poisson dessin coule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95" y="2602000"/>
            <a:ext cx="587534" cy="5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45627"/>
              </p:ext>
            </p:extLst>
          </p:nvPr>
        </p:nvGraphicFramePr>
        <p:xfrm>
          <a:off x="251520" y="332656"/>
          <a:ext cx="4922750" cy="1016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</a:tblGrid>
              <a:tr h="50813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08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90078"/>
              </p:ext>
            </p:extLst>
          </p:nvPr>
        </p:nvGraphicFramePr>
        <p:xfrm>
          <a:off x="251520" y="1628800"/>
          <a:ext cx="4922750" cy="1016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</a:tblGrid>
              <a:tr h="50813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08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45786"/>
              </p:ext>
            </p:extLst>
          </p:nvPr>
        </p:nvGraphicFramePr>
        <p:xfrm>
          <a:off x="251520" y="2852936"/>
          <a:ext cx="4922750" cy="1016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</a:tblGrid>
              <a:tr h="50813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08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94792"/>
              </p:ext>
            </p:extLst>
          </p:nvPr>
        </p:nvGraphicFramePr>
        <p:xfrm>
          <a:off x="323528" y="4005064"/>
          <a:ext cx="4922750" cy="1016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</a:tblGrid>
              <a:tr h="50813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08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17505"/>
              </p:ext>
            </p:extLst>
          </p:nvPr>
        </p:nvGraphicFramePr>
        <p:xfrm>
          <a:off x="323528" y="5229200"/>
          <a:ext cx="4922750" cy="1016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  <a:gridCol w="492275"/>
              </a:tblGrid>
              <a:tr h="50813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08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Étoile à 5 branches 7"/>
          <p:cNvSpPr/>
          <p:nvPr/>
        </p:nvSpPr>
        <p:spPr>
          <a:xfrm>
            <a:off x="283578" y="908720"/>
            <a:ext cx="411352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323528" y="2204864"/>
            <a:ext cx="411352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323528" y="3429000"/>
            <a:ext cx="411352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377428" y="4581128"/>
            <a:ext cx="411352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 à 5 branches 11"/>
          <p:cNvSpPr/>
          <p:nvPr/>
        </p:nvSpPr>
        <p:spPr>
          <a:xfrm>
            <a:off x="377428" y="5769260"/>
            <a:ext cx="411352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Nuage 12"/>
          <p:cNvSpPr/>
          <p:nvPr/>
        </p:nvSpPr>
        <p:spPr>
          <a:xfrm>
            <a:off x="818596" y="5769260"/>
            <a:ext cx="432048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Nuage 13"/>
          <p:cNvSpPr/>
          <p:nvPr/>
        </p:nvSpPr>
        <p:spPr>
          <a:xfrm>
            <a:off x="832208" y="4581128"/>
            <a:ext cx="432048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Nuage 14"/>
          <p:cNvSpPr/>
          <p:nvPr/>
        </p:nvSpPr>
        <p:spPr>
          <a:xfrm>
            <a:off x="818596" y="3429000"/>
            <a:ext cx="432048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Nuage 15"/>
          <p:cNvSpPr/>
          <p:nvPr/>
        </p:nvSpPr>
        <p:spPr>
          <a:xfrm>
            <a:off x="740878" y="2204864"/>
            <a:ext cx="432048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Nuage 16"/>
          <p:cNvSpPr/>
          <p:nvPr/>
        </p:nvSpPr>
        <p:spPr>
          <a:xfrm>
            <a:off x="752308" y="908720"/>
            <a:ext cx="432048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roix 17"/>
          <p:cNvSpPr/>
          <p:nvPr/>
        </p:nvSpPr>
        <p:spPr>
          <a:xfrm>
            <a:off x="1331640" y="911540"/>
            <a:ext cx="288032" cy="36004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roix 18"/>
          <p:cNvSpPr/>
          <p:nvPr/>
        </p:nvSpPr>
        <p:spPr>
          <a:xfrm>
            <a:off x="1281446" y="2230544"/>
            <a:ext cx="288032" cy="36004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roix 19"/>
          <p:cNvSpPr/>
          <p:nvPr/>
        </p:nvSpPr>
        <p:spPr>
          <a:xfrm>
            <a:off x="1348830" y="3429000"/>
            <a:ext cx="288032" cy="36004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roix 20"/>
          <p:cNvSpPr/>
          <p:nvPr/>
        </p:nvSpPr>
        <p:spPr>
          <a:xfrm>
            <a:off x="1415318" y="4581128"/>
            <a:ext cx="288032" cy="36004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roix 21"/>
          <p:cNvSpPr/>
          <p:nvPr/>
        </p:nvSpPr>
        <p:spPr>
          <a:xfrm>
            <a:off x="1415318" y="5817800"/>
            <a:ext cx="288032" cy="360040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œur 22"/>
          <p:cNvSpPr/>
          <p:nvPr/>
        </p:nvSpPr>
        <p:spPr>
          <a:xfrm>
            <a:off x="1819732" y="914360"/>
            <a:ext cx="288032" cy="36004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œur 23"/>
          <p:cNvSpPr/>
          <p:nvPr/>
        </p:nvSpPr>
        <p:spPr>
          <a:xfrm>
            <a:off x="1835696" y="2204864"/>
            <a:ext cx="288032" cy="36004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œur 24"/>
          <p:cNvSpPr/>
          <p:nvPr/>
        </p:nvSpPr>
        <p:spPr>
          <a:xfrm>
            <a:off x="1842592" y="3466110"/>
            <a:ext cx="288032" cy="36004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œur 25"/>
          <p:cNvSpPr/>
          <p:nvPr/>
        </p:nvSpPr>
        <p:spPr>
          <a:xfrm>
            <a:off x="1943250" y="4581128"/>
            <a:ext cx="288032" cy="36004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œur 26"/>
          <p:cNvSpPr/>
          <p:nvPr/>
        </p:nvSpPr>
        <p:spPr>
          <a:xfrm>
            <a:off x="1849488" y="5817800"/>
            <a:ext cx="288032" cy="36004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>
            <a:off x="2332699" y="908720"/>
            <a:ext cx="273927" cy="3600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>
            <a:off x="2332698" y="2204864"/>
            <a:ext cx="273927" cy="3600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>
            <a:off x="2367967" y="3429000"/>
            <a:ext cx="273927" cy="3600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/>
          <p:cNvSpPr/>
          <p:nvPr/>
        </p:nvSpPr>
        <p:spPr>
          <a:xfrm>
            <a:off x="2380375" y="4581128"/>
            <a:ext cx="273927" cy="3600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>
            <a:off x="2334656" y="5817800"/>
            <a:ext cx="273927" cy="36004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Soleil 32"/>
          <p:cNvSpPr/>
          <p:nvPr/>
        </p:nvSpPr>
        <p:spPr>
          <a:xfrm>
            <a:off x="2844974" y="920000"/>
            <a:ext cx="360040" cy="36004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oleil 33"/>
          <p:cNvSpPr/>
          <p:nvPr/>
        </p:nvSpPr>
        <p:spPr>
          <a:xfrm>
            <a:off x="2844974" y="2230544"/>
            <a:ext cx="360040" cy="36004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Soleil 34"/>
          <p:cNvSpPr/>
          <p:nvPr/>
        </p:nvSpPr>
        <p:spPr>
          <a:xfrm>
            <a:off x="2844426" y="3429000"/>
            <a:ext cx="360040" cy="36004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oleil 35"/>
          <p:cNvSpPr/>
          <p:nvPr/>
        </p:nvSpPr>
        <p:spPr>
          <a:xfrm>
            <a:off x="2832448" y="4581128"/>
            <a:ext cx="360040" cy="36004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Soleil 36"/>
          <p:cNvSpPr/>
          <p:nvPr/>
        </p:nvSpPr>
        <p:spPr>
          <a:xfrm>
            <a:off x="2809040" y="5817800"/>
            <a:ext cx="360040" cy="36004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>
            <a:off x="3311860" y="925640"/>
            <a:ext cx="216024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>
            <a:off x="3311860" y="2230544"/>
            <a:ext cx="216024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>
            <a:off x="3311860" y="3483180"/>
            <a:ext cx="216024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>
            <a:off x="3428462" y="4581128"/>
            <a:ext cx="216024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>
            <a:off x="3419872" y="5800580"/>
            <a:ext cx="216024" cy="36004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Lune 42"/>
          <p:cNvSpPr/>
          <p:nvPr/>
        </p:nvSpPr>
        <p:spPr>
          <a:xfrm>
            <a:off x="3797640" y="908720"/>
            <a:ext cx="360040" cy="360040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Lune 43"/>
          <p:cNvSpPr/>
          <p:nvPr/>
        </p:nvSpPr>
        <p:spPr>
          <a:xfrm>
            <a:off x="3727376" y="2230544"/>
            <a:ext cx="360040" cy="360040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Lune 44"/>
          <p:cNvSpPr/>
          <p:nvPr/>
        </p:nvSpPr>
        <p:spPr>
          <a:xfrm>
            <a:off x="3797640" y="3429000"/>
            <a:ext cx="360040" cy="360040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Lune 45"/>
          <p:cNvSpPr/>
          <p:nvPr/>
        </p:nvSpPr>
        <p:spPr>
          <a:xfrm>
            <a:off x="3817112" y="4581128"/>
            <a:ext cx="360040" cy="360040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Lune 46"/>
          <p:cNvSpPr/>
          <p:nvPr/>
        </p:nvSpPr>
        <p:spPr>
          <a:xfrm>
            <a:off x="3797640" y="5820620"/>
            <a:ext cx="360040" cy="360040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Larme 47"/>
          <p:cNvSpPr/>
          <p:nvPr/>
        </p:nvSpPr>
        <p:spPr>
          <a:xfrm>
            <a:off x="4283968" y="945680"/>
            <a:ext cx="288032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Larme 48"/>
          <p:cNvSpPr/>
          <p:nvPr/>
        </p:nvSpPr>
        <p:spPr>
          <a:xfrm>
            <a:off x="4281686" y="2236184"/>
            <a:ext cx="288032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Larme 49"/>
          <p:cNvSpPr/>
          <p:nvPr/>
        </p:nvSpPr>
        <p:spPr>
          <a:xfrm>
            <a:off x="4267974" y="3466110"/>
            <a:ext cx="288032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Larme 50"/>
          <p:cNvSpPr/>
          <p:nvPr/>
        </p:nvSpPr>
        <p:spPr>
          <a:xfrm>
            <a:off x="4371472" y="4618238"/>
            <a:ext cx="288032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Larme 51"/>
          <p:cNvSpPr/>
          <p:nvPr/>
        </p:nvSpPr>
        <p:spPr>
          <a:xfrm>
            <a:off x="4281686" y="5817800"/>
            <a:ext cx="288032" cy="36004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Émoticône 52"/>
          <p:cNvSpPr/>
          <p:nvPr/>
        </p:nvSpPr>
        <p:spPr>
          <a:xfrm>
            <a:off x="4774437" y="920000"/>
            <a:ext cx="260858" cy="36004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moticône 53"/>
          <p:cNvSpPr/>
          <p:nvPr/>
        </p:nvSpPr>
        <p:spPr>
          <a:xfrm>
            <a:off x="4774437" y="2204714"/>
            <a:ext cx="260858" cy="36004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moticône 54"/>
          <p:cNvSpPr/>
          <p:nvPr/>
        </p:nvSpPr>
        <p:spPr>
          <a:xfrm>
            <a:off x="4774437" y="3457350"/>
            <a:ext cx="260858" cy="36004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Émoticône 55"/>
          <p:cNvSpPr/>
          <p:nvPr/>
        </p:nvSpPr>
        <p:spPr>
          <a:xfrm>
            <a:off x="4816854" y="4581128"/>
            <a:ext cx="260858" cy="36004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Émoticône 56"/>
          <p:cNvSpPr/>
          <p:nvPr/>
        </p:nvSpPr>
        <p:spPr>
          <a:xfrm>
            <a:off x="4816854" y="5820620"/>
            <a:ext cx="260858" cy="36004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33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ugolescargot.com/main/albums_images/72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2294" y="-1234791"/>
            <a:ext cx="6598891" cy="90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4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tem poisson avr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3888" y="-1257262"/>
            <a:ext cx="6741369" cy="92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384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506</Words>
  <Application>Microsoft Office PowerPoint</Application>
  <PresentationFormat>Affichage à l'écran (4:3)</PresentationFormat>
  <Paragraphs>208</Paragraphs>
  <Slides>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6</cp:revision>
  <dcterms:created xsi:type="dcterms:W3CDTF">2015-03-29T13:54:03Z</dcterms:created>
  <dcterms:modified xsi:type="dcterms:W3CDTF">2015-03-29T14:48:09Z</dcterms:modified>
</cp:coreProperties>
</file>