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theme/themeOverride4.xml" ContentType="application/vnd.openxmlformats-officedocument.themeOverride+xml"/>
  <Override PartName="/ppt/theme/themeOverride5.xml" ContentType="application/vnd.openxmlformats-officedocument.themeOverride+xml"/>
  <Override PartName="/ppt/theme/themeOverride6.xml" ContentType="application/vnd.openxmlformats-officedocument.themeOverride+xml"/>
  <Override PartName="/ppt/theme/themeOverride7.xml" ContentType="application/vnd.openxmlformats-officedocument.themeOverride+xml"/>
  <Override PartName="/ppt/theme/themeOverride8.xml" ContentType="application/vnd.openxmlformats-officedocument.themeOverride+xml"/>
  <Override PartName="/ppt/theme/themeOverride9.xml" ContentType="application/vnd.openxmlformats-officedocument.themeOverride+xml"/>
  <Override PartName="/ppt/theme/themeOverride10.xml" ContentType="application/vnd.openxmlformats-officedocument.themeOverride+xml"/>
  <Override PartName="/ppt/theme/themeOverride11.xml" ContentType="application/vnd.openxmlformats-officedocument.themeOverride+xml"/>
  <Override PartName="/ppt/theme/themeOverride12.xml" ContentType="application/vnd.openxmlformats-officedocument.themeOverride+xml"/>
  <Override PartName="/ppt/theme/themeOverride13.xml" ContentType="application/vnd.openxmlformats-officedocument.themeOverride+xml"/>
  <Override PartName="/ppt/theme/themeOverride14.xml" ContentType="application/vnd.openxmlformats-officedocument.themeOverride+xml"/>
  <Override PartName="/ppt/theme/themeOverride15.xml" ContentType="application/vnd.openxmlformats-officedocument.themeOverride+xml"/>
  <Override PartName="/ppt/theme/themeOverride16.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7"/>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3" d="100"/>
          <a:sy n="93" d="100"/>
        </p:scale>
        <p:origin x="-1061" y="-67"/>
      </p:cViewPr>
      <p:guideLst>
        <p:guide orient="horz" pos="2160"/>
        <p:guide pos="2880"/>
      </p:guideLst>
    </p:cSldViewPr>
  </p:slideViewPr>
  <p:notesTextViewPr>
    <p:cViewPr>
      <p:scale>
        <a:sx n="1" d="1"/>
        <a:sy n="1" d="1"/>
      </p:scale>
      <p:origin x="0" y="0"/>
    </p:cViewPr>
  </p:notesTextViewPr>
  <p:notesViewPr>
    <p:cSldViewPr showGuides="1">
      <p:cViewPr varScale="1">
        <p:scale>
          <a:sx n="75" d="100"/>
          <a:sy n="75" d="100"/>
        </p:scale>
        <p:origin x="-2914" y="-91"/>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811637-2558-42A8-A314-4D54E102C297}" type="datetimeFigureOut">
              <a:rPr lang="fr-FR" smtClean="0"/>
              <a:t>22/09/2013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FB69CA-18BC-4FB9-9FE7-A1D7FE5797AC}" type="slidenum">
              <a:rPr lang="fr-FR" smtClean="0"/>
              <a:t>‹N°›</a:t>
            </a:fld>
            <a:endParaRPr lang="fr-FR"/>
          </a:p>
        </p:txBody>
      </p:sp>
    </p:spTree>
    <p:extLst>
      <p:ext uri="{BB962C8B-B14F-4D97-AF65-F5344CB8AC3E}">
        <p14:creationId xmlns:p14="http://schemas.microsoft.com/office/powerpoint/2010/main" val="21120018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Arrondir un rectangle avec un coin diagonal 5"/>
          <p:cNvSpPr/>
          <p:nvPr userDrawn="1"/>
        </p:nvSpPr>
        <p:spPr>
          <a:xfrm>
            <a:off x="611560" y="171280"/>
            <a:ext cx="1800000" cy="540000"/>
          </a:xfrm>
          <a:prstGeom prst="round2DiagRect">
            <a:avLst>
              <a:gd name="adj1" fmla="val 27250"/>
              <a:gd name="adj2" fmla="val 0"/>
            </a:avLst>
          </a:prstGeom>
          <a:solidFill>
            <a:srgbClr val="D5FFE8"/>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00B050"/>
                </a:solidFill>
              </a:rPr>
              <a:t>Collectif</a:t>
            </a:r>
            <a:endParaRPr lang="fr-FR" dirty="0">
              <a:solidFill>
                <a:srgbClr val="00B050"/>
              </a:solidFill>
            </a:endParaRPr>
          </a:p>
        </p:txBody>
      </p:sp>
      <p:sp>
        <p:nvSpPr>
          <p:cNvPr id="7" name="Rogner un rectangle avec un coin du même côté 6"/>
          <p:cNvSpPr/>
          <p:nvPr userDrawn="1"/>
        </p:nvSpPr>
        <p:spPr>
          <a:xfrm rot="5400000">
            <a:off x="7631840" y="-548720"/>
            <a:ext cx="540000" cy="1980000"/>
          </a:xfrm>
          <a:prstGeom prst="snip2SameRect">
            <a:avLst>
              <a:gd name="adj1" fmla="val 27956"/>
              <a:gd name="adj2" fmla="val 0"/>
            </a:avLst>
          </a:prstGeom>
          <a:solidFill>
            <a:srgbClr val="D5FFE8"/>
          </a:solidFill>
          <a:ln w="508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00B050"/>
                </a:solidFill>
              </a:rPr>
              <a:t>Transposition</a:t>
            </a:r>
            <a:endParaRPr lang="fr-FR" dirty="0">
              <a:solidFill>
                <a:srgbClr val="00B050"/>
              </a:solidFill>
            </a:endParaRPr>
          </a:p>
        </p:txBody>
      </p:sp>
      <p:sp>
        <p:nvSpPr>
          <p:cNvPr id="8" name="Rectangle 7"/>
          <p:cNvSpPr/>
          <p:nvPr userDrawn="1"/>
        </p:nvSpPr>
        <p:spPr>
          <a:xfrm>
            <a:off x="611560" y="810000"/>
            <a:ext cx="8250172" cy="5859360"/>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square" anchor="t" anchorCtr="0">
            <a:noAutofit/>
          </a:bodyPr>
          <a:lstStyle/>
          <a:p>
            <a:pPr algn="just"/>
            <a:endParaRPr lang="fr-FR" sz="1600" dirty="0" smtClean="0"/>
          </a:p>
        </p:txBody>
      </p:sp>
    </p:spTree>
    <p:extLst>
      <p:ext uri="{BB962C8B-B14F-4D97-AF65-F5344CB8AC3E}">
        <p14:creationId xmlns:p14="http://schemas.microsoft.com/office/powerpoint/2010/main" val="41269990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28349-C259-4E4D-B42F-C83ED1D8C0FF}" type="datetimeFigureOut">
              <a:rPr lang="fr-FR" smtClean="0"/>
              <a:t>22/09/2013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F5162B-CD80-4554-83F8-35E7AACBAEFF}" type="slidenum">
              <a:rPr lang="fr-FR" smtClean="0"/>
              <a:t>‹N°›</a:t>
            </a:fld>
            <a:endParaRPr lang="fr-FR"/>
          </a:p>
        </p:txBody>
      </p:sp>
    </p:spTree>
    <p:extLst>
      <p:ext uri="{BB962C8B-B14F-4D97-AF65-F5344CB8AC3E}">
        <p14:creationId xmlns:p14="http://schemas.microsoft.com/office/powerpoint/2010/main" val="764005786"/>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3.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5.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6.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7.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8.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2.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3.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4.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5.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hemeOverride" Target="../theme/themeOverride1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324535"/>
          </a:xfrm>
          <a:prstGeom prst="rect">
            <a:avLst/>
          </a:prstGeom>
          <a:noFill/>
        </p:spPr>
        <p:txBody>
          <a:bodyPr wrap="square" rtlCol="0">
            <a:spAutoFit/>
          </a:bodyPr>
          <a:lstStyle/>
          <a:p>
            <a:pPr algn="ctr"/>
            <a:r>
              <a:rPr lang="fr-FR" sz="2000" b="1" dirty="0" smtClean="0"/>
              <a:t>Les deux chats de la sorcière</a:t>
            </a:r>
            <a:endParaRPr lang="fr-FR" sz="2000" b="1" dirty="0"/>
          </a:p>
          <a:p>
            <a:endParaRPr lang="fr-FR" sz="2000" b="1" dirty="0"/>
          </a:p>
          <a:p>
            <a:pPr>
              <a:lnSpc>
                <a:spcPct val="150000"/>
              </a:lnSpc>
            </a:pPr>
            <a:r>
              <a:rPr lang="fr-FR" sz="2000" b="1" dirty="0"/>
              <a:t>Hier, un fermier a donné deux chats blancs à la sorcière </a:t>
            </a:r>
            <a:r>
              <a:rPr lang="fr-FR" sz="2000" b="1" dirty="0" err="1"/>
              <a:t>Sirissol</a:t>
            </a:r>
            <a:r>
              <a:rPr lang="fr-FR" sz="2000" b="1" dirty="0"/>
              <a:t>. Les deux chatons sont turbulents. Et ça, </a:t>
            </a:r>
            <a:r>
              <a:rPr lang="fr-FR" sz="2000" b="1" dirty="0" err="1"/>
              <a:t>Sirissol</a:t>
            </a:r>
            <a:r>
              <a:rPr lang="fr-FR" sz="2000" b="1" dirty="0"/>
              <a:t> ne le sait pas !</a:t>
            </a:r>
          </a:p>
          <a:p>
            <a:pPr>
              <a:lnSpc>
                <a:spcPct val="150000"/>
              </a:lnSpc>
            </a:pPr>
            <a:r>
              <a:rPr lang="fr-FR" sz="2000" b="1" dirty="0"/>
              <a:t>Aujourd’hui, la sorcière dit à ses chats : </a:t>
            </a:r>
          </a:p>
          <a:p>
            <a:pPr>
              <a:lnSpc>
                <a:spcPct val="150000"/>
              </a:lnSpc>
            </a:pPr>
            <a:r>
              <a:rPr lang="fr-FR" sz="2000" b="1" dirty="0"/>
              <a:t>– Je vais à une réunion. Vous êtes des chats gentils alors vous restez bien sagement ici. Surtout, vous ne quittez pas la maison. Vous n’allez pas dans le jardin. Vous jouez tranquillement 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1707029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Aujourd’hui, la sorcière dit à </a:t>
            </a:r>
            <a:r>
              <a:rPr lang="fr-FR" sz="2000" b="1" strike="sngStrike" dirty="0">
                <a:solidFill>
                  <a:srgbClr val="0070C0"/>
                </a:solidFill>
              </a:rPr>
              <a:t>ses chats </a:t>
            </a:r>
            <a:r>
              <a:rPr lang="fr-FR" sz="2000" b="1" dirty="0"/>
              <a:t>: </a:t>
            </a:r>
            <a:endParaRPr lang="fr-FR" sz="2000" b="1" dirty="0" smtClean="0"/>
          </a:p>
          <a:p>
            <a:pPr>
              <a:lnSpc>
                <a:spcPct val="150000"/>
              </a:lnSpc>
            </a:pPr>
            <a:r>
              <a:rPr lang="fr-FR" sz="2000" b="1" dirty="0"/>
              <a:t>Aujourd’hui, la sorcière dit à </a:t>
            </a:r>
            <a:r>
              <a:rPr lang="fr-FR" sz="2000" b="1" dirty="0" smtClean="0">
                <a:solidFill>
                  <a:srgbClr val="FF0000"/>
                </a:solidFill>
              </a:rPr>
              <a:t>son chat </a:t>
            </a:r>
            <a:r>
              <a:rPr lang="fr-FR" sz="2000" b="1" dirty="0" smtClean="0"/>
              <a:t>: </a:t>
            </a:r>
            <a:endParaRPr lang="fr-FR" sz="2000" b="1" dirty="0"/>
          </a:p>
        </p:txBody>
      </p:sp>
    </p:spTree>
    <p:extLst>
      <p:ext uri="{BB962C8B-B14F-4D97-AF65-F5344CB8AC3E}">
        <p14:creationId xmlns:p14="http://schemas.microsoft.com/office/powerpoint/2010/main" val="225306481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 Je vais à une réunion.</a:t>
            </a:r>
            <a:endParaRPr lang="fr-FR" sz="2000" b="1" dirty="0"/>
          </a:p>
        </p:txBody>
      </p:sp>
    </p:spTree>
    <p:extLst>
      <p:ext uri="{BB962C8B-B14F-4D97-AF65-F5344CB8AC3E}">
        <p14:creationId xmlns:p14="http://schemas.microsoft.com/office/powerpoint/2010/main" val="216857907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Vous êtes des chats gentils alors vous restez bien sagement ici.</a:t>
            </a:r>
            <a:endParaRPr lang="fr-FR" sz="2000" b="1" dirty="0"/>
          </a:p>
        </p:txBody>
      </p:sp>
    </p:spTree>
    <p:extLst>
      <p:ext uri="{BB962C8B-B14F-4D97-AF65-F5344CB8AC3E}">
        <p14:creationId xmlns:p14="http://schemas.microsoft.com/office/powerpoint/2010/main" val="234125059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strike="sngStrike" dirty="0">
                <a:solidFill>
                  <a:srgbClr val="0070C0"/>
                </a:solidFill>
              </a:rPr>
              <a:t>Vous êtes des chats gentils </a:t>
            </a:r>
            <a:r>
              <a:rPr lang="fr-FR" sz="2000" b="1" dirty="0"/>
              <a:t>alors vous restez bien sagement ici</a:t>
            </a:r>
            <a:r>
              <a:rPr lang="fr-FR" sz="2000" b="1" dirty="0" smtClean="0"/>
              <a:t>.</a:t>
            </a:r>
          </a:p>
          <a:p>
            <a:pPr>
              <a:lnSpc>
                <a:spcPct val="150000"/>
              </a:lnSpc>
            </a:pPr>
            <a:r>
              <a:rPr lang="fr-FR" sz="2000" b="1" dirty="0" smtClean="0">
                <a:solidFill>
                  <a:srgbClr val="FF0000"/>
                </a:solidFill>
              </a:rPr>
              <a:t>Tu es un chat gentil </a:t>
            </a:r>
            <a:r>
              <a:rPr lang="fr-FR" sz="2000" b="1" dirty="0" smtClean="0"/>
              <a:t>alors </a:t>
            </a:r>
            <a:r>
              <a:rPr lang="fr-FR" sz="2000" b="1" dirty="0"/>
              <a:t>vous restez bien sagement ici.</a:t>
            </a:r>
            <a:endParaRPr lang="fr-FR" sz="2000" b="1" dirty="0"/>
          </a:p>
        </p:txBody>
      </p:sp>
    </p:spTree>
    <p:extLst>
      <p:ext uri="{BB962C8B-B14F-4D97-AF65-F5344CB8AC3E}">
        <p14:creationId xmlns:p14="http://schemas.microsoft.com/office/powerpoint/2010/main" val="36663654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strike="sngStrike" dirty="0">
                <a:solidFill>
                  <a:srgbClr val="0070C0"/>
                </a:solidFill>
              </a:rPr>
              <a:t>Vous êtes des chats gentils </a:t>
            </a:r>
            <a:r>
              <a:rPr lang="fr-FR" sz="2000" b="1" dirty="0"/>
              <a:t>alors </a:t>
            </a:r>
            <a:r>
              <a:rPr lang="fr-FR" sz="2000" b="1" strike="sngStrike" dirty="0">
                <a:solidFill>
                  <a:srgbClr val="0070C0"/>
                </a:solidFill>
              </a:rPr>
              <a:t>vous restez </a:t>
            </a:r>
            <a:r>
              <a:rPr lang="fr-FR" sz="2000" b="1" dirty="0"/>
              <a:t>bien sagement ici</a:t>
            </a:r>
            <a:r>
              <a:rPr lang="fr-FR" sz="2000" b="1" dirty="0" smtClean="0"/>
              <a:t>.</a:t>
            </a:r>
          </a:p>
          <a:p>
            <a:pPr>
              <a:lnSpc>
                <a:spcPct val="150000"/>
              </a:lnSpc>
            </a:pPr>
            <a:r>
              <a:rPr lang="fr-FR" sz="2000" b="1" dirty="0" smtClean="0">
                <a:solidFill>
                  <a:srgbClr val="FF0000"/>
                </a:solidFill>
              </a:rPr>
              <a:t>Tu es un chat gentil </a:t>
            </a:r>
            <a:r>
              <a:rPr lang="fr-FR" sz="2000" b="1" dirty="0" smtClean="0"/>
              <a:t>alors </a:t>
            </a:r>
            <a:r>
              <a:rPr lang="fr-FR" sz="2000" b="1" dirty="0" smtClean="0">
                <a:solidFill>
                  <a:srgbClr val="FF0000"/>
                </a:solidFill>
              </a:rPr>
              <a:t>tu restes </a:t>
            </a:r>
            <a:r>
              <a:rPr lang="fr-FR" sz="2000" b="1" dirty="0" smtClean="0"/>
              <a:t>bien </a:t>
            </a:r>
            <a:r>
              <a:rPr lang="fr-FR" sz="2000" b="1" dirty="0"/>
              <a:t>sagement ici.</a:t>
            </a:r>
            <a:endParaRPr lang="fr-FR" sz="2000" b="1" dirty="0"/>
          </a:p>
        </p:txBody>
      </p:sp>
    </p:spTree>
    <p:extLst>
      <p:ext uri="{BB962C8B-B14F-4D97-AF65-F5344CB8AC3E}">
        <p14:creationId xmlns:p14="http://schemas.microsoft.com/office/powerpoint/2010/main" val="380055839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53998"/>
          </a:xfrm>
          <a:prstGeom prst="rect">
            <a:avLst/>
          </a:prstGeom>
          <a:noFill/>
        </p:spPr>
        <p:txBody>
          <a:bodyPr wrap="square" rtlCol="0">
            <a:spAutoFit/>
          </a:bodyPr>
          <a:lstStyle/>
          <a:p>
            <a:pPr>
              <a:lnSpc>
                <a:spcPct val="150000"/>
              </a:lnSpc>
            </a:pPr>
            <a:r>
              <a:rPr lang="fr-FR" sz="2000" b="1" dirty="0" smtClean="0"/>
              <a:t>Surtout</a:t>
            </a:r>
            <a:r>
              <a:rPr lang="fr-FR" sz="2000" b="1" dirty="0"/>
              <a:t>, vous ne quittez pas la maison.</a:t>
            </a:r>
            <a:endParaRPr lang="fr-FR" sz="2000" b="1" dirty="0"/>
          </a:p>
        </p:txBody>
      </p:sp>
    </p:spTree>
    <p:extLst>
      <p:ext uri="{BB962C8B-B14F-4D97-AF65-F5344CB8AC3E}">
        <p14:creationId xmlns:p14="http://schemas.microsoft.com/office/powerpoint/2010/main" val="134631198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53998"/>
          </a:xfrm>
          <a:prstGeom prst="rect">
            <a:avLst/>
          </a:prstGeom>
          <a:noFill/>
        </p:spPr>
        <p:txBody>
          <a:bodyPr wrap="square" rtlCol="0">
            <a:spAutoFit/>
          </a:bodyPr>
          <a:lstStyle/>
          <a:p>
            <a:pPr>
              <a:lnSpc>
                <a:spcPct val="150000"/>
              </a:lnSpc>
            </a:pPr>
            <a:r>
              <a:rPr lang="fr-FR" sz="2000" b="1" dirty="0" smtClean="0"/>
              <a:t>Surtout</a:t>
            </a:r>
            <a:r>
              <a:rPr lang="fr-FR" sz="2000" b="1" dirty="0"/>
              <a:t>, </a:t>
            </a:r>
            <a:r>
              <a:rPr lang="fr-FR" sz="2000" b="1" strike="sngStrike" dirty="0">
                <a:solidFill>
                  <a:srgbClr val="0070C0"/>
                </a:solidFill>
              </a:rPr>
              <a:t>vous ne quittez </a:t>
            </a:r>
            <a:r>
              <a:rPr lang="fr-FR" sz="2000" b="1" dirty="0"/>
              <a:t>pas la maison.</a:t>
            </a:r>
            <a:endParaRPr lang="fr-FR" sz="2000" b="1" dirty="0"/>
          </a:p>
        </p:txBody>
      </p:sp>
    </p:spTree>
    <p:extLst>
      <p:ext uri="{BB962C8B-B14F-4D97-AF65-F5344CB8AC3E}">
        <p14:creationId xmlns:p14="http://schemas.microsoft.com/office/powerpoint/2010/main" val="2231750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smtClean="0"/>
              <a:t>Surtout</a:t>
            </a:r>
            <a:r>
              <a:rPr lang="fr-FR" sz="2000" b="1" dirty="0"/>
              <a:t>, </a:t>
            </a:r>
            <a:r>
              <a:rPr lang="fr-FR" sz="2000" b="1" strike="sngStrike" dirty="0">
                <a:solidFill>
                  <a:srgbClr val="0070C0"/>
                </a:solidFill>
              </a:rPr>
              <a:t>vous ne quittez </a:t>
            </a:r>
            <a:r>
              <a:rPr lang="fr-FR" sz="2000" b="1" dirty="0"/>
              <a:t>pas la maison</a:t>
            </a:r>
            <a:r>
              <a:rPr lang="fr-FR" sz="2000" b="1" dirty="0" smtClean="0"/>
              <a:t>.</a:t>
            </a:r>
          </a:p>
          <a:p>
            <a:pPr>
              <a:lnSpc>
                <a:spcPct val="150000"/>
              </a:lnSpc>
            </a:pPr>
            <a:r>
              <a:rPr lang="fr-FR" sz="2000" b="1" dirty="0" smtClean="0"/>
              <a:t>Surtout</a:t>
            </a:r>
            <a:r>
              <a:rPr lang="fr-FR" sz="2000" b="1" dirty="0"/>
              <a:t>, </a:t>
            </a:r>
            <a:r>
              <a:rPr lang="fr-FR" sz="2000" b="1" dirty="0" smtClean="0">
                <a:solidFill>
                  <a:srgbClr val="FF0000"/>
                </a:solidFill>
              </a:rPr>
              <a:t>tu ne quittes </a:t>
            </a:r>
            <a:r>
              <a:rPr lang="fr-FR" sz="2000" b="1" dirty="0" smtClean="0"/>
              <a:t>pas </a:t>
            </a:r>
            <a:r>
              <a:rPr lang="fr-FR" sz="2000" b="1" dirty="0"/>
              <a:t>la maison.</a:t>
            </a:r>
            <a:endParaRPr lang="fr-FR" sz="2000" b="1" dirty="0"/>
          </a:p>
        </p:txBody>
      </p:sp>
    </p:spTree>
    <p:extLst>
      <p:ext uri="{BB962C8B-B14F-4D97-AF65-F5344CB8AC3E}">
        <p14:creationId xmlns:p14="http://schemas.microsoft.com/office/powerpoint/2010/main" val="4597299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3276282"/>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sorcière</a:t>
            </a:r>
          </a:p>
          <a:p>
            <a:pPr>
              <a:lnSpc>
                <a:spcPct val="150000"/>
              </a:lnSpc>
            </a:pP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endParaRPr lang="fr-FR" sz="2000" b="1" dirty="0"/>
          </a:p>
        </p:txBody>
      </p:sp>
      <p:sp>
        <p:nvSpPr>
          <p:cNvPr id="3" name="ZoneTexte 2"/>
          <p:cNvSpPr txBox="1"/>
          <p:nvPr/>
        </p:nvSpPr>
        <p:spPr>
          <a:xfrm>
            <a:off x="1907704" y="6165304"/>
            <a:ext cx="5328592" cy="369332"/>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r>
              <a:rPr lang="fr-FR" dirty="0" smtClean="0"/>
              <a:t>Fin pour les CE1 – poursuivre avec les CE2 seulement.</a:t>
            </a:r>
            <a:endParaRPr lang="fr-FR" dirty="0"/>
          </a:p>
        </p:txBody>
      </p:sp>
    </p:spTree>
    <p:extLst>
      <p:ext uri="{BB962C8B-B14F-4D97-AF65-F5344CB8AC3E}">
        <p14:creationId xmlns:p14="http://schemas.microsoft.com/office/powerpoint/2010/main" val="60476350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a:t>Vous n’allez pas dans le jardin. Vous jouez tranquillement 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402280651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324535"/>
          </a:xfrm>
          <a:prstGeom prst="rect">
            <a:avLst/>
          </a:prstGeom>
          <a:noFill/>
        </p:spPr>
        <p:txBody>
          <a:bodyPr wrap="square" rtlCol="0">
            <a:spAutoFit/>
          </a:bodyPr>
          <a:lstStyle/>
          <a:p>
            <a:pPr algn="ctr"/>
            <a:r>
              <a:rPr lang="fr-FR" sz="2000" b="1" strike="sngStrike" dirty="0" smtClean="0">
                <a:solidFill>
                  <a:srgbClr val="0070C0"/>
                </a:solidFill>
              </a:rPr>
              <a:t>Les deux chats</a:t>
            </a:r>
            <a:r>
              <a:rPr lang="fr-FR" sz="2000" b="1" dirty="0" smtClean="0"/>
              <a:t> de la sorcière</a:t>
            </a:r>
            <a:endParaRPr lang="fr-FR" sz="2000" b="1" dirty="0"/>
          </a:p>
          <a:p>
            <a:endParaRPr lang="fr-FR" sz="2000" b="1" dirty="0"/>
          </a:p>
          <a:p>
            <a:pPr>
              <a:lnSpc>
                <a:spcPct val="150000"/>
              </a:lnSpc>
            </a:pPr>
            <a:r>
              <a:rPr lang="fr-FR" sz="2000" b="1" dirty="0"/>
              <a:t>Hier, un fermier a donné deux chats blancs à la sorcière </a:t>
            </a:r>
            <a:r>
              <a:rPr lang="fr-FR" sz="2000" b="1" dirty="0" err="1"/>
              <a:t>Sirissol</a:t>
            </a:r>
            <a:r>
              <a:rPr lang="fr-FR" sz="2000" b="1" dirty="0"/>
              <a:t>. Les deux chatons sont turbulents. Et ça, </a:t>
            </a:r>
            <a:r>
              <a:rPr lang="fr-FR" sz="2000" b="1" dirty="0" err="1"/>
              <a:t>Sirissol</a:t>
            </a:r>
            <a:r>
              <a:rPr lang="fr-FR" sz="2000" b="1" dirty="0"/>
              <a:t> ne le sait pas !</a:t>
            </a:r>
          </a:p>
          <a:p>
            <a:pPr>
              <a:lnSpc>
                <a:spcPct val="150000"/>
              </a:lnSpc>
            </a:pPr>
            <a:r>
              <a:rPr lang="fr-FR" sz="2000" b="1" dirty="0"/>
              <a:t>Aujourd’hui, la sorcière dit à ses chats : </a:t>
            </a:r>
          </a:p>
          <a:p>
            <a:pPr>
              <a:lnSpc>
                <a:spcPct val="150000"/>
              </a:lnSpc>
            </a:pPr>
            <a:r>
              <a:rPr lang="fr-FR" sz="2000" b="1" dirty="0"/>
              <a:t>– Je vais à une réunion. Vous êtes des chats gentils alors vous restez bien sagement ici. Surtout, vous ne quittez pas la maison. Vous n’allez pas dans le jardin. Vous jouez tranquillement 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23194892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Vous jouez tranquillement 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38230360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a:t>
            </a:r>
            <a:r>
              <a:rPr lang="fr-FR" sz="2000" b="1" dirty="0" smtClean="0">
                <a:solidFill>
                  <a:srgbClr val="FF0000"/>
                </a:solidFill>
              </a:rPr>
              <a:t>Tu joues </a:t>
            </a:r>
            <a:r>
              <a:rPr lang="fr-FR" sz="2000" b="1" dirty="0" smtClean="0"/>
              <a:t>tranquillement </a:t>
            </a:r>
            <a:r>
              <a:rPr lang="fr-FR" sz="2000" b="1" dirty="0"/>
              <a:t>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96954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a:t>
            </a:r>
            <a:r>
              <a:rPr lang="fr-FR" sz="2000" b="1" dirty="0" smtClean="0">
                <a:solidFill>
                  <a:srgbClr val="FF0000"/>
                </a:solidFill>
              </a:rPr>
              <a:t>Tu joues </a:t>
            </a:r>
            <a:r>
              <a:rPr lang="fr-FR" sz="2000" b="1" dirty="0" smtClean="0"/>
              <a:t>tranquillement </a:t>
            </a:r>
            <a:r>
              <a:rPr lang="fr-FR" sz="2000" b="1" dirty="0"/>
              <a:t>dans la cuisine. </a:t>
            </a:r>
            <a:r>
              <a:rPr lang="fr-FR" sz="2000" b="1" dirty="0" smtClean="0">
                <a:solidFill>
                  <a:srgbClr val="FF0000"/>
                </a:solidFill>
              </a:rPr>
              <a:t>Tu</a:t>
            </a:r>
            <a:r>
              <a:rPr lang="fr-FR" sz="2000" b="1" dirty="0" smtClean="0"/>
              <a:t> ne </a:t>
            </a:r>
            <a:r>
              <a:rPr lang="fr-FR" sz="2000" b="1" dirty="0" smtClean="0">
                <a:solidFill>
                  <a:srgbClr val="FF0000"/>
                </a:solidFill>
              </a:rPr>
              <a:t>fais</a:t>
            </a:r>
            <a:r>
              <a:rPr lang="fr-FR" sz="2000" b="1" dirty="0" smtClean="0"/>
              <a:t> </a:t>
            </a:r>
            <a:r>
              <a:rPr lang="fr-FR" sz="2000" b="1" dirty="0"/>
              <a:t>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28130688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a:t>
            </a:r>
            <a:r>
              <a:rPr lang="fr-FR" sz="2000" b="1" dirty="0" smtClean="0">
                <a:solidFill>
                  <a:srgbClr val="FF0000"/>
                </a:solidFill>
              </a:rPr>
              <a:t>Tu joues </a:t>
            </a:r>
            <a:r>
              <a:rPr lang="fr-FR" sz="2000" b="1" dirty="0" smtClean="0"/>
              <a:t>tranquillement </a:t>
            </a:r>
            <a:r>
              <a:rPr lang="fr-FR" sz="2000" b="1" dirty="0"/>
              <a:t>dans la cuisine. </a:t>
            </a:r>
            <a:r>
              <a:rPr lang="fr-FR" sz="2000" b="1" dirty="0" smtClean="0">
                <a:solidFill>
                  <a:srgbClr val="FF0000"/>
                </a:solidFill>
              </a:rPr>
              <a:t>Tu</a:t>
            </a:r>
            <a:r>
              <a:rPr lang="fr-FR" sz="2000" b="1" dirty="0" smtClean="0"/>
              <a:t> ne </a:t>
            </a:r>
            <a:r>
              <a:rPr lang="fr-FR" sz="2000" b="1" dirty="0" smtClean="0">
                <a:solidFill>
                  <a:srgbClr val="FF0000"/>
                </a:solidFill>
              </a:rPr>
              <a:t>fais</a:t>
            </a:r>
            <a:r>
              <a:rPr lang="fr-FR" sz="2000" b="1" dirty="0" smtClean="0"/>
              <a:t> </a:t>
            </a:r>
            <a:r>
              <a:rPr lang="fr-FR" sz="2000" b="1" dirty="0"/>
              <a:t>pas de bêtises. Je serai là dans deux heures. </a:t>
            </a:r>
          </a:p>
          <a:p>
            <a:pPr>
              <a:lnSpc>
                <a:spcPct val="150000"/>
              </a:lnSpc>
            </a:pPr>
            <a:r>
              <a:rPr lang="fr-FR" sz="2000" b="1" dirty="0" smtClean="0">
                <a:solidFill>
                  <a:srgbClr val="FF0000"/>
                </a:solidFill>
              </a:rPr>
              <a:t>Le chaton </a:t>
            </a:r>
            <a:r>
              <a:rPr lang="fr-FR" sz="2000" b="1" dirty="0" smtClean="0"/>
              <a:t>malicieux </a:t>
            </a:r>
            <a:r>
              <a:rPr lang="fr-FR" sz="2000" b="1" dirty="0" smtClean="0">
                <a:solidFill>
                  <a:srgbClr val="FF0000"/>
                </a:solidFill>
              </a:rPr>
              <a:t>regarde</a:t>
            </a:r>
            <a:r>
              <a:rPr lang="fr-FR" sz="2000" b="1" dirty="0" smtClean="0"/>
              <a:t> </a:t>
            </a:r>
            <a:r>
              <a:rPr lang="fr-FR" sz="2000" b="1" dirty="0"/>
              <a:t>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320791392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5170646"/>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a:t>
            </a:r>
            <a:r>
              <a:rPr lang="fr-FR" sz="2000" b="1" dirty="0" smtClean="0">
                <a:solidFill>
                  <a:srgbClr val="FF0000"/>
                </a:solidFill>
              </a:rPr>
              <a:t>Tu joues </a:t>
            </a:r>
            <a:r>
              <a:rPr lang="fr-FR" sz="2000" b="1" dirty="0" smtClean="0"/>
              <a:t>tranquillement </a:t>
            </a:r>
            <a:r>
              <a:rPr lang="fr-FR" sz="2000" b="1" dirty="0"/>
              <a:t>dans la cuisine. </a:t>
            </a:r>
            <a:r>
              <a:rPr lang="fr-FR" sz="2000" b="1" dirty="0" smtClean="0">
                <a:solidFill>
                  <a:srgbClr val="FF0000"/>
                </a:solidFill>
              </a:rPr>
              <a:t>Tu</a:t>
            </a:r>
            <a:r>
              <a:rPr lang="fr-FR" sz="2000" b="1" dirty="0" smtClean="0"/>
              <a:t> ne </a:t>
            </a:r>
            <a:r>
              <a:rPr lang="fr-FR" sz="2000" b="1" dirty="0" smtClean="0">
                <a:solidFill>
                  <a:srgbClr val="FF0000"/>
                </a:solidFill>
              </a:rPr>
              <a:t>fais</a:t>
            </a:r>
            <a:r>
              <a:rPr lang="fr-FR" sz="2000" b="1" dirty="0" smtClean="0"/>
              <a:t> </a:t>
            </a:r>
            <a:r>
              <a:rPr lang="fr-FR" sz="2000" b="1" dirty="0"/>
              <a:t>pas de bêtises. Je serai là dans deux heures. </a:t>
            </a:r>
          </a:p>
          <a:p>
            <a:pPr>
              <a:lnSpc>
                <a:spcPct val="150000"/>
              </a:lnSpc>
            </a:pPr>
            <a:r>
              <a:rPr lang="fr-FR" sz="2000" b="1" dirty="0" smtClean="0">
                <a:solidFill>
                  <a:srgbClr val="FF0000"/>
                </a:solidFill>
              </a:rPr>
              <a:t>Le chaton </a:t>
            </a:r>
            <a:r>
              <a:rPr lang="fr-FR" sz="2000" b="1" dirty="0" smtClean="0"/>
              <a:t>malicieux </a:t>
            </a:r>
            <a:r>
              <a:rPr lang="fr-FR" sz="2000" b="1" dirty="0" smtClean="0">
                <a:solidFill>
                  <a:srgbClr val="FF0000"/>
                </a:solidFill>
              </a:rPr>
              <a:t>regarde</a:t>
            </a:r>
            <a:r>
              <a:rPr lang="fr-FR" sz="2000" b="1" dirty="0" smtClean="0"/>
              <a:t> </a:t>
            </a:r>
            <a:r>
              <a:rPr lang="fr-FR" sz="2000" b="1" dirty="0"/>
              <a:t>la sorcière partir. </a:t>
            </a:r>
            <a:r>
              <a:rPr lang="fr-FR" sz="2000" b="1" dirty="0" err="1"/>
              <a:t>Sirissol</a:t>
            </a:r>
            <a:r>
              <a:rPr lang="fr-FR" sz="2000" b="1" dirty="0"/>
              <a:t> enfourche son balai et s’envole. Est-ce </a:t>
            </a:r>
            <a:r>
              <a:rPr lang="fr-FR" sz="2000" b="1" dirty="0" smtClean="0"/>
              <a:t>qu’</a:t>
            </a:r>
            <a:r>
              <a:rPr lang="fr-FR" sz="2000" b="1" dirty="0" smtClean="0">
                <a:solidFill>
                  <a:srgbClr val="FF0000"/>
                </a:solidFill>
              </a:rPr>
              <a:t>il va </a:t>
            </a:r>
            <a:r>
              <a:rPr lang="fr-FR" sz="2000" b="1" dirty="0" smtClean="0"/>
              <a:t>lui </a:t>
            </a:r>
            <a:r>
              <a:rPr lang="fr-FR" sz="2000" b="1" dirty="0"/>
              <a:t>obéir ? Pas du tout ! Ils partent aussitôt à l’aventure.</a:t>
            </a:r>
            <a:endParaRPr lang="fr-FR" sz="2000" b="1" dirty="0"/>
          </a:p>
        </p:txBody>
      </p:sp>
    </p:spTree>
    <p:extLst>
      <p:ext uri="{BB962C8B-B14F-4D97-AF65-F5344CB8AC3E}">
        <p14:creationId xmlns:p14="http://schemas.microsoft.com/office/powerpoint/2010/main" val="98920364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oneTexte 1"/>
          <p:cNvSpPr txBox="1"/>
          <p:nvPr/>
        </p:nvSpPr>
        <p:spPr>
          <a:xfrm>
            <a:off x="611560" y="836712"/>
            <a:ext cx="8208912" cy="4708981"/>
          </a:xfrm>
          <a:prstGeom prst="rect">
            <a:avLst/>
          </a:prstGeom>
          <a:noFill/>
        </p:spPr>
        <p:txBody>
          <a:bodyPr wrap="square" rtlCol="0">
            <a:spAutoFit/>
          </a:bodyPr>
          <a:lstStyle/>
          <a:p>
            <a:pPr algn="ctr">
              <a:lnSpc>
                <a:spcPct val="150000"/>
              </a:lnSpc>
            </a:pPr>
            <a:r>
              <a:rPr lang="fr-FR" sz="2000" b="1" dirty="0">
                <a:solidFill>
                  <a:srgbClr val="FF0000"/>
                </a:solidFill>
              </a:rPr>
              <a:t>Le chat </a:t>
            </a:r>
            <a:r>
              <a:rPr lang="fr-FR" sz="2000" b="1" dirty="0"/>
              <a:t>de la </a:t>
            </a:r>
            <a:r>
              <a:rPr lang="fr-FR" sz="2000" b="1" dirty="0" smtClean="0"/>
              <a:t>sorcière</a:t>
            </a:r>
            <a:endParaRPr lang="fr-FR" sz="2000" b="1" dirty="0"/>
          </a:p>
          <a:p>
            <a:pPr>
              <a:lnSpc>
                <a:spcPct val="150000"/>
              </a:lnSpc>
            </a:pPr>
            <a:r>
              <a:rPr lang="fr-FR" sz="2000" b="1" dirty="0"/>
              <a:t>Hier, un fermier a donné </a:t>
            </a:r>
            <a:r>
              <a:rPr lang="fr-FR" sz="2000" b="1" dirty="0">
                <a:solidFill>
                  <a:srgbClr val="FF0000"/>
                </a:solidFill>
              </a:rPr>
              <a:t>un chat blanc </a:t>
            </a:r>
            <a:r>
              <a:rPr lang="fr-FR" sz="2000" b="1" dirty="0"/>
              <a:t>à la sorcière </a:t>
            </a:r>
            <a:r>
              <a:rPr lang="fr-FR" sz="2000" b="1" dirty="0" err="1"/>
              <a:t>Sirissol</a:t>
            </a:r>
            <a:r>
              <a:rPr lang="fr-FR" sz="2000" b="1" dirty="0"/>
              <a:t>. </a:t>
            </a:r>
            <a:r>
              <a:rPr lang="fr-FR" sz="2000" b="1" dirty="0">
                <a:solidFill>
                  <a:srgbClr val="FF0000"/>
                </a:solidFill>
              </a:rPr>
              <a:t>Le chaton est turbulent</a:t>
            </a:r>
            <a:r>
              <a:rPr lang="fr-FR" sz="2000" b="1" dirty="0"/>
              <a:t>. Et ça, </a:t>
            </a:r>
            <a:r>
              <a:rPr lang="fr-FR" sz="2000" b="1" dirty="0" err="1"/>
              <a:t>Sirissol</a:t>
            </a:r>
            <a:r>
              <a:rPr lang="fr-FR" sz="2000" b="1" dirty="0"/>
              <a:t> ne le sait pas !</a:t>
            </a:r>
          </a:p>
          <a:p>
            <a:pPr>
              <a:lnSpc>
                <a:spcPct val="150000"/>
              </a:lnSpc>
            </a:pPr>
            <a:r>
              <a:rPr lang="fr-FR" sz="2000" b="1" dirty="0"/>
              <a:t>Aujourd’hui, la sorcière dit à </a:t>
            </a:r>
            <a:r>
              <a:rPr lang="fr-FR" sz="2000" b="1" dirty="0">
                <a:solidFill>
                  <a:srgbClr val="FF0000"/>
                </a:solidFill>
              </a:rPr>
              <a:t>son chat </a:t>
            </a:r>
            <a:r>
              <a:rPr lang="fr-FR" sz="2000" b="1" dirty="0"/>
              <a:t>: </a:t>
            </a:r>
          </a:p>
          <a:p>
            <a:pPr>
              <a:lnSpc>
                <a:spcPct val="150000"/>
              </a:lnSpc>
            </a:pPr>
            <a:r>
              <a:rPr lang="fr-FR" sz="2000" b="1" dirty="0"/>
              <a:t>– Je vais à une réunion. </a:t>
            </a:r>
            <a:r>
              <a:rPr lang="fr-FR" sz="2000" b="1" dirty="0">
                <a:solidFill>
                  <a:srgbClr val="FF0000"/>
                </a:solidFill>
              </a:rPr>
              <a:t>Tu es un chat gentil </a:t>
            </a:r>
            <a:r>
              <a:rPr lang="fr-FR" sz="2000" b="1" dirty="0"/>
              <a:t>alors </a:t>
            </a:r>
            <a:r>
              <a:rPr lang="fr-FR" sz="2000" b="1" dirty="0">
                <a:solidFill>
                  <a:srgbClr val="FF0000"/>
                </a:solidFill>
              </a:rPr>
              <a:t>tu restes </a:t>
            </a:r>
            <a:r>
              <a:rPr lang="fr-FR" sz="2000" b="1" dirty="0"/>
              <a:t>bien sagement ici. Surtout, </a:t>
            </a:r>
            <a:r>
              <a:rPr lang="fr-FR" sz="2000" b="1" dirty="0">
                <a:solidFill>
                  <a:srgbClr val="FF0000"/>
                </a:solidFill>
              </a:rPr>
              <a:t>tu</a:t>
            </a:r>
            <a:r>
              <a:rPr lang="fr-FR" sz="2000" b="1" dirty="0"/>
              <a:t> ne </a:t>
            </a:r>
            <a:r>
              <a:rPr lang="fr-FR" sz="2000" b="1" dirty="0">
                <a:solidFill>
                  <a:srgbClr val="FF0000"/>
                </a:solidFill>
              </a:rPr>
              <a:t>quittes</a:t>
            </a:r>
            <a:r>
              <a:rPr lang="fr-FR" sz="2000" b="1" dirty="0"/>
              <a:t> pas la maison</a:t>
            </a:r>
            <a:r>
              <a:rPr lang="fr-FR" sz="2000" b="1" dirty="0" smtClean="0"/>
              <a:t>.</a:t>
            </a:r>
          </a:p>
          <a:p>
            <a:pPr>
              <a:lnSpc>
                <a:spcPct val="150000"/>
              </a:lnSpc>
            </a:pPr>
            <a:r>
              <a:rPr lang="fr-FR" sz="2000" b="1" dirty="0" smtClean="0">
                <a:solidFill>
                  <a:srgbClr val="FF0000"/>
                </a:solidFill>
              </a:rPr>
              <a:t>Tu</a:t>
            </a:r>
            <a:r>
              <a:rPr lang="fr-FR" sz="2000" b="1" dirty="0" smtClean="0"/>
              <a:t> ne </a:t>
            </a:r>
            <a:r>
              <a:rPr lang="fr-FR" sz="2000" b="1" dirty="0">
                <a:solidFill>
                  <a:srgbClr val="FF0000"/>
                </a:solidFill>
              </a:rPr>
              <a:t>vas</a:t>
            </a:r>
            <a:r>
              <a:rPr lang="fr-FR" sz="2000" b="1" dirty="0" smtClean="0"/>
              <a:t> pas </a:t>
            </a:r>
            <a:r>
              <a:rPr lang="fr-FR" sz="2000" b="1" dirty="0"/>
              <a:t>dans le jardin. </a:t>
            </a:r>
            <a:r>
              <a:rPr lang="fr-FR" sz="2000" b="1" dirty="0" smtClean="0">
                <a:solidFill>
                  <a:srgbClr val="FF0000"/>
                </a:solidFill>
              </a:rPr>
              <a:t>Tu joues </a:t>
            </a:r>
            <a:r>
              <a:rPr lang="fr-FR" sz="2000" b="1" dirty="0" smtClean="0"/>
              <a:t>tranquillement </a:t>
            </a:r>
            <a:r>
              <a:rPr lang="fr-FR" sz="2000" b="1" dirty="0"/>
              <a:t>dans la cuisine. </a:t>
            </a:r>
            <a:r>
              <a:rPr lang="fr-FR" sz="2000" b="1" dirty="0" smtClean="0">
                <a:solidFill>
                  <a:srgbClr val="FF0000"/>
                </a:solidFill>
              </a:rPr>
              <a:t>Tu</a:t>
            </a:r>
            <a:r>
              <a:rPr lang="fr-FR" sz="2000" b="1" dirty="0" smtClean="0"/>
              <a:t> ne </a:t>
            </a:r>
            <a:r>
              <a:rPr lang="fr-FR" sz="2000" b="1" dirty="0" smtClean="0">
                <a:solidFill>
                  <a:srgbClr val="FF0000"/>
                </a:solidFill>
              </a:rPr>
              <a:t>fais</a:t>
            </a:r>
            <a:r>
              <a:rPr lang="fr-FR" sz="2000" b="1" dirty="0" smtClean="0"/>
              <a:t> </a:t>
            </a:r>
            <a:r>
              <a:rPr lang="fr-FR" sz="2000" b="1" dirty="0"/>
              <a:t>pas de bêtises. Je serai là dans deux heures. </a:t>
            </a:r>
          </a:p>
          <a:p>
            <a:pPr>
              <a:lnSpc>
                <a:spcPct val="150000"/>
              </a:lnSpc>
            </a:pPr>
            <a:r>
              <a:rPr lang="fr-FR" sz="2000" b="1" dirty="0" smtClean="0">
                <a:solidFill>
                  <a:srgbClr val="FF0000"/>
                </a:solidFill>
              </a:rPr>
              <a:t>Le chaton </a:t>
            </a:r>
            <a:r>
              <a:rPr lang="fr-FR" sz="2000" b="1" dirty="0" smtClean="0"/>
              <a:t>malicieux </a:t>
            </a:r>
            <a:r>
              <a:rPr lang="fr-FR" sz="2000" b="1" dirty="0" smtClean="0">
                <a:solidFill>
                  <a:srgbClr val="FF0000"/>
                </a:solidFill>
              </a:rPr>
              <a:t>regarde</a:t>
            </a:r>
            <a:r>
              <a:rPr lang="fr-FR" sz="2000" b="1" dirty="0" smtClean="0"/>
              <a:t> </a:t>
            </a:r>
            <a:r>
              <a:rPr lang="fr-FR" sz="2000" b="1" dirty="0"/>
              <a:t>la sorcière partir. </a:t>
            </a:r>
            <a:r>
              <a:rPr lang="fr-FR" sz="2000" b="1" dirty="0" err="1"/>
              <a:t>Sirissol</a:t>
            </a:r>
            <a:r>
              <a:rPr lang="fr-FR" sz="2000" b="1" dirty="0"/>
              <a:t> enfourche son balai et s’envole. Est-ce </a:t>
            </a:r>
            <a:r>
              <a:rPr lang="fr-FR" sz="2000" b="1" dirty="0" smtClean="0"/>
              <a:t>qu’</a:t>
            </a:r>
            <a:r>
              <a:rPr lang="fr-FR" sz="2000" b="1" dirty="0" smtClean="0">
                <a:solidFill>
                  <a:srgbClr val="FF0000"/>
                </a:solidFill>
              </a:rPr>
              <a:t>il va </a:t>
            </a:r>
            <a:r>
              <a:rPr lang="fr-FR" sz="2000" b="1" dirty="0" smtClean="0"/>
              <a:t>lui </a:t>
            </a:r>
            <a:r>
              <a:rPr lang="fr-FR" sz="2000" b="1" dirty="0"/>
              <a:t>obéir ? Pas du tout ! </a:t>
            </a:r>
            <a:r>
              <a:rPr lang="fr-FR" sz="2000" b="1" dirty="0" smtClean="0">
                <a:solidFill>
                  <a:srgbClr val="FF0000"/>
                </a:solidFill>
              </a:rPr>
              <a:t>Il part </a:t>
            </a:r>
            <a:r>
              <a:rPr lang="fr-FR" sz="2000" b="1" dirty="0"/>
              <a:t>aussitôt à l’aventure.</a:t>
            </a:r>
            <a:endParaRPr lang="fr-FR" sz="2000" b="1" dirty="0"/>
          </a:p>
        </p:txBody>
      </p:sp>
    </p:spTree>
    <p:extLst>
      <p:ext uri="{BB962C8B-B14F-4D97-AF65-F5344CB8AC3E}">
        <p14:creationId xmlns:p14="http://schemas.microsoft.com/office/powerpoint/2010/main" val="5092335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632311"/>
          </a:xfrm>
          <a:prstGeom prst="rect">
            <a:avLst/>
          </a:prstGeom>
          <a:noFill/>
        </p:spPr>
        <p:txBody>
          <a:bodyPr wrap="square" rtlCol="0">
            <a:spAutoFit/>
          </a:bodyPr>
          <a:lstStyle/>
          <a:p>
            <a:pPr algn="ctr"/>
            <a:r>
              <a:rPr lang="fr-FR" sz="2000" b="1" strike="sngStrike" dirty="0" smtClean="0">
                <a:solidFill>
                  <a:srgbClr val="0070C0"/>
                </a:solidFill>
              </a:rPr>
              <a:t>Les deux chats</a:t>
            </a:r>
            <a:r>
              <a:rPr lang="fr-FR" sz="2000" b="1" dirty="0" smtClean="0"/>
              <a:t> de la sorcière</a:t>
            </a:r>
          </a:p>
          <a:p>
            <a:pPr algn="ctr"/>
            <a:r>
              <a:rPr lang="fr-FR" sz="2000" b="1" dirty="0" smtClean="0">
                <a:solidFill>
                  <a:srgbClr val="FF0000"/>
                </a:solidFill>
              </a:rPr>
              <a:t>Le chat</a:t>
            </a:r>
            <a:r>
              <a:rPr lang="fr-FR" sz="2000" b="1" dirty="0" smtClean="0"/>
              <a:t> de la sorcière</a:t>
            </a:r>
            <a:endParaRPr lang="fr-FR" sz="2000" b="1" dirty="0"/>
          </a:p>
          <a:p>
            <a:endParaRPr lang="fr-FR" sz="2000" b="1" dirty="0"/>
          </a:p>
          <a:p>
            <a:pPr>
              <a:lnSpc>
                <a:spcPct val="150000"/>
              </a:lnSpc>
            </a:pPr>
            <a:r>
              <a:rPr lang="fr-FR" sz="2000" b="1" dirty="0"/>
              <a:t>Hier, un fermier a donné deux chats blancs à la sorcière </a:t>
            </a:r>
            <a:r>
              <a:rPr lang="fr-FR" sz="2000" b="1" dirty="0" err="1"/>
              <a:t>Sirissol</a:t>
            </a:r>
            <a:r>
              <a:rPr lang="fr-FR" sz="2000" b="1" dirty="0"/>
              <a:t>. Les deux chatons sont turbulents. Et ça, </a:t>
            </a:r>
            <a:r>
              <a:rPr lang="fr-FR" sz="2000" b="1" dirty="0" err="1"/>
              <a:t>Sirissol</a:t>
            </a:r>
            <a:r>
              <a:rPr lang="fr-FR" sz="2000" b="1" dirty="0"/>
              <a:t> ne le sait pas !</a:t>
            </a:r>
          </a:p>
          <a:p>
            <a:pPr>
              <a:lnSpc>
                <a:spcPct val="150000"/>
              </a:lnSpc>
            </a:pPr>
            <a:r>
              <a:rPr lang="fr-FR" sz="2000" b="1" dirty="0"/>
              <a:t>Aujourd’hui, la sorcière dit à ses chats : </a:t>
            </a:r>
          </a:p>
          <a:p>
            <a:pPr>
              <a:lnSpc>
                <a:spcPct val="150000"/>
              </a:lnSpc>
            </a:pPr>
            <a:r>
              <a:rPr lang="fr-FR" sz="2000" b="1" dirty="0"/>
              <a:t>– Je vais à une réunion. Vous êtes des chats gentils alors vous restez bien sagement ici. Surtout, vous ne quittez pas la maison. Vous n’allez pas dans le jardin. Vous jouez tranquillement dans la cuisine. Vous ne faites pas de bêtises. Je serai là dans deux heures. </a:t>
            </a:r>
          </a:p>
          <a:p>
            <a:pPr>
              <a:lnSpc>
                <a:spcPct val="150000"/>
              </a:lnSpc>
            </a:pPr>
            <a:r>
              <a:rPr lang="fr-FR" sz="2000" b="1" dirty="0"/>
              <a:t>Les chatons malicieux regardent la sorcière partir. </a:t>
            </a:r>
            <a:r>
              <a:rPr lang="fr-FR" sz="2000" b="1" dirty="0" err="1"/>
              <a:t>Sirissol</a:t>
            </a:r>
            <a:r>
              <a:rPr lang="fr-FR" sz="2000" b="1" dirty="0"/>
              <a:t> enfourche son balai et s’envole. Est-ce qu’ils vont lui obéir ? Pas du tout ! Ils partent aussitôt à l’aventure.</a:t>
            </a:r>
            <a:endParaRPr lang="fr-FR" sz="2000" b="1" dirty="0"/>
          </a:p>
        </p:txBody>
      </p:sp>
    </p:spTree>
    <p:extLst>
      <p:ext uri="{BB962C8B-B14F-4D97-AF65-F5344CB8AC3E}">
        <p14:creationId xmlns:p14="http://schemas.microsoft.com/office/powerpoint/2010/main" val="21931510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477328"/>
          </a:xfrm>
          <a:prstGeom prst="rect">
            <a:avLst/>
          </a:prstGeom>
          <a:noFill/>
        </p:spPr>
        <p:txBody>
          <a:bodyPr wrap="square" rtlCol="0">
            <a:spAutoFit/>
          </a:bodyPr>
          <a:lstStyle/>
          <a:p>
            <a:pPr algn="ctr"/>
            <a:r>
              <a:rPr lang="fr-FR" sz="2000" b="1" strike="sngStrike" dirty="0" smtClean="0">
                <a:solidFill>
                  <a:srgbClr val="0070C0"/>
                </a:solidFill>
              </a:rPr>
              <a:t>Les deux chats</a:t>
            </a:r>
            <a:r>
              <a:rPr lang="fr-FR" sz="2000" b="1" dirty="0" smtClean="0"/>
              <a:t> de la sorcière</a:t>
            </a:r>
          </a:p>
          <a:p>
            <a:pPr algn="ctr"/>
            <a:r>
              <a:rPr lang="fr-FR" sz="2000" b="1" dirty="0" smtClean="0">
                <a:solidFill>
                  <a:srgbClr val="FF0000"/>
                </a:solidFill>
              </a:rPr>
              <a:t>Le chat</a:t>
            </a:r>
            <a:r>
              <a:rPr lang="fr-FR" sz="2000" b="1" dirty="0" smtClean="0"/>
              <a:t> de la sorcière</a:t>
            </a:r>
            <a:endParaRPr lang="fr-FR" sz="2000" b="1" dirty="0"/>
          </a:p>
          <a:p>
            <a:endParaRPr lang="fr-FR" sz="2000" b="1" dirty="0"/>
          </a:p>
          <a:p>
            <a:pPr>
              <a:lnSpc>
                <a:spcPct val="150000"/>
              </a:lnSpc>
            </a:pPr>
            <a:r>
              <a:rPr lang="fr-FR" sz="2000" b="1" dirty="0"/>
              <a:t>Hier, un fermier a donné deux chats blancs à la sorcière </a:t>
            </a:r>
            <a:r>
              <a:rPr lang="fr-FR" sz="2000" b="1" dirty="0" err="1"/>
              <a:t>Sirissol</a:t>
            </a:r>
            <a:r>
              <a:rPr lang="fr-FR" sz="2000" b="1" dirty="0"/>
              <a:t>. </a:t>
            </a:r>
            <a:endParaRPr lang="fr-FR" sz="2000" b="1" dirty="0"/>
          </a:p>
        </p:txBody>
      </p:sp>
    </p:spTree>
    <p:extLst>
      <p:ext uri="{BB962C8B-B14F-4D97-AF65-F5344CB8AC3E}">
        <p14:creationId xmlns:p14="http://schemas.microsoft.com/office/powerpoint/2010/main" val="18582960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2400657"/>
          </a:xfrm>
          <a:prstGeom prst="rect">
            <a:avLst/>
          </a:prstGeom>
          <a:noFill/>
        </p:spPr>
        <p:txBody>
          <a:bodyPr wrap="square" rtlCol="0">
            <a:spAutoFit/>
          </a:bodyPr>
          <a:lstStyle/>
          <a:p>
            <a:pPr algn="ctr"/>
            <a:r>
              <a:rPr lang="fr-FR" sz="2000" b="1" strike="sngStrike" dirty="0" smtClean="0">
                <a:solidFill>
                  <a:srgbClr val="0070C0"/>
                </a:solidFill>
              </a:rPr>
              <a:t>Les deux chats</a:t>
            </a:r>
            <a:r>
              <a:rPr lang="fr-FR" sz="2000" b="1" dirty="0" smtClean="0"/>
              <a:t> de la sorcière</a:t>
            </a:r>
          </a:p>
          <a:p>
            <a:pPr algn="ctr"/>
            <a:r>
              <a:rPr lang="fr-FR" sz="2000" b="1" dirty="0" smtClean="0">
                <a:solidFill>
                  <a:srgbClr val="FF0000"/>
                </a:solidFill>
              </a:rPr>
              <a:t>Le chat</a:t>
            </a:r>
            <a:r>
              <a:rPr lang="fr-FR" sz="2000" b="1" dirty="0" smtClean="0"/>
              <a:t> de la sorcière</a:t>
            </a:r>
            <a:endParaRPr lang="fr-FR" sz="2000" b="1" dirty="0"/>
          </a:p>
          <a:p>
            <a:endParaRPr lang="fr-FR" sz="2000" b="1" dirty="0"/>
          </a:p>
          <a:p>
            <a:pPr>
              <a:lnSpc>
                <a:spcPct val="150000"/>
              </a:lnSpc>
            </a:pPr>
            <a:r>
              <a:rPr lang="fr-FR" sz="2000" b="1" dirty="0"/>
              <a:t>Hier, un fermier a donné </a:t>
            </a:r>
            <a:r>
              <a:rPr lang="fr-FR" sz="2000" b="1" strike="sngStrike" dirty="0">
                <a:solidFill>
                  <a:srgbClr val="0070C0"/>
                </a:solidFill>
              </a:rPr>
              <a:t>deux chats blancs</a:t>
            </a:r>
            <a:r>
              <a:rPr lang="fr-FR" sz="2000" b="1" dirty="0"/>
              <a:t> à la sorcière </a:t>
            </a:r>
            <a:r>
              <a:rPr lang="fr-FR" sz="2000" b="1" dirty="0" err="1"/>
              <a:t>Sirissol</a:t>
            </a:r>
            <a:r>
              <a:rPr lang="fr-FR" sz="2000" b="1" dirty="0"/>
              <a:t>. </a:t>
            </a:r>
            <a:endParaRPr lang="fr-FR" sz="2000" b="1" dirty="0" smtClean="0"/>
          </a:p>
          <a:p>
            <a:pPr>
              <a:lnSpc>
                <a:spcPct val="150000"/>
              </a:lnSpc>
            </a:pPr>
            <a:r>
              <a:rPr lang="fr-FR" sz="2000" b="1" dirty="0"/>
              <a:t>Hier, un fermier a donné </a:t>
            </a:r>
            <a:r>
              <a:rPr lang="fr-FR" sz="2000" b="1" dirty="0">
                <a:solidFill>
                  <a:srgbClr val="FF0000"/>
                </a:solidFill>
              </a:rPr>
              <a:t>un chat blanc </a:t>
            </a:r>
            <a:r>
              <a:rPr lang="fr-FR" sz="2000" b="1" dirty="0" smtClean="0"/>
              <a:t>à </a:t>
            </a:r>
            <a:r>
              <a:rPr lang="fr-FR" sz="2000" b="1" dirty="0"/>
              <a:t>la sorcière </a:t>
            </a:r>
            <a:r>
              <a:rPr lang="fr-FR" sz="2000" b="1" dirty="0" err="1"/>
              <a:t>Sirissol</a:t>
            </a:r>
            <a:r>
              <a:rPr lang="fr-FR" sz="2000" b="1" dirty="0"/>
              <a:t>. </a:t>
            </a:r>
          </a:p>
          <a:p>
            <a:pPr>
              <a:lnSpc>
                <a:spcPct val="150000"/>
              </a:lnSpc>
            </a:pPr>
            <a:endParaRPr lang="fr-FR" sz="2000" b="1" dirty="0"/>
          </a:p>
        </p:txBody>
      </p:sp>
    </p:spTree>
    <p:extLst>
      <p:ext uri="{BB962C8B-B14F-4D97-AF65-F5344CB8AC3E}">
        <p14:creationId xmlns:p14="http://schemas.microsoft.com/office/powerpoint/2010/main" val="2157192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Les deux chatons sont turbulents.</a:t>
            </a:r>
            <a:endParaRPr lang="fr-FR" sz="2000" b="1" dirty="0"/>
          </a:p>
        </p:txBody>
      </p:sp>
    </p:spTree>
    <p:extLst>
      <p:ext uri="{BB962C8B-B14F-4D97-AF65-F5344CB8AC3E}">
        <p14:creationId xmlns:p14="http://schemas.microsoft.com/office/powerpoint/2010/main" val="161116681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strike="sngStrike" dirty="0">
                <a:solidFill>
                  <a:srgbClr val="0070C0"/>
                </a:solidFill>
              </a:rPr>
              <a:t>Les deux chatons sont turbulents</a:t>
            </a:r>
            <a:r>
              <a:rPr lang="fr-FR" sz="2000" b="1" dirty="0" smtClean="0"/>
              <a:t>.</a:t>
            </a:r>
          </a:p>
          <a:p>
            <a:pPr>
              <a:lnSpc>
                <a:spcPct val="150000"/>
              </a:lnSpc>
            </a:pPr>
            <a:r>
              <a:rPr lang="fr-FR" sz="2000" b="1" dirty="0" smtClean="0">
                <a:solidFill>
                  <a:srgbClr val="FF0000"/>
                </a:solidFill>
              </a:rPr>
              <a:t>Le chaton est turbulent</a:t>
            </a:r>
            <a:r>
              <a:rPr lang="fr-FR" sz="2000" b="1" dirty="0" smtClean="0"/>
              <a:t>.</a:t>
            </a:r>
            <a:endParaRPr lang="fr-FR" sz="2000" b="1" dirty="0"/>
          </a:p>
        </p:txBody>
      </p:sp>
    </p:spTree>
    <p:extLst>
      <p:ext uri="{BB962C8B-B14F-4D97-AF65-F5344CB8AC3E}">
        <p14:creationId xmlns:p14="http://schemas.microsoft.com/office/powerpoint/2010/main" val="25723875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Et ça, </a:t>
            </a:r>
            <a:r>
              <a:rPr lang="fr-FR" sz="2000" b="1" dirty="0" err="1"/>
              <a:t>Sirissol</a:t>
            </a:r>
            <a:r>
              <a:rPr lang="fr-FR" sz="2000" b="1" dirty="0"/>
              <a:t> ne le sait pas !</a:t>
            </a:r>
          </a:p>
        </p:txBody>
      </p:sp>
    </p:spTree>
    <p:extLst>
      <p:ext uri="{BB962C8B-B14F-4D97-AF65-F5344CB8AC3E}">
        <p14:creationId xmlns:p14="http://schemas.microsoft.com/office/powerpoint/2010/main" val="17537744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Aujourd’hui, la sorcière dit à ses chats : </a:t>
            </a:r>
            <a:endParaRPr lang="fr-FR" sz="2000" b="1" dirty="0"/>
          </a:p>
        </p:txBody>
      </p:sp>
    </p:spTree>
    <p:extLst>
      <p:ext uri="{BB962C8B-B14F-4D97-AF65-F5344CB8AC3E}">
        <p14:creationId xmlns:p14="http://schemas.microsoft.com/office/powerpoint/2010/main" val="556768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matrice_transpos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0.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1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7.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8.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ppt/theme/themeOverride9.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22</TotalTime>
  <Words>1608</Words>
  <Application>Microsoft Office PowerPoint</Application>
  <PresentationFormat>Affichage à l'écran (4:3)</PresentationFormat>
  <Paragraphs>93</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matrice_transposition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7</cp:revision>
  <dcterms:created xsi:type="dcterms:W3CDTF">2013-08-31T16:36:52Z</dcterms:created>
  <dcterms:modified xsi:type="dcterms:W3CDTF">2013-09-22T13:44:36Z</dcterms:modified>
</cp:coreProperties>
</file>