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90" d="100"/>
          <a:sy n="90" d="100"/>
        </p:scale>
        <p:origin x="-456" y="1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268760" y="135594"/>
            <a:ext cx="4879222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225800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000" b="1" dirty="0">
                <a:solidFill>
                  <a:schemeClr val="tx1"/>
                </a:solidFill>
                <a:latin typeface="Century Gothic" pitchFamily="34" charset="0"/>
              </a:rPr>
              <a:t>Ecrire sans erreur les homophones grammaticaux :  ses / 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Orthographe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Cm1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7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2463" y="1496616"/>
            <a:ext cx="6296813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fr-FR" sz="1200" b="1" u="sng" dirty="0" smtClean="0">
                <a:latin typeface="Century Gothic" pitchFamily="34" charset="0"/>
              </a:rPr>
              <a:t>Écris </a:t>
            </a:r>
            <a:r>
              <a:rPr lang="fr-FR" sz="1200" b="1" u="sng" dirty="0">
                <a:latin typeface="Century Gothic" pitchFamily="34" charset="0"/>
              </a:rPr>
              <a:t>les groupes nominaux de la 1ère liste au singulier, et ceux de la 2ème au pluriel.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 </a:t>
            </a:r>
            <a:r>
              <a:rPr lang="fr-FR" sz="1200" dirty="0" smtClean="0">
                <a:latin typeface="Century Gothic" pitchFamily="34" charset="0"/>
              </a:rPr>
              <a:t>ses </a:t>
            </a:r>
            <a:r>
              <a:rPr lang="fr-FR" sz="1200" dirty="0">
                <a:latin typeface="Century Gothic" pitchFamily="34" charset="0"/>
              </a:rPr>
              <a:t>jambes - ces montagnes - ces lits - ses cadeaux – </a:t>
            </a:r>
            <a:r>
              <a:rPr lang="fr-FR" sz="1200" dirty="0" smtClean="0">
                <a:latin typeface="Century Gothic" pitchFamily="34" charset="0"/>
              </a:rPr>
              <a:t>ses </a:t>
            </a:r>
            <a:r>
              <a:rPr lang="fr-FR" sz="1200" dirty="0">
                <a:latin typeface="Century Gothic" pitchFamily="34" charset="0"/>
              </a:rPr>
              <a:t>assiettes - ces aigles </a:t>
            </a:r>
          </a:p>
          <a:p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 </a:t>
            </a:r>
            <a:r>
              <a:rPr lang="fr-FR" sz="1200" dirty="0" smtClean="0">
                <a:latin typeface="Century Gothic" pitchFamily="34" charset="0"/>
              </a:rPr>
              <a:t>cette </a:t>
            </a:r>
            <a:r>
              <a:rPr lang="fr-FR" sz="1200" dirty="0">
                <a:latin typeface="Century Gothic" pitchFamily="34" charset="0"/>
              </a:rPr>
              <a:t>chambre – cet abricot – son sac – ce véhicule – sa </a:t>
            </a:r>
            <a:r>
              <a:rPr lang="fr-FR" sz="1200" dirty="0" smtClean="0">
                <a:latin typeface="Century Gothic" pitchFamily="34" charset="0"/>
              </a:rPr>
              <a:t>sœur </a:t>
            </a:r>
            <a:r>
              <a:rPr lang="fr-FR" sz="1200" dirty="0">
                <a:latin typeface="Century Gothic" pitchFamily="34" charset="0"/>
              </a:rPr>
              <a:t>son cahier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228600" indent="-228600">
              <a:buAutoNum type="arabicParenR" startAt="2"/>
            </a:pPr>
            <a:r>
              <a:rPr lang="fr-FR" sz="1200" b="1" u="sng" dirty="0" smtClean="0">
                <a:latin typeface="Century Gothic" pitchFamily="34" charset="0"/>
              </a:rPr>
              <a:t>Copie avec les </a:t>
            </a:r>
            <a:r>
              <a:rPr lang="fr-FR" sz="1200" b="1" u="sng" dirty="0">
                <a:latin typeface="Century Gothic" pitchFamily="34" charset="0"/>
              </a:rPr>
              <a:t>homophones qui conviennent.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Ben a jeté ( ces / ses ) vieux jouets.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Je n’avais pas encore lu ( ces / ses ) B.D.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Il range ( ces / ses ) pulls dans ( ces / ses ) placards.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( Ces / Ses ) voitures et ( ces / ses ) motos roulent vite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228600" indent="-228600">
              <a:buAutoNum type="arabicParenR" startAt="3"/>
            </a:pPr>
            <a:r>
              <a:rPr lang="fr-FR" sz="1200" b="1" u="sng" dirty="0" smtClean="0">
                <a:latin typeface="Century Gothic" pitchFamily="34" charset="0"/>
              </a:rPr>
              <a:t>Complète </a:t>
            </a:r>
            <a:r>
              <a:rPr lang="fr-FR" sz="1200" b="1" u="sng" dirty="0">
                <a:latin typeface="Century Gothic" pitchFamily="34" charset="0"/>
              </a:rPr>
              <a:t>avec </a:t>
            </a:r>
            <a:r>
              <a:rPr lang="fr-FR" sz="1200" b="1" i="1" u="sng" dirty="0">
                <a:latin typeface="Century Gothic" pitchFamily="34" charset="0"/>
              </a:rPr>
              <a:t>ces ou ses : </a:t>
            </a:r>
            <a:endParaRPr lang="fr-FR" sz="1200" b="1" i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Louis a oublié </a:t>
            </a:r>
            <a:r>
              <a:rPr lang="fr-FR" sz="1200" dirty="0" smtClean="0">
                <a:latin typeface="Century Gothic" pitchFamily="34" charset="0"/>
              </a:rPr>
              <a:t>……a…. </a:t>
            </a:r>
            <a:r>
              <a:rPr lang="fr-FR" sz="1200" dirty="0">
                <a:latin typeface="Century Gothic" pitchFamily="34" charset="0"/>
              </a:rPr>
              <a:t>lunettes.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Regarde </a:t>
            </a:r>
            <a:r>
              <a:rPr lang="fr-FR" sz="1200" dirty="0" smtClean="0">
                <a:latin typeface="Century Gothic" pitchFamily="34" charset="0"/>
              </a:rPr>
              <a:t>…b……. </a:t>
            </a:r>
            <a:r>
              <a:rPr lang="fr-FR" sz="1200" dirty="0">
                <a:latin typeface="Century Gothic" pitchFamily="34" charset="0"/>
              </a:rPr>
              <a:t>magnifiques flamants roses !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……c…. </a:t>
            </a:r>
            <a:r>
              <a:rPr lang="fr-FR" sz="1200" dirty="0">
                <a:latin typeface="Century Gothic" pitchFamily="34" charset="0"/>
              </a:rPr>
              <a:t>pains au chocolat sont délicieux.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Elle raconte </a:t>
            </a:r>
            <a:r>
              <a:rPr lang="fr-FR" sz="1200" dirty="0" smtClean="0">
                <a:latin typeface="Century Gothic" pitchFamily="34" charset="0"/>
              </a:rPr>
              <a:t>……d…. </a:t>
            </a:r>
            <a:r>
              <a:rPr lang="fr-FR" sz="1200" dirty="0">
                <a:latin typeface="Century Gothic" pitchFamily="34" charset="0"/>
              </a:rPr>
              <a:t>aventures à </a:t>
            </a:r>
            <a:r>
              <a:rPr lang="fr-FR" sz="1200" dirty="0" smtClean="0">
                <a:latin typeface="Century Gothic" pitchFamily="34" charset="0"/>
              </a:rPr>
              <a:t>……e…. </a:t>
            </a:r>
            <a:r>
              <a:rPr lang="fr-FR" sz="1200" dirty="0">
                <a:latin typeface="Century Gothic" pitchFamily="34" charset="0"/>
              </a:rPr>
              <a:t>amis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……f…. </a:t>
            </a:r>
            <a:r>
              <a:rPr lang="fr-FR" sz="1200" dirty="0">
                <a:latin typeface="Century Gothic" pitchFamily="34" charset="0"/>
              </a:rPr>
              <a:t>tigres et </a:t>
            </a:r>
            <a:r>
              <a:rPr lang="fr-FR" sz="1200" dirty="0" smtClean="0">
                <a:latin typeface="Century Gothic" pitchFamily="34" charset="0"/>
              </a:rPr>
              <a:t>…g……. </a:t>
            </a:r>
            <a:r>
              <a:rPr lang="fr-FR" sz="1200" dirty="0">
                <a:latin typeface="Century Gothic" pitchFamily="34" charset="0"/>
              </a:rPr>
              <a:t>lions ont l’air féroces.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……h…. </a:t>
            </a:r>
            <a:r>
              <a:rPr lang="fr-FR" sz="1200" dirty="0">
                <a:latin typeface="Century Gothic" pitchFamily="34" charset="0"/>
              </a:rPr>
              <a:t>cris étaient poussés par </a:t>
            </a:r>
            <a:r>
              <a:rPr lang="fr-FR" sz="1200" dirty="0" smtClean="0">
                <a:latin typeface="Century Gothic" pitchFamily="34" charset="0"/>
              </a:rPr>
              <a:t>……i…. </a:t>
            </a:r>
            <a:r>
              <a:rPr lang="fr-FR" sz="1200" dirty="0">
                <a:latin typeface="Century Gothic" pitchFamily="34" charset="0"/>
              </a:rPr>
              <a:t>animaux. </a:t>
            </a:r>
          </a:p>
          <a:p>
            <a:r>
              <a:rPr lang="fr-FR" sz="1200" dirty="0">
                <a:latin typeface="Century Gothic" pitchFamily="34" charset="0"/>
              </a:rPr>
              <a:t>	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pPr marL="228600" indent="-228600">
              <a:buAutoNum type="arabicParenR" startAt="4"/>
            </a:pPr>
            <a:r>
              <a:rPr lang="fr-FR" sz="1200" b="1" u="sng" dirty="0" smtClean="0">
                <a:latin typeface="Century Gothic" pitchFamily="34" charset="0"/>
              </a:rPr>
              <a:t>Complète </a:t>
            </a:r>
            <a:r>
              <a:rPr lang="fr-FR" sz="1200" b="1" u="sng" dirty="0">
                <a:latin typeface="Century Gothic" pitchFamily="34" charset="0"/>
              </a:rPr>
              <a:t>par ces / ses :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err="1">
                <a:latin typeface="Century Gothic" pitchFamily="34" charset="0"/>
              </a:rPr>
              <a:t>Lilou</a:t>
            </a:r>
            <a:r>
              <a:rPr lang="fr-FR" sz="1200" dirty="0">
                <a:latin typeface="Century Gothic" pitchFamily="34" charset="0"/>
              </a:rPr>
              <a:t> a ouvert </a:t>
            </a:r>
            <a:r>
              <a:rPr lang="fr-FR" sz="1200" dirty="0" smtClean="0">
                <a:latin typeface="Century Gothic" pitchFamily="34" charset="0"/>
              </a:rPr>
              <a:t>…a……. </a:t>
            </a:r>
            <a:r>
              <a:rPr lang="fr-FR" sz="1200" dirty="0">
                <a:latin typeface="Century Gothic" pitchFamily="34" charset="0"/>
              </a:rPr>
              <a:t>cadeaux en présence de </a:t>
            </a:r>
            <a:r>
              <a:rPr lang="fr-FR" sz="1200" dirty="0" smtClean="0">
                <a:latin typeface="Century Gothic" pitchFamily="34" charset="0"/>
              </a:rPr>
              <a:t>……b….. </a:t>
            </a:r>
            <a:r>
              <a:rPr lang="fr-FR" sz="1200" dirty="0">
                <a:latin typeface="Century Gothic" pitchFamily="34" charset="0"/>
              </a:rPr>
              <a:t>amis.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……c……. </a:t>
            </a:r>
            <a:r>
              <a:rPr lang="fr-FR" sz="1200" dirty="0">
                <a:latin typeface="Century Gothic" pitchFamily="34" charset="0"/>
              </a:rPr>
              <a:t>gâteaux que tu nous a préparés étaient excellents.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Il a pris </a:t>
            </a:r>
            <a:r>
              <a:rPr lang="fr-FR" sz="1200" dirty="0" smtClean="0">
                <a:latin typeface="Century Gothic" pitchFamily="34" charset="0"/>
              </a:rPr>
              <a:t>……d…… </a:t>
            </a:r>
            <a:r>
              <a:rPr lang="fr-FR" sz="1200" dirty="0">
                <a:latin typeface="Century Gothic" pitchFamily="34" charset="0"/>
              </a:rPr>
              <a:t>jambes à son cou.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La chatte lèche </a:t>
            </a:r>
            <a:r>
              <a:rPr lang="fr-FR" sz="1200" dirty="0" smtClean="0">
                <a:latin typeface="Century Gothic" pitchFamily="34" charset="0"/>
              </a:rPr>
              <a:t>……e…….. </a:t>
            </a:r>
            <a:r>
              <a:rPr lang="fr-FR" sz="1200" dirty="0">
                <a:latin typeface="Century Gothic" pitchFamily="34" charset="0"/>
              </a:rPr>
              <a:t>petits.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Il y a plus de fleurs dans </a:t>
            </a:r>
            <a:r>
              <a:rPr lang="fr-FR" sz="1200" i="1" dirty="0" smtClean="0">
                <a:latin typeface="Century Gothic" pitchFamily="34" charset="0"/>
              </a:rPr>
              <a:t>……f……. </a:t>
            </a:r>
            <a:r>
              <a:rPr lang="fr-FR" sz="1200" i="1" dirty="0">
                <a:latin typeface="Century Gothic" pitchFamily="34" charset="0"/>
              </a:rPr>
              <a:t>pots que dans ceux-ci. 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Jean vient de rentrer, il va raconter toutes </a:t>
            </a:r>
            <a:r>
              <a:rPr lang="fr-FR" sz="1200" dirty="0" smtClean="0">
                <a:latin typeface="Century Gothic" pitchFamily="34" charset="0"/>
              </a:rPr>
              <a:t>……g…..</a:t>
            </a:r>
            <a:r>
              <a:rPr lang="fr-FR" sz="1200" dirty="0">
                <a:latin typeface="Century Gothic" pitchFamily="34" charset="0"/>
              </a:rPr>
              <a:t>aventures.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La route sera refaite, </a:t>
            </a:r>
            <a:r>
              <a:rPr lang="fr-FR" sz="1200" dirty="0" smtClean="0">
                <a:latin typeface="Century Gothic" pitchFamily="34" charset="0"/>
              </a:rPr>
              <a:t>……h……. </a:t>
            </a:r>
            <a:r>
              <a:rPr lang="fr-FR" sz="1200" dirty="0">
                <a:latin typeface="Century Gothic" pitchFamily="34" charset="0"/>
              </a:rPr>
              <a:t>travaux commenceront bientôt.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Regardez </a:t>
            </a:r>
            <a:r>
              <a:rPr lang="fr-FR" sz="1200" dirty="0" smtClean="0">
                <a:latin typeface="Century Gothic" pitchFamily="34" charset="0"/>
              </a:rPr>
              <a:t>……i….. </a:t>
            </a:r>
            <a:r>
              <a:rPr lang="fr-FR" sz="1200" dirty="0">
                <a:latin typeface="Century Gothic" pitchFamily="34" charset="0"/>
              </a:rPr>
              <a:t>deux poussins comme ils sont beaux !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	</a:t>
            </a:r>
          </a:p>
          <a:p>
            <a:pPr marL="228600" indent="-228600">
              <a:buAutoNum type="arabicParenR" startAt="5"/>
            </a:pPr>
            <a:r>
              <a:rPr lang="fr-FR" sz="1200" b="1" u="sng" dirty="0" smtClean="0">
                <a:latin typeface="Century Gothic" pitchFamily="34" charset="0"/>
              </a:rPr>
              <a:t>Ecris au singulier :</a:t>
            </a:r>
          </a:p>
          <a:p>
            <a:pPr marL="228600" indent="-228600">
              <a:buAutoNum type="arabicParenR" startAt="5"/>
            </a:pPr>
            <a:endParaRPr lang="fr-FR" sz="1200" dirty="0">
              <a:latin typeface="Century Gothic" pitchFamily="34" charset="0"/>
            </a:endParaRPr>
          </a:p>
          <a:p>
            <a:r>
              <a:rPr lang="fr-FR" sz="1200" dirty="0" smtClean="0">
                <a:latin typeface="Century Gothic" pitchFamily="34" charset="0"/>
              </a:rPr>
              <a:t>ses voitures   -   ces chevaux   -   ces heures   -   ses disques   -   ces couteaux   -   ses yeux   -   ses jeux   -   ces colis   -   ces seaux   -   ses roues   -   ses amies</a:t>
            </a:r>
            <a:endParaRPr lang="fr-FR" sz="1200" dirty="0"/>
          </a:p>
          <a:p>
            <a:endParaRPr lang="fr-FR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7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197</Words>
  <Application>Microsoft Office PowerPoint</Application>
  <PresentationFormat>Format A4 (210 x 297 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59</cp:revision>
  <dcterms:created xsi:type="dcterms:W3CDTF">2012-10-29T16:06:26Z</dcterms:created>
  <dcterms:modified xsi:type="dcterms:W3CDTF">2012-11-02T19:17:27Z</dcterms:modified>
</cp:coreProperties>
</file>