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handoutMasterIdLst>
    <p:handoutMasterId r:id="rId22"/>
  </p:handoutMasterIdLst>
  <p:sldIdLst>
    <p:sldId id="256" r:id="rId2"/>
    <p:sldId id="258" r:id="rId3"/>
    <p:sldId id="257" r:id="rId4"/>
    <p:sldId id="259" r:id="rId5"/>
    <p:sldId id="260" r:id="rId6"/>
    <p:sldId id="261" r:id="rId7"/>
    <p:sldId id="262" r:id="rId8"/>
    <p:sldId id="264" r:id="rId9"/>
    <p:sldId id="265" r:id="rId10"/>
    <p:sldId id="266" r:id="rId11"/>
    <p:sldId id="267" r:id="rId12"/>
    <p:sldId id="268" r:id="rId13"/>
    <p:sldId id="269" r:id="rId14"/>
    <p:sldId id="270" r:id="rId15"/>
    <p:sldId id="271" r:id="rId16"/>
    <p:sldId id="272" r:id="rId17"/>
    <p:sldId id="273" r:id="rId18"/>
    <p:sldId id="274" r:id="rId19"/>
    <p:sldId id="275" r:id="rId20"/>
    <p:sldId id="276" r:id="rId21"/>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showGuides="1">
      <p:cViewPr varScale="1">
        <p:scale>
          <a:sx n="70" d="100"/>
          <a:sy n="70" d="100"/>
        </p:scale>
        <p:origin x="-426" y="-102"/>
      </p:cViewPr>
      <p:guideLst>
        <p:guide orient="horz" pos="2160"/>
        <p:guide pos="2880"/>
      </p:guideLst>
    </p:cSldViewPr>
  </p:slideViewPr>
  <p:notesTextViewPr>
    <p:cViewPr>
      <p:scale>
        <a:sx n="1" d="1"/>
        <a:sy n="1" d="1"/>
      </p:scale>
      <p:origin x="0" y="0"/>
    </p:cViewPr>
  </p:notesTextViewPr>
  <p:notesViewPr>
    <p:cSldViewPr showGuides="1">
      <p:cViewPr varScale="1">
        <p:scale>
          <a:sx n="75" d="100"/>
          <a:sy n="75" d="100"/>
        </p:scale>
        <p:origin x="-2914" y="-91"/>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handoutMaster" Target="handoutMasters/handoutMaster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07811637-2558-42A8-A314-4D54E102C297}" type="datetimeFigureOut">
              <a:rPr lang="fr-FR" smtClean="0"/>
              <a:t>17/09/2013</a:t>
            </a:fld>
            <a:endParaRPr lang="fr-FR"/>
          </a:p>
        </p:txBody>
      </p:sp>
      <p:sp>
        <p:nvSpPr>
          <p:cNvPr id="4" name="Espace réservé du pied de page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fr-FR"/>
          </a:p>
        </p:txBody>
      </p:sp>
      <p:sp>
        <p:nvSpPr>
          <p:cNvPr id="5" name="Espace réservé du numéro de diapositive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20FB69CA-18BC-4FB9-9FE7-A1D7FE5797AC}" type="slidenum">
              <a:rPr lang="fr-FR" smtClean="0"/>
              <a:t>‹N°›</a:t>
            </a:fld>
            <a:endParaRPr lang="fr-FR"/>
          </a:p>
        </p:txBody>
      </p:sp>
    </p:spTree>
    <p:extLst>
      <p:ext uri="{BB962C8B-B14F-4D97-AF65-F5344CB8AC3E}">
        <p14:creationId xmlns:p14="http://schemas.microsoft.com/office/powerpoint/2010/main" val="2112001860"/>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Disposition personnalisée">
    <p:spTree>
      <p:nvGrpSpPr>
        <p:cNvPr id="1" name=""/>
        <p:cNvGrpSpPr/>
        <p:nvPr/>
      </p:nvGrpSpPr>
      <p:grpSpPr>
        <a:xfrm>
          <a:off x="0" y="0"/>
          <a:ext cx="0" cy="0"/>
          <a:chOff x="0" y="0"/>
          <a:chExt cx="0" cy="0"/>
        </a:xfrm>
      </p:grpSpPr>
      <p:sp>
        <p:nvSpPr>
          <p:cNvPr id="6" name="Arrondir un rectangle avec un coin diagonal 5"/>
          <p:cNvSpPr/>
          <p:nvPr userDrawn="1"/>
        </p:nvSpPr>
        <p:spPr>
          <a:xfrm>
            <a:off x="611560" y="171280"/>
            <a:ext cx="1800000" cy="540000"/>
          </a:xfrm>
          <a:prstGeom prst="round2DiagRect">
            <a:avLst>
              <a:gd name="adj1" fmla="val 27250"/>
              <a:gd name="adj2" fmla="val 0"/>
            </a:avLst>
          </a:prstGeom>
          <a:solidFill>
            <a:srgbClr val="D5FFE8"/>
          </a:solidFill>
          <a:ln w="25400">
            <a:solidFill>
              <a:srgbClr val="00B050"/>
            </a:solidFill>
          </a:ln>
          <a:effectLst>
            <a:outerShdw blurRad="50800" dist="38100" dir="2700000" algn="tl" rotWithShape="0">
              <a:prstClr val="black">
                <a:alpha val="40000"/>
              </a:prstClr>
            </a:outerShdw>
          </a:effectLst>
        </p:spPr>
        <p:style>
          <a:lnRef idx="1">
            <a:schemeClr val="accent3"/>
          </a:lnRef>
          <a:fillRef idx="2">
            <a:schemeClr val="accent3"/>
          </a:fillRef>
          <a:effectRef idx="1">
            <a:schemeClr val="accent3"/>
          </a:effectRef>
          <a:fontRef idx="minor">
            <a:schemeClr val="dk1"/>
          </a:fontRef>
        </p:style>
        <p:txBody>
          <a:bodyPr rtlCol="0" anchor="ctr"/>
          <a:lstStyle/>
          <a:p>
            <a:pPr algn="ctr"/>
            <a:r>
              <a:rPr lang="fr-FR" dirty="0" smtClean="0">
                <a:solidFill>
                  <a:srgbClr val="00B050"/>
                </a:solidFill>
              </a:rPr>
              <a:t>Collectif</a:t>
            </a:r>
            <a:endParaRPr lang="fr-FR" dirty="0">
              <a:solidFill>
                <a:srgbClr val="00B050"/>
              </a:solidFill>
            </a:endParaRPr>
          </a:p>
        </p:txBody>
      </p:sp>
      <p:sp>
        <p:nvSpPr>
          <p:cNvPr id="7" name="Rogner un rectangle avec un coin du même côté 6"/>
          <p:cNvSpPr/>
          <p:nvPr userDrawn="1"/>
        </p:nvSpPr>
        <p:spPr>
          <a:xfrm rot="5400000">
            <a:off x="7631840" y="-548720"/>
            <a:ext cx="540000" cy="1980000"/>
          </a:xfrm>
          <a:prstGeom prst="snip2SameRect">
            <a:avLst>
              <a:gd name="adj1" fmla="val 27956"/>
              <a:gd name="adj2" fmla="val 0"/>
            </a:avLst>
          </a:prstGeom>
          <a:solidFill>
            <a:srgbClr val="D5FFE8"/>
          </a:solidFill>
          <a:ln w="50800" cmpd="thickThi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vert="vert270" rtlCol="0" anchor="ctr"/>
          <a:lstStyle/>
          <a:p>
            <a:pPr algn="ctr"/>
            <a:r>
              <a:rPr lang="fr-FR" dirty="0" smtClean="0">
                <a:solidFill>
                  <a:srgbClr val="00B050"/>
                </a:solidFill>
              </a:rPr>
              <a:t>Transposition</a:t>
            </a:r>
            <a:endParaRPr lang="fr-FR" dirty="0">
              <a:solidFill>
                <a:srgbClr val="00B050"/>
              </a:solidFill>
            </a:endParaRPr>
          </a:p>
        </p:txBody>
      </p:sp>
      <p:sp>
        <p:nvSpPr>
          <p:cNvPr id="8" name="Rectangle 7"/>
          <p:cNvSpPr/>
          <p:nvPr userDrawn="1"/>
        </p:nvSpPr>
        <p:spPr>
          <a:xfrm>
            <a:off x="611560" y="810000"/>
            <a:ext cx="8250172" cy="5859360"/>
          </a:xfrm>
          <a:prstGeom prst="rect">
            <a:avLst/>
          </a:prstGeom>
          <a:ln>
            <a:solidFill>
              <a:srgbClr val="00B050"/>
            </a:solidFill>
          </a:ln>
        </p:spPr>
        <p:style>
          <a:lnRef idx="2">
            <a:schemeClr val="accent3"/>
          </a:lnRef>
          <a:fillRef idx="1">
            <a:schemeClr val="lt1"/>
          </a:fillRef>
          <a:effectRef idx="0">
            <a:schemeClr val="accent3"/>
          </a:effectRef>
          <a:fontRef idx="minor">
            <a:schemeClr val="dk1"/>
          </a:fontRef>
        </p:style>
        <p:txBody>
          <a:bodyPr wrap="square" anchor="t" anchorCtr="0">
            <a:noAutofit/>
          </a:bodyPr>
          <a:lstStyle/>
          <a:p>
            <a:pPr algn="just"/>
            <a:endParaRPr lang="fr-FR" sz="1600" dirty="0" smtClean="0"/>
          </a:p>
        </p:txBody>
      </p:sp>
    </p:spTree>
    <p:extLst>
      <p:ext uri="{BB962C8B-B14F-4D97-AF65-F5344CB8AC3E}">
        <p14:creationId xmlns:p14="http://schemas.microsoft.com/office/powerpoint/2010/main" val="4126999027"/>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dirty="0" smtClean="0"/>
              <a:t>Modifiez les styles du texte du masque</a:t>
            </a:r>
          </a:p>
          <a:p>
            <a:pPr lvl="1"/>
            <a:r>
              <a:rPr lang="fr-FR" dirty="0" smtClean="0"/>
              <a:t>Deuxième niveau</a:t>
            </a:r>
          </a:p>
          <a:p>
            <a:pPr lvl="2"/>
            <a:r>
              <a:rPr lang="fr-FR" dirty="0" smtClean="0"/>
              <a:t>Troisième niveau</a:t>
            </a:r>
          </a:p>
          <a:p>
            <a:pPr lvl="3"/>
            <a:r>
              <a:rPr lang="fr-FR" dirty="0" smtClean="0"/>
              <a:t>Quatrième niveau</a:t>
            </a:r>
          </a:p>
          <a:p>
            <a:pPr lvl="4"/>
            <a:r>
              <a:rPr lang="fr-FR" dirty="0" smtClean="0"/>
              <a:t>Cinquième niveau</a:t>
            </a:r>
            <a:endParaRPr lang="fr-FR" dirty="0"/>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2528349-C259-4E4D-B42F-C83ED1D8C0FF}" type="datetimeFigureOut">
              <a:rPr lang="fr-FR" smtClean="0"/>
              <a:t>17/09/2013</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5F5162B-CD80-4554-83F8-35E7AACBAEFF}" type="slidenum">
              <a:rPr lang="fr-FR" smtClean="0"/>
              <a:t>‹N°›</a:t>
            </a:fld>
            <a:endParaRPr lang="fr-FR"/>
          </a:p>
        </p:txBody>
      </p:sp>
    </p:spTree>
    <p:extLst>
      <p:ext uri="{BB962C8B-B14F-4D97-AF65-F5344CB8AC3E}">
        <p14:creationId xmlns:p14="http://schemas.microsoft.com/office/powerpoint/2010/main" val="764005786"/>
      </p:ext>
    </p:extLst>
  </p:cSld>
  <p:clrMap bg1="lt1" tx1="dk1" bg2="lt2" tx2="dk2" accent1="accent1" accent2="accent2" accent3="accent3" accent4="accent4" accent5="accent5" accent6="accent6" hlink="hlink" folHlink="folHlink"/>
  <p:sldLayoutIdLst>
    <p:sldLayoutId id="2147483661" r:id="rId1"/>
  </p:sldLayoutIdLst>
  <p:timing>
    <p:tnLst>
      <p:par>
        <p:cTn id="1" dur="indefinite" restart="never" nodeType="tmRoot"/>
      </p:par>
    </p:tnLst>
  </p:timing>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3737946"/>
          </a:xfrm>
          <a:prstGeom prst="rect">
            <a:avLst/>
          </a:prstGeom>
          <a:noFill/>
        </p:spPr>
        <p:txBody>
          <a:bodyPr wrap="square" rtlCol="0">
            <a:spAutoFit/>
          </a:bodyPr>
          <a:lstStyle/>
          <a:p>
            <a:pPr algn="ctr">
              <a:lnSpc>
                <a:spcPct val="150000"/>
              </a:lnSpc>
            </a:pPr>
            <a:r>
              <a:rPr lang="fr-FR" sz="2000" b="1" dirty="0" smtClean="0"/>
              <a:t>Blanquette dans la montagne</a:t>
            </a:r>
          </a:p>
          <a:p>
            <a:pPr algn="just">
              <a:lnSpc>
                <a:spcPct val="150000"/>
              </a:lnSpc>
            </a:pPr>
            <a:endParaRPr lang="fr-FR" sz="2000" b="1" dirty="0" smtClean="0"/>
          </a:p>
          <a:p>
            <a:pPr algn="just">
              <a:lnSpc>
                <a:spcPct val="150000"/>
              </a:lnSpc>
            </a:pPr>
            <a:r>
              <a:rPr lang="fr-FR" sz="2000" b="1" dirty="0" smtClean="0"/>
              <a:t>Dans </a:t>
            </a:r>
            <a:r>
              <a:rPr lang="fr-FR" sz="2000" b="1" dirty="0"/>
              <a:t>la montagne, la petite chèvre est heureuse. Plus de corde ! Plus de pieu ! Elle a de l’herbe jusque par-dessus ses petites cornes. Et quelle herbe ! Elle est savoureuse, fine, dentelée. Blanquette broute des grandes fleurs parfumées. Elles sont si bonnes. Elle gambade. Elle tombe dans les feuilles et les châtaignes. Elle va partout, sur un pic, dans un ravin. La petite coureuse en robe blanche n’a peur de rien, même pas du loup.</a:t>
            </a:r>
          </a:p>
        </p:txBody>
      </p:sp>
    </p:spTree>
    <p:extLst>
      <p:ext uri="{BB962C8B-B14F-4D97-AF65-F5344CB8AC3E}">
        <p14:creationId xmlns:p14="http://schemas.microsoft.com/office/powerpoint/2010/main" val="170702952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015663"/>
          </a:xfrm>
          <a:prstGeom prst="rect">
            <a:avLst/>
          </a:prstGeom>
          <a:noFill/>
        </p:spPr>
        <p:txBody>
          <a:bodyPr wrap="square" rtlCol="0">
            <a:spAutoFit/>
          </a:bodyPr>
          <a:lstStyle/>
          <a:p>
            <a:pPr>
              <a:lnSpc>
                <a:spcPct val="150000"/>
              </a:lnSpc>
            </a:pPr>
            <a:r>
              <a:rPr lang="fr-FR" sz="2000" b="1" dirty="0"/>
              <a:t>Blanquette broute des grandes fleurs parfumées</a:t>
            </a:r>
            <a:r>
              <a:rPr lang="fr-FR" sz="2000" b="1" dirty="0" smtClean="0"/>
              <a:t>.</a:t>
            </a:r>
          </a:p>
          <a:p>
            <a:pPr>
              <a:lnSpc>
                <a:spcPct val="150000"/>
              </a:lnSpc>
            </a:pPr>
            <a:r>
              <a:rPr lang="fr-FR" sz="2000" b="1" dirty="0" smtClean="0">
                <a:solidFill>
                  <a:srgbClr val="FF0000"/>
                </a:solidFill>
              </a:rPr>
              <a:t>Je</a:t>
            </a:r>
            <a:r>
              <a:rPr lang="fr-FR" sz="2000" b="1" dirty="0" smtClean="0">
                <a:solidFill>
                  <a:srgbClr val="0070C0"/>
                </a:solidFill>
              </a:rPr>
              <a:t> broute </a:t>
            </a:r>
            <a:r>
              <a:rPr lang="fr-FR" sz="2000" b="1" dirty="0">
                <a:solidFill>
                  <a:srgbClr val="0070C0"/>
                </a:solidFill>
              </a:rPr>
              <a:t>des grandes fleurs parfumées.</a:t>
            </a:r>
          </a:p>
        </p:txBody>
      </p:sp>
    </p:spTree>
    <p:extLst>
      <p:ext uri="{BB962C8B-B14F-4D97-AF65-F5344CB8AC3E}">
        <p14:creationId xmlns:p14="http://schemas.microsoft.com/office/powerpoint/2010/main" val="1841799929"/>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a:t>Elles sont si bonnes.</a:t>
            </a:r>
            <a:endParaRPr lang="fr-FR" sz="2000" b="1" dirty="0">
              <a:solidFill>
                <a:srgbClr val="0070C0"/>
              </a:solidFill>
            </a:endParaRPr>
          </a:p>
        </p:txBody>
      </p:sp>
    </p:spTree>
    <p:extLst>
      <p:ext uri="{BB962C8B-B14F-4D97-AF65-F5344CB8AC3E}">
        <p14:creationId xmlns:p14="http://schemas.microsoft.com/office/powerpoint/2010/main" val="886368801"/>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a:t>Elle gambade</a:t>
            </a:r>
            <a:r>
              <a:rPr lang="fr-FR" sz="2000" b="1" dirty="0" smtClean="0"/>
              <a:t>.</a:t>
            </a:r>
            <a:endParaRPr lang="fr-FR" sz="2000" b="1" dirty="0">
              <a:solidFill>
                <a:srgbClr val="0070C0"/>
              </a:solidFill>
            </a:endParaRPr>
          </a:p>
        </p:txBody>
      </p:sp>
    </p:spTree>
    <p:extLst>
      <p:ext uri="{BB962C8B-B14F-4D97-AF65-F5344CB8AC3E}">
        <p14:creationId xmlns:p14="http://schemas.microsoft.com/office/powerpoint/2010/main" val="320788887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015663"/>
          </a:xfrm>
          <a:prstGeom prst="rect">
            <a:avLst/>
          </a:prstGeom>
          <a:noFill/>
        </p:spPr>
        <p:txBody>
          <a:bodyPr wrap="square" rtlCol="0">
            <a:spAutoFit/>
          </a:bodyPr>
          <a:lstStyle/>
          <a:p>
            <a:pPr>
              <a:lnSpc>
                <a:spcPct val="150000"/>
              </a:lnSpc>
            </a:pPr>
            <a:r>
              <a:rPr lang="fr-FR" sz="2000" b="1" dirty="0"/>
              <a:t>Elle gambade</a:t>
            </a:r>
            <a:r>
              <a:rPr lang="fr-FR" sz="2000" b="1" dirty="0" smtClean="0"/>
              <a:t>.</a:t>
            </a:r>
          </a:p>
          <a:p>
            <a:pPr>
              <a:lnSpc>
                <a:spcPct val="150000"/>
              </a:lnSpc>
            </a:pPr>
            <a:r>
              <a:rPr lang="fr-FR" sz="2000" b="1" dirty="0" smtClean="0">
                <a:solidFill>
                  <a:srgbClr val="FF0000"/>
                </a:solidFill>
              </a:rPr>
              <a:t>Je</a:t>
            </a:r>
            <a:r>
              <a:rPr lang="fr-FR" sz="2000" b="1" dirty="0" smtClean="0">
                <a:solidFill>
                  <a:srgbClr val="0070C0"/>
                </a:solidFill>
              </a:rPr>
              <a:t> gambade</a:t>
            </a:r>
            <a:r>
              <a:rPr lang="fr-FR" sz="2000" b="1" dirty="0">
                <a:solidFill>
                  <a:srgbClr val="0070C0"/>
                </a:solidFill>
              </a:rPr>
              <a:t>.</a:t>
            </a:r>
          </a:p>
        </p:txBody>
      </p:sp>
    </p:spTree>
    <p:extLst>
      <p:ext uri="{BB962C8B-B14F-4D97-AF65-F5344CB8AC3E}">
        <p14:creationId xmlns:p14="http://schemas.microsoft.com/office/powerpoint/2010/main" val="1565240430"/>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a:t>Elle tombe dans les feuilles et les châtaignes.</a:t>
            </a:r>
            <a:endParaRPr lang="fr-FR" sz="2000" b="1" dirty="0">
              <a:solidFill>
                <a:srgbClr val="0070C0"/>
              </a:solidFill>
            </a:endParaRPr>
          </a:p>
        </p:txBody>
      </p:sp>
    </p:spTree>
    <p:extLst>
      <p:ext uri="{BB962C8B-B14F-4D97-AF65-F5344CB8AC3E}">
        <p14:creationId xmlns:p14="http://schemas.microsoft.com/office/powerpoint/2010/main" val="3670386454"/>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015663"/>
          </a:xfrm>
          <a:prstGeom prst="rect">
            <a:avLst/>
          </a:prstGeom>
          <a:noFill/>
        </p:spPr>
        <p:txBody>
          <a:bodyPr wrap="square" rtlCol="0">
            <a:spAutoFit/>
          </a:bodyPr>
          <a:lstStyle/>
          <a:p>
            <a:pPr>
              <a:lnSpc>
                <a:spcPct val="150000"/>
              </a:lnSpc>
            </a:pPr>
            <a:r>
              <a:rPr lang="fr-FR" sz="2000" b="1" dirty="0"/>
              <a:t>Elle tombe dans les feuilles et les châtaignes</a:t>
            </a:r>
            <a:r>
              <a:rPr lang="fr-FR" sz="2000" b="1" dirty="0" smtClean="0"/>
              <a:t>.</a:t>
            </a:r>
          </a:p>
          <a:p>
            <a:pPr>
              <a:lnSpc>
                <a:spcPct val="150000"/>
              </a:lnSpc>
            </a:pPr>
            <a:r>
              <a:rPr lang="fr-FR" sz="2000" b="1" dirty="0" smtClean="0">
                <a:solidFill>
                  <a:srgbClr val="FF0000"/>
                </a:solidFill>
              </a:rPr>
              <a:t>Je</a:t>
            </a:r>
            <a:r>
              <a:rPr lang="fr-FR" sz="2000" b="1" dirty="0" smtClean="0">
                <a:solidFill>
                  <a:srgbClr val="0070C0"/>
                </a:solidFill>
              </a:rPr>
              <a:t> tombe </a:t>
            </a:r>
            <a:r>
              <a:rPr lang="fr-FR" sz="2000" b="1" dirty="0">
                <a:solidFill>
                  <a:srgbClr val="0070C0"/>
                </a:solidFill>
              </a:rPr>
              <a:t>dans les feuilles et les châtaignes.</a:t>
            </a:r>
          </a:p>
        </p:txBody>
      </p:sp>
    </p:spTree>
    <p:extLst>
      <p:ext uri="{BB962C8B-B14F-4D97-AF65-F5344CB8AC3E}">
        <p14:creationId xmlns:p14="http://schemas.microsoft.com/office/powerpoint/2010/main" val="340916240"/>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a:t>Elle va partout, sur un pic, dans un ravin.</a:t>
            </a:r>
            <a:endParaRPr lang="fr-FR" sz="2000" b="1" dirty="0">
              <a:solidFill>
                <a:srgbClr val="0070C0"/>
              </a:solidFill>
            </a:endParaRPr>
          </a:p>
        </p:txBody>
      </p:sp>
    </p:spTree>
    <p:extLst>
      <p:ext uri="{BB962C8B-B14F-4D97-AF65-F5344CB8AC3E}">
        <p14:creationId xmlns:p14="http://schemas.microsoft.com/office/powerpoint/2010/main" val="2425559277"/>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015663"/>
          </a:xfrm>
          <a:prstGeom prst="rect">
            <a:avLst/>
          </a:prstGeom>
          <a:noFill/>
        </p:spPr>
        <p:txBody>
          <a:bodyPr wrap="square" rtlCol="0">
            <a:spAutoFit/>
          </a:bodyPr>
          <a:lstStyle/>
          <a:p>
            <a:pPr>
              <a:lnSpc>
                <a:spcPct val="150000"/>
              </a:lnSpc>
            </a:pPr>
            <a:r>
              <a:rPr lang="fr-FR" sz="2000" b="1" dirty="0"/>
              <a:t>Elle va partout, sur un pic, dans un ravin</a:t>
            </a:r>
            <a:r>
              <a:rPr lang="fr-FR" sz="2000" b="1" dirty="0" smtClean="0"/>
              <a:t>.</a:t>
            </a:r>
          </a:p>
          <a:p>
            <a:pPr>
              <a:lnSpc>
                <a:spcPct val="150000"/>
              </a:lnSpc>
            </a:pPr>
            <a:r>
              <a:rPr lang="fr-FR" sz="2000" b="1" dirty="0" smtClean="0">
                <a:solidFill>
                  <a:srgbClr val="FF0000"/>
                </a:solidFill>
              </a:rPr>
              <a:t>Je vais </a:t>
            </a:r>
            <a:r>
              <a:rPr lang="fr-FR" sz="2000" b="1" dirty="0">
                <a:solidFill>
                  <a:srgbClr val="0070C0"/>
                </a:solidFill>
              </a:rPr>
              <a:t>partout, sur un pic, dans un ravin.</a:t>
            </a:r>
          </a:p>
        </p:txBody>
      </p:sp>
    </p:spTree>
    <p:extLst>
      <p:ext uri="{BB962C8B-B14F-4D97-AF65-F5344CB8AC3E}">
        <p14:creationId xmlns:p14="http://schemas.microsoft.com/office/powerpoint/2010/main" val="794524697"/>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a:t>La petite coureuse en robe blanche n’a peur de rien, même pas du loup. </a:t>
            </a:r>
            <a:endParaRPr lang="fr-FR" sz="2000" b="1" dirty="0">
              <a:solidFill>
                <a:srgbClr val="0070C0"/>
              </a:solidFill>
            </a:endParaRPr>
          </a:p>
        </p:txBody>
      </p:sp>
    </p:spTree>
    <p:extLst>
      <p:ext uri="{BB962C8B-B14F-4D97-AF65-F5344CB8AC3E}">
        <p14:creationId xmlns:p14="http://schemas.microsoft.com/office/powerpoint/2010/main" val="3322357511"/>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015663"/>
          </a:xfrm>
          <a:prstGeom prst="rect">
            <a:avLst/>
          </a:prstGeom>
          <a:noFill/>
        </p:spPr>
        <p:txBody>
          <a:bodyPr wrap="square" rtlCol="0">
            <a:spAutoFit/>
          </a:bodyPr>
          <a:lstStyle/>
          <a:p>
            <a:pPr>
              <a:lnSpc>
                <a:spcPct val="150000"/>
              </a:lnSpc>
            </a:pPr>
            <a:r>
              <a:rPr lang="fr-FR" sz="2000" b="1" dirty="0"/>
              <a:t>La petite coureuse en robe blanche n’a peur de rien, même pas du loup. </a:t>
            </a:r>
            <a:endParaRPr lang="fr-FR" sz="2000" b="1" dirty="0" smtClean="0"/>
          </a:p>
          <a:p>
            <a:pPr>
              <a:lnSpc>
                <a:spcPct val="150000"/>
              </a:lnSpc>
            </a:pPr>
            <a:r>
              <a:rPr lang="fr-FR" sz="2000" b="1" dirty="0" smtClean="0">
                <a:solidFill>
                  <a:srgbClr val="FF0000"/>
                </a:solidFill>
              </a:rPr>
              <a:t>Je</a:t>
            </a:r>
            <a:r>
              <a:rPr lang="fr-FR" sz="2000" b="1" dirty="0" smtClean="0">
                <a:solidFill>
                  <a:srgbClr val="0070C0"/>
                </a:solidFill>
              </a:rPr>
              <a:t> n’</a:t>
            </a:r>
            <a:r>
              <a:rPr lang="fr-FR" sz="2000" b="1" dirty="0" smtClean="0">
                <a:solidFill>
                  <a:srgbClr val="FF0000"/>
                </a:solidFill>
              </a:rPr>
              <a:t>ai</a:t>
            </a:r>
            <a:r>
              <a:rPr lang="fr-FR" sz="2000" b="1" dirty="0" smtClean="0">
                <a:solidFill>
                  <a:srgbClr val="0070C0"/>
                </a:solidFill>
              </a:rPr>
              <a:t> </a:t>
            </a:r>
            <a:r>
              <a:rPr lang="fr-FR" sz="2000" b="1" dirty="0">
                <a:solidFill>
                  <a:srgbClr val="0070C0"/>
                </a:solidFill>
              </a:rPr>
              <a:t>peur de rien, même pas du loup. </a:t>
            </a:r>
          </a:p>
        </p:txBody>
      </p:sp>
    </p:spTree>
    <p:extLst>
      <p:ext uri="{BB962C8B-B14F-4D97-AF65-F5344CB8AC3E}">
        <p14:creationId xmlns:p14="http://schemas.microsoft.com/office/powerpoint/2010/main" val="3895958301"/>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015663"/>
          </a:xfrm>
          <a:prstGeom prst="rect">
            <a:avLst/>
          </a:prstGeom>
          <a:noFill/>
        </p:spPr>
        <p:txBody>
          <a:bodyPr wrap="square" rtlCol="0">
            <a:spAutoFit/>
          </a:bodyPr>
          <a:lstStyle/>
          <a:p>
            <a:pPr algn="ctr">
              <a:lnSpc>
                <a:spcPct val="150000"/>
              </a:lnSpc>
            </a:pPr>
            <a:r>
              <a:rPr lang="fr-FR" sz="2000" b="1" dirty="0"/>
              <a:t>Blanquette dans la montagne</a:t>
            </a:r>
          </a:p>
          <a:p>
            <a:pPr algn="ctr">
              <a:lnSpc>
                <a:spcPct val="150000"/>
              </a:lnSpc>
            </a:pPr>
            <a:r>
              <a:rPr lang="fr-FR" sz="2000" b="1" dirty="0" smtClean="0">
                <a:solidFill>
                  <a:srgbClr val="FF0000"/>
                </a:solidFill>
              </a:rPr>
              <a:t>Moi, Blanquette, </a:t>
            </a:r>
            <a:r>
              <a:rPr lang="fr-FR" sz="2000" b="1" dirty="0" smtClean="0"/>
              <a:t>dans </a:t>
            </a:r>
            <a:r>
              <a:rPr lang="fr-FR" sz="2000" b="1" dirty="0"/>
              <a:t>la </a:t>
            </a:r>
            <a:r>
              <a:rPr lang="fr-FR" sz="2000" b="1" dirty="0" smtClean="0"/>
              <a:t>montagne</a:t>
            </a:r>
            <a:endParaRPr lang="fr-FR" sz="2000" b="1" dirty="0"/>
          </a:p>
        </p:txBody>
      </p:sp>
    </p:spTree>
    <p:extLst>
      <p:ext uri="{BB962C8B-B14F-4D97-AF65-F5344CB8AC3E}">
        <p14:creationId xmlns:p14="http://schemas.microsoft.com/office/powerpoint/2010/main" val="3383013737"/>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2814617"/>
          </a:xfrm>
          <a:prstGeom prst="rect">
            <a:avLst/>
          </a:prstGeom>
          <a:noFill/>
        </p:spPr>
        <p:txBody>
          <a:bodyPr wrap="square" rtlCol="0">
            <a:spAutoFit/>
          </a:bodyPr>
          <a:lstStyle/>
          <a:p>
            <a:pPr algn="just">
              <a:lnSpc>
                <a:spcPct val="150000"/>
              </a:lnSpc>
            </a:pPr>
            <a:r>
              <a:rPr lang="fr-FR" sz="2000" b="1" dirty="0"/>
              <a:t>Dans la montagne, </a:t>
            </a:r>
            <a:r>
              <a:rPr lang="fr-FR" sz="2000" b="1" dirty="0">
                <a:solidFill>
                  <a:srgbClr val="FF0000"/>
                </a:solidFill>
              </a:rPr>
              <a:t>je suis </a:t>
            </a:r>
            <a:r>
              <a:rPr lang="fr-FR" sz="2000" b="1" dirty="0"/>
              <a:t>heureuse. Plus de corde ! Plus de pieu ! </a:t>
            </a:r>
            <a:r>
              <a:rPr lang="fr-FR" sz="2000" b="1" dirty="0">
                <a:solidFill>
                  <a:srgbClr val="FF0000"/>
                </a:solidFill>
              </a:rPr>
              <a:t>J’ai</a:t>
            </a:r>
            <a:r>
              <a:rPr lang="fr-FR" sz="2000" b="1" dirty="0"/>
              <a:t> de l’herbe jusque par-dessus </a:t>
            </a:r>
            <a:r>
              <a:rPr lang="fr-FR" sz="2000" b="1" dirty="0">
                <a:solidFill>
                  <a:srgbClr val="FF0000"/>
                </a:solidFill>
              </a:rPr>
              <a:t>mes</a:t>
            </a:r>
            <a:r>
              <a:rPr lang="fr-FR" sz="2000" b="1" dirty="0"/>
              <a:t> petites cornes. Et quelle herbe ! Elle est savoureuse, fine, dentelée. </a:t>
            </a:r>
            <a:r>
              <a:rPr lang="fr-FR" sz="2000" b="1" dirty="0">
                <a:solidFill>
                  <a:srgbClr val="FF0000"/>
                </a:solidFill>
              </a:rPr>
              <a:t>Je</a:t>
            </a:r>
            <a:r>
              <a:rPr lang="fr-FR" sz="2000" b="1" dirty="0"/>
              <a:t> broute des grandes fleurs parfumées. Elles sont si bonnes. </a:t>
            </a:r>
            <a:r>
              <a:rPr lang="fr-FR" sz="2000" b="1" dirty="0">
                <a:solidFill>
                  <a:srgbClr val="FF0000"/>
                </a:solidFill>
              </a:rPr>
              <a:t>Je</a:t>
            </a:r>
            <a:r>
              <a:rPr lang="fr-FR" sz="2000" b="1" dirty="0"/>
              <a:t> gambade. </a:t>
            </a:r>
            <a:r>
              <a:rPr lang="fr-FR" sz="2000" b="1" dirty="0">
                <a:solidFill>
                  <a:srgbClr val="FF0000"/>
                </a:solidFill>
              </a:rPr>
              <a:t>Je</a:t>
            </a:r>
            <a:r>
              <a:rPr lang="fr-FR" sz="2000" b="1" dirty="0"/>
              <a:t> tombe dans les feuilles et les châtaignes. </a:t>
            </a:r>
            <a:r>
              <a:rPr lang="fr-FR" sz="2000" b="1" dirty="0">
                <a:solidFill>
                  <a:srgbClr val="FF0000"/>
                </a:solidFill>
              </a:rPr>
              <a:t>Je</a:t>
            </a:r>
            <a:r>
              <a:rPr lang="fr-FR" sz="2000" b="1" dirty="0"/>
              <a:t> </a:t>
            </a:r>
            <a:r>
              <a:rPr lang="fr-FR" sz="2000" b="1" dirty="0">
                <a:solidFill>
                  <a:srgbClr val="FF0000"/>
                </a:solidFill>
              </a:rPr>
              <a:t>vais</a:t>
            </a:r>
            <a:r>
              <a:rPr lang="fr-FR" sz="2000" b="1" dirty="0"/>
              <a:t> partout, sur un pic, dans un ravin. </a:t>
            </a:r>
            <a:r>
              <a:rPr lang="fr-FR" sz="2000" b="1" dirty="0">
                <a:solidFill>
                  <a:srgbClr val="FF0000"/>
                </a:solidFill>
              </a:rPr>
              <a:t>Je</a:t>
            </a:r>
            <a:r>
              <a:rPr lang="fr-FR" sz="2000" b="1" dirty="0"/>
              <a:t> n’</a:t>
            </a:r>
            <a:r>
              <a:rPr lang="fr-FR" sz="2000" b="1" dirty="0">
                <a:solidFill>
                  <a:srgbClr val="FF0000"/>
                </a:solidFill>
              </a:rPr>
              <a:t>ai </a:t>
            </a:r>
            <a:r>
              <a:rPr lang="fr-FR" sz="2000" b="1" dirty="0"/>
              <a:t>peur de rien, même pas du loup. </a:t>
            </a:r>
            <a:endParaRPr lang="fr-FR" sz="2000" b="1" dirty="0"/>
          </a:p>
        </p:txBody>
      </p:sp>
    </p:spTree>
    <p:extLst>
      <p:ext uri="{BB962C8B-B14F-4D97-AF65-F5344CB8AC3E}">
        <p14:creationId xmlns:p14="http://schemas.microsoft.com/office/powerpoint/2010/main" val="274683223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smtClean="0"/>
              <a:t>Dans </a:t>
            </a:r>
            <a:r>
              <a:rPr lang="fr-FR" sz="2000" b="1" dirty="0"/>
              <a:t>la montagne, la petite chèvre est heureuse.</a:t>
            </a:r>
          </a:p>
        </p:txBody>
      </p:sp>
    </p:spTree>
    <p:extLst>
      <p:ext uri="{BB962C8B-B14F-4D97-AF65-F5344CB8AC3E}">
        <p14:creationId xmlns:p14="http://schemas.microsoft.com/office/powerpoint/2010/main" val="236420555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477328"/>
          </a:xfrm>
          <a:prstGeom prst="rect">
            <a:avLst/>
          </a:prstGeom>
          <a:noFill/>
        </p:spPr>
        <p:txBody>
          <a:bodyPr wrap="square" rtlCol="0">
            <a:spAutoFit/>
          </a:bodyPr>
          <a:lstStyle/>
          <a:p>
            <a:pPr>
              <a:lnSpc>
                <a:spcPct val="150000"/>
              </a:lnSpc>
            </a:pPr>
            <a:r>
              <a:rPr lang="fr-FR" sz="2000" b="1" dirty="0" smtClean="0"/>
              <a:t>Dans </a:t>
            </a:r>
            <a:r>
              <a:rPr lang="fr-FR" sz="2000" b="1" dirty="0"/>
              <a:t>la montagne, la petite chèvre est heureuse</a:t>
            </a:r>
            <a:r>
              <a:rPr lang="fr-FR" sz="2000" b="1" dirty="0" smtClean="0"/>
              <a:t>.</a:t>
            </a:r>
          </a:p>
          <a:p>
            <a:pPr>
              <a:lnSpc>
                <a:spcPct val="150000"/>
              </a:lnSpc>
            </a:pPr>
            <a:r>
              <a:rPr lang="fr-FR" sz="2000" b="1" dirty="0">
                <a:solidFill>
                  <a:srgbClr val="0070C0"/>
                </a:solidFill>
              </a:rPr>
              <a:t>Dans la montagne, </a:t>
            </a:r>
            <a:r>
              <a:rPr lang="fr-FR" sz="2000" b="1" dirty="0" smtClean="0">
                <a:solidFill>
                  <a:srgbClr val="FF0000"/>
                </a:solidFill>
              </a:rPr>
              <a:t>je suis </a:t>
            </a:r>
            <a:r>
              <a:rPr lang="fr-FR" sz="2000" b="1" dirty="0" smtClean="0">
                <a:solidFill>
                  <a:srgbClr val="0070C0"/>
                </a:solidFill>
              </a:rPr>
              <a:t>heureuse</a:t>
            </a:r>
            <a:r>
              <a:rPr lang="fr-FR" sz="2000" b="1" dirty="0">
                <a:solidFill>
                  <a:srgbClr val="0070C0"/>
                </a:solidFill>
              </a:rPr>
              <a:t>.</a:t>
            </a:r>
          </a:p>
          <a:p>
            <a:pPr>
              <a:lnSpc>
                <a:spcPct val="150000"/>
              </a:lnSpc>
            </a:pPr>
            <a:endParaRPr lang="fr-FR" sz="2000" b="1" dirty="0"/>
          </a:p>
        </p:txBody>
      </p:sp>
    </p:spTree>
    <p:extLst>
      <p:ext uri="{BB962C8B-B14F-4D97-AF65-F5344CB8AC3E}">
        <p14:creationId xmlns:p14="http://schemas.microsoft.com/office/powerpoint/2010/main" val="1336006068"/>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a:t>Plus de corde ! Plus de pieu ! </a:t>
            </a:r>
          </a:p>
        </p:txBody>
      </p:sp>
    </p:spTree>
    <p:extLst>
      <p:ext uri="{BB962C8B-B14F-4D97-AF65-F5344CB8AC3E}">
        <p14:creationId xmlns:p14="http://schemas.microsoft.com/office/powerpoint/2010/main" val="269153121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a:t>Elle a de l’herbe jusque par-dessus ses petites cornes.</a:t>
            </a:r>
          </a:p>
        </p:txBody>
      </p:sp>
    </p:spTree>
    <p:extLst>
      <p:ext uri="{BB962C8B-B14F-4D97-AF65-F5344CB8AC3E}">
        <p14:creationId xmlns:p14="http://schemas.microsoft.com/office/powerpoint/2010/main" val="2134138478"/>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015663"/>
          </a:xfrm>
          <a:prstGeom prst="rect">
            <a:avLst/>
          </a:prstGeom>
          <a:noFill/>
        </p:spPr>
        <p:txBody>
          <a:bodyPr wrap="square" rtlCol="0">
            <a:spAutoFit/>
          </a:bodyPr>
          <a:lstStyle/>
          <a:p>
            <a:pPr>
              <a:lnSpc>
                <a:spcPct val="150000"/>
              </a:lnSpc>
            </a:pPr>
            <a:r>
              <a:rPr lang="fr-FR" sz="2000" b="1" dirty="0"/>
              <a:t>Elle a de l’herbe jusque par-dessus ses petites cornes</a:t>
            </a:r>
            <a:r>
              <a:rPr lang="fr-FR" sz="2000" b="1" dirty="0" smtClean="0"/>
              <a:t>.</a:t>
            </a:r>
          </a:p>
          <a:p>
            <a:pPr>
              <a:lnSpc>
                <a:spcPct val="150000"/>
              </a:lnSpc>
            </a:pPr>
            <a:r>
              <a:rPr lang="fr-FR" sz="2000" b="1" dirty="0" smtClean="0">
                <a:solidFill>
                  <a:srgbClr val="FF0000"/>
                </a:solidFill>
              </a:rPr>
              <a:t>J’ai</a:t>
            </a:r>
            <a:r>
              <a:rPr lang="fr-FR" sz="2000" b="1" dirty="0" smtClean="0">
                <a:solidFill>
                  <a:srgbClr val="0070C0"/>
                </a:solidFill>
              </a:rPr>
              <a:t> de </a:t>
            </a:r>
            <a:r>
              <a:rPr lang="fr-FR" sz="2000" b="1" dirty="0">
                <a:solidFill>
                  <a:srgbClr val="0070C0"/>
                </a:solidFill>
              </a:rPr>
              <a:t>l’herbe jusque par-dessus </a:t>
            </a:r>
            <a:r>
              <a:rPr lang="fr-FR" sz="2000" b="1" dirty="0" smtClean="0">
                <a:solidFill>
                  <a:srgbClr val="FF0000"/>
                </a:solidFill>
              </a:rPr>
              <a:t>mes</a:t>
            </a:r>
            <a:r>
              <a:rPr lang="fr-FR" sz="2000" b="1" dirty="0" smtClean="0">
                <a:solidFill>
                  <a:srgbClr val="0070C0"/>
                </a:solidFill>
              </a:rPr>
              <a:t> petites </a:t>
            </a:r>
            <a:r>
              <a:rPr lang="fr-FR" sz="2000" b="1" dirty="0">
                <a:solidFill>
                  <a:srgbClr val="0070C0"/>
                </a:solidFill>
              </a:rPr>
              <a:t>cornes.</a:t>
            </a:r>
          </a:p>
        </p:txBody>
      </p:sp>
    </p:spTree>
    <p:extLst>
      <p:ext uri="{BB962C8B-B14F-4D97-AF65-F5344CB8AC3E}">
        <p14:creationId xmlns:p14="http://schemas.microsoft.com/office/powerpoint/2010/main" val="136311809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a:t>Et quelle herbe ! Elle est savoureuse, fine, dentelée.</a:t>
            </a:r>
            <a:endParaRPr lang="fr-FR" sz="2000" b="1" dirty="0">
              <a:solidFill>
                <a:srgbClr val="0070C0"/>
              </a:solidFill>
            </a:endParaRPr>
          </a:p>
        </p:txBody>
      </p:sp>
    </p:spTree>
    <p:extLst>
      <p:ext uri="{BB962C8B-B14F-4D97-AF65-F5344CB8AC3E}">
        <p14:creationId xmlns:p14="http://schemas.microsoft.com/office/powerpoint/2010/main" val="3820561993"/>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06292"/>
          </a:xfrm>
          <a:prstGeom prst="rect">
            <a:avLst/>
          </a:prstGeom>
          <a:noFill/>
        </p:spPr>
        <p:txBody>
          <a:bodyPr wrap="square" rtlCol="0">
            <a:spAutoFit/>
          </a:bodyPr>
          <a:lstStyle/>
          <a:p>
            <a:pPr>
              <a:lnSpc>
                <a:spcPct val="150000"/>
              </a:lnSpc>
            </a:pPr>
            <a:r>
              <a:rPr lang="fr-FR" sz="2000" b="1" dirty="0"/>
              <a:t>Blanquette broute des grandes fleurs parfumées.</a:t>
            </a:r>
            <a:endParaRPr lang="fr-FR" sz="2000" b="1" dirty="0">
              <a:solidFill>
                <a:srgbClr val="0070C0"/>
              </a:solidFill>
            </a:endParaRPr>
          </a:p>
        </p:txBody>
      </p:sp>
    </p:spTree>
    <p:extLst>
      <p:ext uri="{BB962C8B-B14F-4D97-AF65-F5344CB8AC3E}">
        <p14:creationId xmlns:p14="http://schemas.microsoft.com/office/powerpoint/2010/main" val="2391023843"/>
      </p:ext>
    </p:extLst>
  </p:cSld>
  <p:clrMapOvr>
    <a:masterClrMapping/>
  </p:clrMapOvr>
  <p:timing>
    <p:tnLst>
      <p:par>
        <p:cTn id="1" dur="indefinite" restart="never" nodeType="tmRoot"/>
      </p:par>
    </p:tnLst>
  </p:timing>
</p:sld>
</file>

<file path=ppt/theme/theme1.xml><?xml version="1.0" encoding="utf-8"?>
<a:theme xmlns:a="http://schemas.openxmlformats.org/drawingml/2006/main" name="matrice_transpositio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matrice_transposition</Template>
  <TotalTime>21</TotalTime>
  <Words>409</Words>
  <Application>Microsoft Office PowerPoint</Application>
  <PresentationFormat>Affichage à l'écran (4:3)</PresentationFormat>
  <Paragraphs>30</Paragraphs>
  <Slides>20</Slides>
  <Notes>0</Notes>
  <HiddenSlides>0</HiddenSlides>
  <MMClips>0</MMClips>
  <ScaleCrop>false</ScaleCrop>
  <HeadingPairs>
    <vt:vector size="4" baseType="variant">
      <vt:variant>
        <vt:lpstr>Thème</vt:lpstr>
      </vt:variant>
      <vt:variant>
        <vt:i4>1</vt:i4>
      </vt:variant>
      <vt:variant>
        <vt:lpstr>Titres des diapositives</vt:lpstr>
      </vt:variant>
      <vt:variant>
        <vt:i4>20</vt:i4>
      </vt:variant>
    </vt:vector>
  </HeadingPairs>
  <TitlesOfParts>
    <vt:vector size="21" baseType="lpstr">
      <vt:lpstr>matrice_transposition</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Enge</dc:creator>
  <cp:lastModifiedBy>Utilisateur</cp:lastModifiedBy>
  <cp:revision>6</cp:revision>
  <dcterms:created xsi:type="dcterms:W3CDTF">2013-08-31T16:36:52Z</dcterms:created>
  <dcterms:modified xsi:type="dcterms:W3CDTF">2013-09-17T09:18:48Z</dcterms:modified>
</cp:coreProperties>
</file>

<file path=docProps/thumbnail.jpeg>
</file>