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handoutMasterIdLst>
    <p:handoutMasterId r:id="rId26"/>
  </p:handoutMasterIdLst>
  <p:sldIdLst>
    <p:sldId id="256" r:id="rId2"/>
    <p:sldId id="269" r:id="rId3"/>
    <p:sldId id="257" r:id="rId4"/>
    <p:sldId id="258" r:id="rId5"/>
    <p:sldId id="259" r:id="rId6"/>
    <p:sldId id="260" r:id="rId7"/>
    <p:sldId id="261" r:id="rId8"/>
    <p:sldId id="262" r:id="rId9"/>
    <p:sldId id="263" r:id="rId10"/>
    <p:sldId id="264" r:id="rId11"/>
    <p:sldId id="265" r:id="rId12"/>
    <p:sldId id="266" r:id="rId13"/>
    <p:sldId id="267" r:id="rId14"/>
    <p:sldId id="268" r:id="rId15"/>
    <p:sldId id="270" r:id="rId16"/>
    <p:sldId id="271" r:id="rId17"/>
    <p:sldId id="272" r:id="rId18"/>
    <p:sldId id="273" r:id="rId19"/>
    <p:sldId id="274" r:id="rId20"/>
    <p:sldId id="275" r:id="rId21"/>
    <p:sldId id="276" r:id="rId22"/>
    <p:sldId id="277" r:id="rId23"/>
    <p:sldId id="278" r:id="rId24"/>
    <p:sldId id="279" r:id="rId25"/>
  </p:sldIdLst>
  <p:sldSz cx="9144000" cy="6858000" type="screen4x3"/>
  <p:notesSz cx="6858000" cy="9144000"/>
  <p:defaultText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howGuides="1">
      <p:cViewPr varScale="1">
        <p:scale>
          <a:sx n="94" d="100"/>
          <a:sy n="94" d="100"/>
        </p:scale>
        <p:origin x="-1037" y="-77"/>
      </p:cViewPr>
      <p:guideLst>
        <p:guide orient="horz" pos="2160"/>
        <p:guide pos="2880"/>
      </p:guideLst>
    </p:cSldViewPr>
  </p:slideViewPr>
  <p:notesTextViewPr>
    <p:cViewPr>
      <p:scale>
        <a:sx n="1" d="1"/>
        <a:sy n="1" d="1"/>
      </p:scale>
      <p:origin x="0" y="0"/>
    </p:cViewPr>
  </p:notesTextViewPr>
  <p:notesViewPr>
    <p:cSldViewPr showGuides="1">
      <p:cViewPr varScale="1">
        <p:scale>
          <a:sx n="75" d="100"/>
          <a:sy n="75" d="100"/>
        </p:scale>
        <p:origin x="-2914" y="-91"/>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handoutMaster" Target="handoutMasters/handoutMaster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2.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ce réservé de l'en-tête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fr-FR"/>
          </a:p>
        </p:txBody>
      </p:sp>
      <p:sp>
        <p:nvSpPr>
          <p:cNvPr id="3" name="Espace réservé de la date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07811637-2558-42A8-A314-4D54E102C297}" type="datetimeFigureOut">
              <a:rPr lang="fr-FR" smtClean="0"/>
              <a:t>08/09/2013</a:t>
            </a:fld>
            <a:endParaRPr lang="fr-FR"/>
          </a:p>
        </p:txBody>
      </p:sp>
      <p:sp>
        <p:nvSpPr>
          <p:cNvPr id="4" name="Espace réservé du pied de page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fr-FR"/>
          </a:p>
        </p:txBody>
      </p:sp>
      <p:sp>
        <p:nvSpPr>
          <p:cNvPr id="5" name="Espace réservé du numéro de diapositive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20FB69CA-18BC-4FB9-9FE7-A1D7FE5797AC}" type="slidenum">
              <a:rPr lang="fr-FR" smtClean="0"/>
              <a:t>‹N°›</a:t>
            </a:fld>
            <a:endParaRPr lang="fr-FR"/>
          </a:p>
        </p:txBody>
      </p:sp>
    </p:spTree>
    <p:extLst>
      <p:ext uri="{BB962C8B-B14F-4D97-AF65-F5344CB8AC3E}">
        <p14:creationId xmlns:p14="http://schemas.microsoft.com/office/powerpoint/2010/main" val="2112001860"/>
      </p:ext>
    </p:extLst>
  </p:cSld>
  <p:clrMap bg1="lt1" tx1="dk1" bg2="lt2" tx2="dk2" accent1="accent1" accent2="accent2" accent3="accent3" accent4="accent4" accent5="accent5" accent6="accent6" hlink="hlink" folHlink="folHlink"/>
</p:handout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Disposition personnalisée">
    <p:spTree>
      <p:nvGrpSpPr>
        <p:cNvPr id="1" name=""/>
        <p:cNvGrpSpPr/>
        <p:nvPr/>
      </p:nvGrpSpPr>
      <p:grpSpPr>
        <a:xfrm>
          <a:off x="0" y="0"/>
          <a:ext cx="0" cy="0"/>
          <a:chOff x="0" y="0"/>
          <a:chExt cx="0" cy="0"/>
        </a:xfrm>
      </p:grpSpPr>
      <p:sp>
        <p:nvSpPr>
          <p:cNvPr id="6" name="Arrondir un rectangle avec un coin diagonal 5"/>
          <p:cNvSpPr/>
          <p:nvPr userDrawn="1"/>
        </p:nvSpPr>
        <p:spPr>
          <a:xfrm>
            <a:off x="611560" y="171280"/>
            <a:ext cx="1800000" cy="540000"/>
          </a:xfrm>
          <a:prstGeom prst="round2DiagRect">
            <a:avLst>
              <a:gd name="adj1" fmla="val 27250"/>
              <a:gd name="adj2" fmla="val 0"/>
            </a:avLst>
          </a:prstGeom>
          <a:solidFill>
            <a:srgbClr val="D5FFE8"/>
          </a:solidFill>
          <a:ln w="25400">
            <a:solidFill>
              <a:srgbClr val="00B050"/>
            </a:solidFill>
          </a:ln>
          <a:effectLst>
            <a:outerShdw blurRad="50800" dist="38100" dir="2700000" algn="tl" rotWithShape="0">
              <a:prstClr val="black">
                <a:alpha val="40000"/>
              </a:prstClr>
            </a:outerShdw>
          </a:effectLst>
        </p:spPr>
        <p:style>
          <a:lnRef idx="1">
            <a:schemeClr val="accent3"/>
          </a:lnRef>
          <a:fillRef idx="2">
            <a:schemeClr val="accent3"/>
          </a:fillRef>
          <a:effectRef idx="1">
            <a:schemeClr val="accent3"/>
          </a:effectRef>
          <a:fontRef idx="minor">
            <a:schemeClr val="dk1"/>
          </a:fontRef>
        </p:style>
        <p:txBody>
          <a:bodyPr rtlCol="0" anchor="ctr"/>
          <a:lstStyle/>
          <a:p>
            <a:pPr algn="ctr"/>
            <a:r>
              <a:rPr lang="fr-FR" dirty="0" smtClean="0">
                <a:solidFill>
                  <a:srgbClr val="00B050"/>
                </a:solidFill>
              </a:rPr>
              <a:t>Collectif</a:t>
            </a:r>
            <a:endParaRPr lang="fr-FR" dirty="0">
              <a:solidFill>
                <a:srgbClr val="00B050"/>
              </a:solidFill>
            </a:endParaRPr>
          </a:p>
        </p:txBody>
      </p:sp>
      <p:sp>
        <p:nvSpPr>
          <p:cNvPr id="7" name="Rogner un rectangle avec un coin du même côté 6"/>
          <p:cNvSpPr/>
          <p:nvPr userDrawn="1"/>
        </p:nvSpPr>
        <p:spPr>
          <a:xfrm rot="5400000">
            <a:off x="7631840" y="-548720"/>
            <a:ext cx="540000" cy="1980000"/>
          </a:xfrm>
          <a:prstGeom prst="snip2SameRect">
            <a:avLst>
              <a:gd name="adj1" fmla="val 27956"/>
              <a:gd name="adj2" fmla="val 0"/>
            </a:avLst>
          </a:prstGeom>
          <a:solidFill>
            <a:srgbClr val="D5FFE8"/>
          </a:solidFill>
          <a:ln w="50800" cmpd="thickThin">
            <a:solidFill>
              <a:srgbClr val="00B050"/>
            </a:solidFill>
          </a:ln>
        </p:spPr>
        <p:style>
          <a:lnRef idx="2">
            <a:schemeClr val="accent1">
              <a:shade val="50000"/>
            </a:schemeClr>
          </a:lnRef>
          <a:fillRef idx="1">
            <a:schemeClr val="accent1"/>
          </a:fillRef>
          <a:effectRef idx="0">
            <a:schemeClr val="accent1"/>
          </a:effectRef>
          <a:fontRef idx="minor">
            <a:schemeClr val="lt1"/>
          </a:fontRef>
        </p:style>
        <p:txBody>
          <a:bodyPr vert="vert270" rtlCol="0" anchor="ctr"/>
          <a:lstStyle/>
          <a:p>
            <a:pPr algn="ctr"/>
            <a:r>
              <a:rPr lang="fr-FR" dirty="0" smtClean="0">
                <a:solidFill>
                  <a:srgbClr val="00B050"/>
                </a:solidFill>
              </a:rPr>
              <a:t>Transposition</a:t>
            </a:r>
            <a:endParaRPr lang="fr-FR" dirty="0">
              <a:solidFill>
                <a:srgbClr val="00B050"/>
              </a:solidFill>
            </a:endParaRPr>
          </a:p>
        </p:txBody>
      </p:sp>
      <p:sp>
        <p:nvSpPr>
          <p:cNvPr id="8" name="Rectangle 7"/>
          <p:cNvSpPr/>
          <p:nvPr userDrawn="1"/>
        </p:nvSpPr>
        <p:spPr>
          <a:xfrm>
            <a:off x="611560" y="810000"/>
            <a:ext cx="8250172" cy="5859360"/>
          </a:xfrm>
          <a:prstGeom prst="rect">
            <a:avLst/>
          </a:prstGeom>
          <a:ln>
            <a:solidFill>
              <a:srgbClr val="00B050"/>
            </a:solidFill>
          </a:ln>
        </p:spPr>
        <p:style>
          <a:lnRef idx="2">
            <a:schemeClr val="accent3"/>
          </a:lnRef>
          <a:fillRef idx="1">
            <a:schemeClr val="lt1"/>
          </a:fillRef>
          <a:effectRef idx="0">
            <a:schemeClr val="accent3"/>
          </a:effectRef>
          <a:fontRef idx="minor">
            <a:schemeClr val="dk1"/>
          </a:fontRef>
        </p:style>
        <p:txBody>
          <a:bodyPr wrap="square" anchor="t" anchorCtr="0">
            <a:noAutofit/>
          </a:bodyPr>
          <a:lstStyle/>
          <a:p>
            <a:pPr algn="just"/>
            <a:endParaRPr lang="fr-FR" sz="1600" dirty="0" smtClean="0"/>
          </a:p>
        </p:txBody>
      </p:sp>
    </p:spTree>
    <p:extLst>
      <p:ext uri="{BB962C8B-B14F-4D97-AF65-F5344CB8AC3E}">
        <p14:creationId xmlns:p14="http://schemas.microsoft.com/office/powerpoint/2010/main" val="4126999027"/>
      </p:ext>
    </p:extLst>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2" Type="http://schemas.openxmlformats.org/officeDocument/2006/relationships/theme" Target="../theme/theme1.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
        <p:nvSpPr>
          <p:cNvPr id="2" name="Espace réservé du titre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fr-FR" smtClean="0"/>
              <a:t>Modifiez le style du titre</a:t>
            </a:r>
            <a:endParaRPr lang="fr-FR"/>
          </a:p>
        </p:txBody>
      </p:sp>
      <p:sp>
        <p:nvSpPr>
          <p:cNvPr id="3" name="Espace réservé du texte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fr-FR" dirty="0" smtClean="0"/>
              <a:t>Modifiez les styles du texte du masque</a:t>
            </a:r>
          </a:p>
          <a:p>
            <a:pPr lvl="1"/>
            <a:r>
              <a:rPr lang="fr-FR" dirty="0" smtClean="0"/>
              <a:t>Deuxième niveau</a:t>
            </a:r>
          </a:p>
          <a:p>
            <a:pPr lvl="2"/>
            <a:r>
              <a:rPr lang="fr-FR" dirty="0" smtClean="0"/>
              <a:t>Troisième niveau</a:t>
            </a:r>
          </a:p>
          <a:p>
            <a:pPr lvl="3"/>
            <a:r>
              <a:rPr lang="fr-FR" dirty="0" smtClean="0"/>
              <a:t>Quatrième niveau</a:t>
            </a:r>
          </a:p>
          <a:p>
            <a:pPr lvl="4"/>
            <a:r>
              <a:rPr lang="fr-FR" dirty="0" smtClean="0"/>
              <a:t>Cinquième niveau</a:t>
            </a:r>
            <a:endParaRPr lang="fr-FR" dirty="0"/>
          </a:p>
        </p:txBody>
      </p:sp>
      <p:sp>
        <p:nvSpPr>
          <p:cNvPr id="4" name="Espace réservé de la date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42528349-C259-4E4D-B42F-C83ED1D8C0FF}" type="datetimeFigureOut">
              <a:rPr lang="fr-FR" smtClean="0"/>
              <a:t>08/09/2013</a:t>
            </a:fld>
            <a:endParaRPr lang="fr-FR"/>
          </a:p>
        </p:txBody>
      </p:sp>
      <p:sp>
        <p:nvSpPr>
          <p:cNvPr id="5" name="Espace réservé du pied de page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fr-FR"/>
          </a:p>
        </p:txBody>
      </p:sp>
      <p:sp>
        <p:nvSpPr>
          <p:cNvPr id="6" name="Espace réservé du numéro de diapositive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5F5162B-CD80-4554-83F8-35E7AACBAEFF}" type="slidenum">
              <a:rPr lang="fr-FR" smtClean="0"/>
              <a:t>‹N°›</a:t>
            </a:fld>
            <a:endParaRPr lang="fr-FR"/>
          </a:p>
        </p:txBody>
      </p:sp>
    </p:spTree>
    <p:extLst>
      <p:ext uri="{BB962C8B-B14F-4D97-AF65-F5344CB8AC3E}">
        <p14:creationId xmlns:p14="http://schemas.microsoft.com/office/powerpoint/2010/main" val="764005786"/>
      </p:ext>
    </p:extLst>
  </p:cSld>
  <p:clrMap bg1="lt1" tx1="dk1" bg2="lt2" tx2="dk2" accent1="accent1" accent2="accent2" accent3="accent3" accent4="accent4" accent5="accent5" accent6="accent6" hlink="hlink" folHlink="folHlink"/>
  <p:sldLayoutIdLst>
    <p:sldLayoutId id="2147483661" r:id="rId1"/>
  </p:sldLayoutIdLst>
  <p:timing>
    <p:tnLst>
      <p:par>
        <p:cTn id="1" dur="indefinite" restart="never" nodeType="tmRoot"/>
      </p:par>
    </p:tnLst>
  </p:timing>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fr-F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3016210"/>
          </a:xfrm>
          <a:prstGeom prst="rect">
            <a:avLst/>
          </a:prstGeom>
          <a:noFill/>
        </p:spPr>
        <p:txBody>
          <a:bodyPr wrap="square" rtlCol="0">
            <a:spAutoFit/>
          </a:bodyPr>
          <a:lstStyle/>
          <a:p>
            <a:pPr algn="ctr"/>
            <a:r>
              <a:rPr lang="fr-FR" sz="2000" b="1" dirty="0"/>
              <a:t>La nouvelle chèvre de monsieur Seguin</a:t>
            </a:r>
          </a:p>
          <a:p>
            <a:endParaRPr lang="fr-FR" sz="2000" b="1" dirty="0"/>
          </a:p>
          <a:p>
            <a:pPr>
              <a:lnSpc>
                <a:spcPct val="150000"/>
              </a:lnSpc>
            </a:pPr>
            <a:r>
              <a:rPr lang="fr-FR" sz="2000" b="1" dirty="0"/>
              <a:t>Un matin, sur le marché, monsieur Seguin achète une nouvelle chèvre. A son retour, il attache Blanquette à un pieu dans un pré. Pendant plusieurs jours, la mignonne petite chèvre semble contente. Elle broute l’herbe verte du pré de bon cœur. La jeune chèvre est bien chez monsieur Seguin. Elle a tout ce qu’il faut, sauf la liberté !</a:t>
            </a:r>
            <a:endParaRPr lang="fr-FR" sz="2000" b="1" dirty="0"/>
          </a:p>
        </p:txBody>
      </p:sp>
    </p:spTree>
    <p:extLst>
      <p:ext uri="{BB962C8B-B14F-4D97-AF65-F5344CB8AC3E}">
        <p14:creationId xmlns:p14="http://schemas.microsoft.com/office/powerpoint/2010/main" val="170702952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631216"/>
          </a:xfrm>
          <a:prstGeom prst="rect">
            <a:avLst/>
          </a:prstGeom>
          <a:noFill/>
        </p:spPr>
        <p:txBody>
          <a:bodyPr wrap="square" rtlCol="0">
            <a:spAutoFit/>
          </a:bodyPr>
          <a:lstStyle/>
          <a:p>
            <a:pPr algn="ctr"/>
            <a:r>
              <a:rPr lang="fr-FR" sz="2000" b="1" dirty="0">
                <a:solidFill>
                  <a:srgbClr val="FF0000"/>
                </a:solidFill>
              </a:rPr>
              <a:t>Les nouvelles chèvres de monsieur Seguin</a:t>
            </a:r>
          </a:p>
          <a:p>
            <a:endParaRPr lang="fr-FR" sz="2000" b="1" dirty="0"/>
          </a:p>
          <a:p>
            <a:pPr>
              <a:lnSpc>
                <a:spcPct val="150000"/>
              </a:lnSpc>
            </a:pPr>
            <a:r>
              <a:rPr lang="fr-FR" sz="2000" b="1" dirty="0" smtClean="0"/>
              <a:t>Elle </a:t>
            </a:r>
            <a:r>
              <a:rPr lang="fr-FR" sz="2000" b="1" dirty="0"/>
              <a:t>broute l’herbe verte du pré de bon cœur</a:t>
            </a:r>
            <a:r>
              <a:rPr lang="fr-FR" sz="2000" b="1" dirty="0" smtClean="0"/>
              <a:t>.</a:t>
            </a:r>
          </a:p>
          <a:p>
            <a:pPr>
              <a:lnSpc>
                <a:spcPct val="150000"/>
              </a:lnSpc>
            </a:pPr>
            <a:r>
              <a:rPr lang="fr-FR" sz="2000" b="1" dirty="0" smtClean="0">
                <a:solidFill>
                  <a:srgbClr val="FF0000"/>
                </a:solidFill>
              </a:rPr>
              <a:t>Elle</a:t>
            </a:r>
            <a:r>
              <a:rPr lang="fr-FR" sz="2000" b="1" u="sng" dirty="0" smtClean="0">
                <a:solidFill>
                  <a:srgbClr val="FF0000"/>
                </a:solidFill>
              </a:rPr>
              <a:t>s</a:t>
            </a:r>
            <a:r>
              <a:rPr lang="fr-FR" sz="2000" b="1" dirty="0" smtClean="0">
                <a:solidFill>
                  <a:srgbClr val="FF0000"/>
                </a:solidFill>
              </a:rPr>
              <a:t> brout</a:t>
            </a:r>
            <a:r>
              <a:rPr lang="fr-FR" sz="2000" b="1" u="sng" dirty="0" smtClean="0">
                <a:solidFill>
                  <a:srgbClr val="FF0000"/>
                </a:solidFill>
              </a:rPr>
              <a:t>ent</a:t>
            </a:r>
            <a:r>
              <a:rPr lang="fr-FR" sz="2000" b="1" dirty="0" smtClean="0">
                <a:solidFill>
                  <a:srgbClr val="FF0000"/>
                </a:solidFill>
              </a:rPr>
              <a:t> </a:t>
            </a:r>
            <a:r>
              <a:rPr lang="fr-FR" sz="2000" b="1" dirty="0">
                <a:solidFill>
                  <a:srgbClr val="0070C0"/>
                </a:solidFill>
              </a:rPr>
              <a:t>l’herbe verte du pré de bon cœur</a:t>
            </a:r>
            <a:r>
              <a:rPr lang="fr-FR" sz="2000" b="1" dirty="0" smtClean="0">
                <a:solidFill>
                  <a:srgbClr val="0070C0"/>
                </a:solidFill>
              </a:rPr>
              <a:t>.</a:t>
            </a:r>
            <a:endParaRPr lang="fr-FR" sz="2000" b="1" dirty="0">
              <a:solidFill>
                <a:srgbClr val="0070C0"/>
              </a:solidFill>
            </a:endParaRPr>
          </a:p>
        </p:txBody>
      </p:sp>
    </p:spTree>
    <p:extLst>
      <p:ext uri="{BB962C8B-B14F-4D97-AF65-F5344CB8AC3E}">
        <p14:creationId xmlns:p14="http://schemas.microsoft.com/office/powerpoint/2010/main" val="3962087674"/>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169551"/>
          </a:xfrm>
          <a:prstGeom prst="rect">
            <a:avLst/>
          </a:prstGeom>
          <a:noFill/>
        </p:spPr>
        <p:txBody>
          <a:bodyPr wrap="square" rtlCol="0">
            <a:spAutoFit/>
          </a:bodyPr>
          <a:lstStyle/>
          <a:p>
            <a:pPr algn="ctr"/>
            <a:r>
              <a:rPr lang="fr-FR" sz="2000" b="1" dirty="0"/>
              <a:t>La nouvelle chèvre de monsieur Seguin</a:t>
            </a:r>
          </a:p>
          <a:p>
            <a:endParaRPr lang="fr-FR" sz="2000" b="1" dirty="0"/>
          </a:p>
          <a:p>
            <a:pPr>
              <a:lnSpc>
                <a:spcPct val="150000"/>
              </a:lnSpc>
            </a:pPr>
            <a:r>
              <a:rPr lang="fr-FR" sz="2000" b="1" dirty="0" smtClean="0"/>
              <a:t>La </a:t>
            </a:r>
            <a:r>
              <a:rPr lang="fr-FR" sz="2000" b="1" dirty="0"/>
              <a:t>jeune chèvre est bien chez monsieur Seguin. </a:t>
            </a:r>
            <a:endParaRPr lang="fr-FR" sz="2000" b="1" dirty="0"/>
          </a:p>
        </p:txBody>
      </p:sp>
    </p:spTree>
    <p:extLst>
      <p:ext uri="{BB962C8B-B14F-4D97-AF65-F5344CB8AC3E}">
        <p14:creationId xmlns:p14="http://schemas.microsoft.com/office/powerpoint/2010/main" val="338752173"/>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631216"/>
          </a:xfrm>
          <a:prstGeom prst="rect">
            <a:avLst/>
          </a:prstGeom>
          <a:noFill/>
        </p:spPr>
        <p:txBody>
          <a:bodyPr wrap="square" rtlCol="0">
            <a:spAutoFit/>
          </a:bodyPr>
          <a:lstStyle/>
          <a:p>
            <a:pPr algn="ctr"/>
            <a:r>
              <a:rPr lang="fr-FR" sz="2000" b="1" dirty="0"/>
              <a:t>La nouvelle chèvre de monsieur Seguin</a:t>
            </a:r>
          </a:p>
          <a:p>
            <a:endParaRPr lang="fr-FR" sz="2000" b="1" dirty="0"/>
          </a:p>
          <a:p>
            <a:pPr>
              <a:lnSpc>
                <a:spcPct val="150000"/>
              </a:lnSpc>
            </a:pPr>
            <a:r>
              <a:rPr lang="fr-FR" sz="2000" b="1" dirty="0" smtClean="0"/>
              <a:t>La jeune chèvre est bien </a:t>
            </a:r>
            <a:r>
              <a:rPr lang="fr-FR" sz="2000" b="1" dirty="0"/>
              <a:t>chez monsieur Seguin. </a:t>
            </a:r>
            <a:endParaRPr lang="fr-FR" sz="2000" b="1" dirty="0" smtClean="0"/>
          </a:p>
          <a:p>
            <a:pPr>
              <a:lnSpc>
                <a:spcPct val="150000"/>
              </a:lnSpc>
            </a:pPr>
            <a:r>
              <a:rPr lang="fr-FR" sz="2000" b="1" u="sng" dirty="0" smtClean="0">
                <a:solidFill>
                  <a:srgbClr val="FF0000"/>
                </a:solidFill>
              </a:rPr>
              <a:t>Les</a:t>
            </a:r>
            <a:r>
              <a:rPr lang="fr-FR" sz="2000" b="1" dirty="0" smtClean="0">
                <a:solidFill>
                  <a:srgbClr val="FF0000"/>
                </a:solidFill>
              </a:rPr>
              <a:t> jeune</a:t>
            </a:r>
            <a:r>
              <a:rPr lang="fr-FR" sz="2000" b="1" u="sng" dirty="0" smtClean="0">
                <a:solidFill>
                  <a:srgbClr val="FF0000"/>
                </a:solidFill>
              </a:rPr>
              <a:t>s</a:t>
            </a:r>
            <a:r>
              <a:rPr lang="fr-FR" sz="2000" b="1" dirty="0" smtClean="0">
                <a:solidFill>
                  <a:srgbClr val="FF0000"/>
                </a:solidFill>
              </a:rPr>
              <a:t> chèvre</a:t>
            </a:r>
            <a:r>
              <a:rPr lang="fr-FR" sz="2000" b="1" u="sng" dirty="0" smtClean="0">
                <a:solidFill>
                  <a:srgbClr val="FF0000"/>
                </a:solidFill>
              </a:rPr>
              <a:t>s</a:t>
            </a:r>
            <a:r>
              <a:rPr lang="fr-FR" sz="2000" b="1" dirty="0" smtClean="0">
                <a:solidFill>
                  <a:srgbClr val="FF0000"/>
                </a:solidFill>
              </a:rPr>
              <a:t> </a:t>
            </a:r>
            <a:r>
              <a:rPr lang="fr-FR" sz="2000" b="1" u="sng" dirty="0" smtClean="0">
                <a:solidFill>
                  <a:srgbClr val="FF0000"/>
                </a:solidFill>
              </a:rPr>
              <a:t>sont</a:t>
            </a:r>
            <a:r>
              <a:rPr lang="fr-FR" sz="2000" b="1" dirty="0" smtClean="0">
                <a:solidFill>
                  <a:srgbClr val="FF0000"/>
                </a:solidFill>
              </a:rPr>
              <a:t> </a:t>
            </a:r>
            <a:r>
              <a:rPr lang="fr-FR" sz="2000" b="1" dirty="0" smtClean="0">
                <a:solidFill>
                  <a:srgbClr val="0070C0"/>
                </a:solidFill>
              </a:rPr>
              <a:t>bien </a:t>
            </a:r>
            <a:r>
              <a:rPr lang="fr-FR" sz="2000" b="1" dirty="0">
                <a:solidFill>
                  <a:srgbClr val="0070C0"/>
                </a:solidFill>
              </a:rPr>
              <a:t>chez monsieur Seguin. </a:t>
            </a:r>
          </a:p>
        </p:txBody>
      </p:sp>
    </p:spTree>
    <p:extLst>
      <p:ext uri="{BB962C8B-B14F-4D97-AF65-F5344CB8AC3E}">
        <p14:creationId xmlns:p14="http://schemas.microsoft.com/office/powerpoint/2010/main" val="3579146834"/>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169551"/>
          </a:xfrm>
          <a:prstGeom prst="rect">
            <a:avLst/>
          </a:prstGeom>
          <a:noFill/>
        </p:spPr>
        <p:txBody>
          <a:bodyPr wrap="square" rtlCol="0">
            <a:spAutoFit/>
          </a:bodyPr>
          <a:lstStyle/>
          <a:p>
            <a:pPr algn="ctr"/>
            <a:r>
              <a:rPr lang="fr-FR" sz="2000" b="1" dirty="0"/>
              <a:t>La nouvelle chèvre de monsieur Seguin</a:t>
            </a:r>
          </a:p>
          <a:p>
            <a:endParaRPr lang="fr-FR" sz="2000" b="1" dirty="0"/>
          </a:p>
          <a:p>
            <a:pPr>
              <a:lnSpc>
                <a:spcPct val="150000"/>
              </a:lnSpc>
            </a:pPr>
            <a:r>
              <a:rPr lang="fr-FR" sz="2000" b="1" dirty="0" smtClean="0"/>
              <a:t>Elle </a:t>
            </a:r>
            <a:r>
              <a:rPr lang="fr-FR" sz="2000" b="1" dirty="0"/>
              <a:t>a tout ce qu’il faut, sauf la liberté !</a:t>
            </a:r>
            <a:endParaRPr lang="fr-FR" sz="2000" b="1" dirty="0"/>
          </a:p>
        </p:txBody>
      </p:sp>
    </p:spTree>
    <p:extLst>
      <p:ext uri="{BB962C8B-B14F-4D97-AF65-F5344CB8AC3E}">
        <p14:creationId xmlns:p14="http://schemas.microsoft.com/office/powerpoint/2010/main" val="3269209515"/>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631216"/>
          </a:xfrm>
          <a:prstGeom prst="rect">
            <a:avLst/>
          </a:prstGeom>
          <a:noFill/>
        </p:spPr>
        <p:txBody>
          <a:bodyPr wrap="square" rtlCol="0">
            <a:spAutoFit/>
          </a:bodyPr>
          <a:lstStyle/>
          <a:p>
            <a:pPr algn="ctr"/>
            <a:r>
              <a:rPr lang="fr-FR" sz="2000" b="1" dirty="0">
                <a:solidFill>
                  <a:srgbClr val="FF0000"/>
                </a:solidFill>
              </a:rPr>
              <a:t>Les nouvelles chèvres de monsieur Seguin</a:t>
            </a:r>
          </a:p>
          <a:p>
            <a:endParaRPr lang="fr-FR" sz="2000" b="1" dirty="0"/>
          </a:p>
          <a:p>
            <a:pPr>
              <a:lnSpc>
                <a:spcPct val="150000"/>
              </a:lnSpc>
            </a:pPr>
            <a:r>
              <a:rPr lang="fr-FR" sz="2000" b="1" dirty="0" smtClean="0"/>
              <a:t>Elle </a:t>
            </a:r>
            <a:r>
              <a:rPr lang="fr-FR" sz="2000" b="1" dirty="0"/>
              <a:t>a tout ce qu’il faut, sauf la liberté </a:t>
            </a:r>
            <a:r>
              <a:rPr lang="fr-FR" sz="2000" b="1" dirty="0" smtClean="0"/>
              <a:t>!</a:t>
            </a:r>
          </a:p>
          <a:p>
            <a:pPr>
              <a:lnSpc>
                <a:spcPct val="150000"/>
              </a:lnSpc>
            </a:pPr>
            <a:r>
              <a:rPr lang="fr-FR" sz="2000" b="1" dirty="0" smtClean="0">
                <a:solidFill>
                  <a:srgbClr val="FF0000"/>
                </a:solidFill>
              </a:rPr>
              <a:t>Elle</a:t>
            </a:r>
            <a:r>
              <a:rPr lang="fr-FR" sz="2000" b="1" u="sng" dirty="0" smtClean="0">
                <a:solidFill>
                  <a:srgbClr val="FF0000"/>
                </a:solidFill>
              </a:rPr>
              <a:t>s</a:t>
            </a:r>
            <a:r>
              <a:rPr lang="fr-FR" sz="2000" b="1" dirty="0" smtClean="0">
                <a:solidFill>
                  <a:srgbClr val="FF0000"/>
                </a:solidFill>
              </a:rPr>
              <a:t> </a:t>
            </a:r>
            <a:r>
              <a:rPr lang="fr-FR" sz="2000" b="1" u="sng" dirty="0" smtClean="0">
                <a:solidFill>
                  <a:srgbClr val="FF0000"/>
                </a:solidFill>
              </a:rPr>
              <a:t>ont</a:t>
            </a:r>
            <a:r>
              <a:rPr lang="fr-FR" sz="2000" b="1" dirty="0" smtClean="0">
                <a:solidFill>
                  <a:srgbClr val="FF0000"/>
                </a:solidFill>
              </a:rPr>
              <a:t> </a:t>
            </a:r>
            <a:r>
              <a:rPr lang="fr-FR" sz="2000" b="1" dirty="0" smtClean="0">
                <a:solidFill>
                  <a:srgbClr val="0070C0"/>
                </a:solidFill>
              </a:rPr>
              <a:t>tout </a:t>
            </a:r>
            <a:r>
              <a:rPr lang="fr-FR" sz="2000" b="1" dirty="0">
                <a:solidFill>
                  <a:srgbClr val="0070C0"/>
                </a:solidFill>
              </a:rPr>
              <a:t>ce qu’il faut, sauf la liberté </a:t>
            </a:r>
            <a:r>
              <a:rPr lang="fr-FR" sz="2000" b="1" dirty="0" smtClean="0">
                <a:solidFill>
                  <a:srgbClr val="0070C0"/>
                </a:solidFill>
              </a:rPr>
              <a:t>!</a:t>
            </a:r>
            <a:endParaRPr lang="fr-FR" sz="2000" b="1" dirty="0">
              <a:solidFill>
                <a:srgbClr val="0070C0"/>
              </a:solidFill>
            </a:endParaRPr>
          </a:p>
        </p:txBody>
      </p:sp>
    </p:spTree>
    <p:extLst>
      <p:ext uri="{BB962C8B-B14F-4D97-AF65-F5344CB8AC3E}">
        <p14:creationId xmlns:p14="http://schemas.microsoft.com/office/powerpoint/2010/main" val="1954939626"/>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940088"/>
          </a:xfrm>
          <a:prstGeom prst="rect">
            <a:avLst/>
          </a:prstGeom>
          <a:noFill/>
        </p:spPr>
        <p:txBody>
          <a:bodyPr wrap="square" rtlCol="0">
            <a:spAutoFit/>
          </a:bodyPr>
          <a:lstStyle/>
          <a:p>
            <a:pPr algn="ctr"/>
            <a:r>
              <a:rPr lang="fr-FR" sz="2000" b="1" dirty="0" smtClean="0">
                <a:solidFill>
                  <a:srgbClr val="FF0000"/>
                </a:solidFill>
              </a:rPr>
              <a:t>Les nouvelles chèvres </a:t>
            </a:r>
            <a:r>
              <a:rPr lang="fr-FR" sz="2000" b="1" dirty="0"/>
              <a:t>de monsieur Seguin</a:t>
            </a:r>
          </a:p>
          <a:p>
            <a:pPr>
              <a:lnSpc>
                <a:spcPct val="150000"/>
              </a:lnSpc>
            </a:pPr>
            <a:r>
              <a:rPr lang="fr-FR" sz="2000" b="1" dirty="0" smtClean="0"/>
              <a:t>Un </a:t>
            </a:r>
            <a:r>
              <a:rPr lang="fr-FR" sz="2000" b="1" dirty="0"/>
              <a:t>matin, sur le marché, monsieur Seguin achète </a:t>
            </a:r>
            <a:r>
              <a:rPr lang="fr-FR" sz="2000" b="1" dirty="0" smtClean="0">
                <a:solidFill>
                  <a:srgbClr val="FF0000"/>
                </a:solidFill>
              </a:rPr>
              <a:t>deux nouvelles chèvres</a:t>
            </a:r>
            <a:r>
              <a:rPr lang="fr-FR" sz="2000" b="1" dirty="0" smtClean="0"/>
              <a:t>. </a:t>
            </a:r>
            <a:r>
              <a:rPr lang="fr-FR" sz="2000" b="1" dirty="0"/>
              <a:t>A son retour, il attache </a:t>
            </a:r>
            <a:r>
              <a:rPr lang="fr-FR" sz="2000" b="1" dirty="0">
                <a:solidFill>
                  <a:srgbClr val="FF0000"/>
                </a:solidFill>
              </a:rPr>
              <a:t>Blanquette </a:t>
            </a:r>
            <a:r>
              <a:rPr lang="fr-FR" sz="2000" b="1" dirty="0" smtClean="0">
                <a:solidFill>
                  <a:srgbClr val="FF0000"/>
                </a:solidFill>
              </a:rPr>
              <a:t>et Blanchette </a:t>
            </a:r>
            <a:r>
              <a:rPr lang="fr-FR" sz="2000" b="1" dirty="0" smtClean="0"/>
              <a:t>à </a:t>
            </a:r>
            <a:r>
              <a:rPr lang="fr-FR" sz="2000" b="1" dirty="0"/>
              <a:t>un pieu dans un pré. Pendant plusieurs jours, </a:t>
            </a:r>
            <a:r>
              <a:rPr lang="fr-FR" sz="2000" b="1" dirty="0" smtClean="0">
                <a:solidFill>
                  <a:srgbClr val="FF0000"/>
                </a:solidFill>
              </a:rPr>
              <a:t>les mignonnes petites chèvres semblent contentes</a:t>
            </a:r>
            <a:r>
              <a:rPr lang="fr-FR" sz="2000" b="1" dirty="0" smtClean="0"/>
              <a:t>. </a:t>
            </a:r>
            <a:r>
              <a:rPr lang="fr-FR" sz="2000" b="1" dirty="0" smtClean="0">
                <a:solidFill>
                  <a:srgbClr val="FF0000"/>
                </a:solidFill>
              </a:rPr>
              <a:t>Elles broutent </a:t>
            </a:r>
            <a:r>
              <a:rPr lang="fr-FR" sz="2000" b="1" dirty="0"/>
              <a:t>l’herbe verte du pré de bon cœur. </a:t>
            </a:r>
            <a:r>
              <a:rPr lang="fr-FR" sz="2000" b="1" dirty="0" smtClean="0">
                <a:solidFill>
                  <a:srgbClr val="FF0000"/>
                </a:solidFill>
              </a:rPr>
              <a:t>Les jeunes chèvres sont </a:t>
            </a:r>
            <a:r>
              <a:rPr lang="fr-FR" sz="2000" b="1" dirty="0" smtClean="0"/>
              <a:t>bien </a:t>
            </a:r>
            <a:r>
              <a:rPr lang="fr-FR" sz="2000" b="1" dirty="0"/>
              <a:t>chez monsieur Seguin. </a:t>
            </a:r>
            <a:r>
              <a:rPr lang="fr-FR" sz="2000" b="1" dirty="0" smtClean="0">
                <a:solidFill>
                  <a:srgbClr val="FF0000"/>
                </a:solidFill>
              </a:rPr>
              <a:t>Elles ont </a:t>
            </a:r>
            <a:r>
              <a:rPr lang="fr-FR" sz="2000" b="1" dirty="0"/>
              <a:t>tout ce qu’il faut, sauf la liberté </a:t>
            </a:r>
            <a:r>
              <a:rPr lang="fr-FR" sz="2000" b="1" dirty="0" smtClean="0"/>
              <a:t>!</a:t>
            </a:r>
          </a:p>
          <a:p>
            <a:pPr algn="just">
              <a:lnSpc>
                <a:spcPct val="150000"/>
              </a:lnSpc>
            </a:pPr>
            <a:r>
              <a:rPr lang="fr-FR" sz="2000" b="1" dirty="0"/>
              <a:t>Un jour, Blanquette regarde la montagne et </a:t>
            </a:r>
            <a:r>
              <a:rPr lang="fr-FR" sz="2000" b="1" u="sng" dirty="0"/>
              <a:t>elle</a:t>
            </a:r>
            <a:r>
              <a:rPr lang="fr-FR" sz="2000" b="1" dirty="0"/>
              <a:t> pense : </a:t>
            </a:r>
          </a:p>
          <a:p>
            <a:pPr algn="just">
              <a:lnSpc>
                <a:spcPct val="150000"/>
              </a:lnSpc>
            </a:pPr>
            <a:r>
              <a:rPr lang="fr-FR" sz="2000" b="1" dirty="0"/>
              <a:t>– Comme </a:t>
            </a:r>
            <a:r>
              <a:rPr lang="fr-FR" sz="2000" b="1" u="sng" dirty="0"/>
              <a:t>on</a:t>
            </a:r>
            <a:r>
              <a:rPr lang="fr-FR" sz="2000" b="1" dirty="0"/>
              <a:t> doit être bien là-haut ! Quel plaisir de gambader librement dans la bruyère ! </a:t>
            </a:r>
          </a:p>
          <a:p>
            <a:pPr algn="just">
              <a:lnSpc>
                <a:spcPct val="150000"/>
              </a:lnSpc>
            </a:pPr>
            <a:r>
              <a:rPr lang="fr-FR" sz="2000" b="1" dirty="0"/>
              <a:t>Alors, elle ne mange plus et elle maigrit. Toute la journée, elle fait </a:t>
            </a:r>
            <a:r>
              <a:rPr lang="fr-FR" sz="2000" b="1" dirty="0" err="1"/>
              <a:t>Mê</a:t>
            </a:r>
            <a:r>
              <a:rPr lang="fr-FR" sz="2000" b="1" dirty="0"/>
              <a:t>… tristement. Un soir, elle dit à monsieur Seguin : </a:t>
            </a:r>
          </a:p>
          <a:p>
            <a:pPr algn="just">
              <a:lnSpc>
                <a:spcPct val="150000"/>
              </a:lnSpc>
            </a:pPr>
            <a:r>
              <a:rPr lang="fr-FR" sz="2000" b="1" dirty="0"/>
              <a:t>– </a:t>
            </a:r>
            <a:r>
              <a:rPr lang="fr-FR" sz="2000" b="1" u="sng" dirty="0"/>
              <a:t>Je</a:t>
            </a:r>
            <a:r>
              <a:rPr lang="fr-FR" sz="2000" b="1" dirty="0"/>
              <a:t> veux aller dans la montagne. Je n’ai pas peur du loup. Je lui donnerai des coups de corne</a:t>
            </a:r>
            <a:r>
              <a:rPr lang="fr-FR" sz="2000" b="1" dirty="0" smtClean="0"/>
              <a:t>.</a:t>
            </a:r>
            <a:endParaRPr lang="fr-FR" sz="2000" b="1" dirty="0"/>
          </a:p>
        </p:txBody>
      </p:sp>
    </p:spTree>
    <p:extLst>
      <p:ext uri="{BB962C8B-B14F-4D97-AF65-F5344CB8AC3E}">
        <p14:creationId xmlns:p14="http://schemas.microsoft.com/office/powerpoint/2010/main" val="2975463695"/>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940088"/>
          </a:xfrm>
          <a:prstGeom prst="rect">
            <a:avLst/>
          </a:prstGeom>
          <a:noFill/>
        </p:spPr>
        <p:txBody>
          <a:bodyPr wrap="square" rtlCol="0">
            <a:spAutoFit/>
          </a:bodyPr>
          <a:lstStyle/>
          <a:p>
            <a:pPr algn="ctr"/>
            <a:r>
              <a:rPr lang="fr-FR" sz="2000" b="1" dirty="0" smtClean="0">
                <a:solidFill>
                  <a:srgbClr val="FF0000"/>
                </a:solidFill>
              </a:rPr>
              <a:t>Les nouvelles chèvres </a:t>
            </a:r>
            <a:r>
              <a:rPr lang="fr-FR" sz="2000" b="1" dirty="0"/>
              <a:t>de monsieur Seguin</a:t>
            </a:r>
          </a:p>
          <a:p>
            <a:pPr>
              <a:lnSpc>
                <a:spcPct val="150000"/>
              </a:lnSpc>
            </a:pPr>
            <a:r>
              <a:rPr lang="fr-FR" sz="2000" b="1" dirty="0" smtClean="0"/>
              <a:t>Un </a:t>
            </a:r>
            <a:r>
              <a:rPr lang="fr-FR" sz="2000" b="1" dirty="0"/>
              <a:t>matin, sur le marché, monsieur Seguin achète </a:t>
            </a:r>
            <a:r>
              <a:rPr lang="fr-FR" sz="2000" b="1" dirty="0" smtClean="0">
                <a:solidFill>
                  <a:srgbClr val="FF0000"/>
                </a:solidFill>
              </a:rPr>
              <a:t>deux nouvelles chèvres</a:t>
            </a:r>
            <a:r>
              <a:rPr lang="fr-FR" sz="2000" b="1" dirty="0" smtClean="0"/>
              <a:t>. </a:t>
            </a:r>
            <a:r>
              <a:rPr lang="fr-FR" sz="2000" b="1" dirty="0"/>
              <a:t>A son retour, il attache </a:t>
            </a:r>
            <a:r>
              <a:rPr lang="fr-FR" sz="2000" b="1" dirty="0">
                <a:solidFill>
                  <a:srgbClr val="FF0000"/>
                </a:solidFill>
              </a:rPr>
              <a:t>Blanquette </a:t>
            </a:r>
            <a:r>
              <a:rPr lang="fr-FR" sz="2000" b="1" dirty="0" smtClean="0">
                <a:solidFill>
                  <a:srgbClr val="FF0000"/>
                </a:solidFill>
              </a:rPr>
              <a:t>et Blanchette </a:t>
            </a:r>
            <a:r>
              <a:rPr lang="fr-FR" sz="2000" b="1" dirty="0" smtClean="0"/>
              <a:t>à </a:t>
            </a:r>
            <a:r>
              <a:rPr lang="fr-FR" sz="2000" b="1" dirty="0"/>
              <a:t>un pieu dans un pré. Pendant plusieurs jours, </a:t>
            </a:r>
            <a:r>
              <a:rPr lang="fr-FR" sz="2000" b="1" dirty="0" smtClean="0">
                <a:solidFill>
                  <a:srgbClr val="FF0000"/>
                </a:solidFill>
              </a:rPr>
              <a:t>les mignonnes petites chèvres semblent contentes</a:t>
            </a:r>
            <a:r>
              <a:rPr lang="fr-FR" sz="2000" b="1" dirty="0" smtClean="0"/>
              <a:t>. </a:t>
            </a:r>
            <a:r>
              <a:rPr lang="fr-FR" sz="2000" b="1" dirty="0" smtClean="0">
                <a:solidFill>
                  <a:srgbClr val="FF0000"/>
                </a:solidFill>
              </a:rPr>
              <a:t>Elles broutent </a:t>
            </a:r>
            <a:r>
              <a:rPr lang="fr-FR" sz="2000" b="1" dirty="0"/>
              <a:t>l’herbe verte du pré de bon cœur. </a:t>
            </a:r>
            <a:r>
              <a:rPr lang="fr-FR" sz="2000" b="1" dirty="0" smtClean="0">
                <a:solidFill>
                  <a:srgbClr val="FF0000"/>
                </a:solidFill>
              </a:rPr>
              <a:t>Les jeunes chèvres sont </a:t>
            </a:r>
            <a:r>
              <a:rPr lang="fr-FR" sz="2000" b="1" dirty="0" smtClean="0"/>
              <a:t>bien </a:t>
            </a:r>
            <a:r>
              <a:rPr lang="fr-FR" sz="2000" b="1" dirty="0"/>
              <a:t>chez monsieur Seguin. </a:t>
            </a:r>
            <a:r>
              <a:rPr lang="fr-FR" sz="2000" b="1" dirty="0" smtClean="0">
                <a:solidFill>
                  <a:srgbClr val="FF0000"/>
                </a:solidFill>
              </a:rPr>
              <a:t>Elles ont </a:t>
            </a:r>
            <a:r>
              <a:rPr lang="fr-FR" sz="2000" b="1" dirty="0"/>
              <a:t>tout ce qu’il faut, sauf la liberté </a:t>
            </a:r>
            <a:r>
              <a:rPr lang="fr-FR" sz="2000" b="1" dirty="0" smtClean="0"/>
              <a:t>!</a:t>
            </a:r>
          </a:p>
          <a:p>
            <a:pPr algn="just">
              <a:lnSpc>
                <a:spcPct val="150000"/>
              </a:lnSpc>
            </a:pPr>
            <a:r>
              <a:rPr lang="fr-FR" sz="2000" b="1" dirty="0"/>
              <a:t>Un jour, </a:t>
            </a:r>
            <a:r>
              <a:rPr lang="fr-FR" sz="2000" b="1" dirty="0">
                <a:solidFill>
                  <a:srgbClr val="FF0000"/>
                </a:solidFill>
              </a:rPr>
              <a:t>Blanquette </a:t>
            </a:r>
            <a:r>
              <a:rPr lang="fr-FR" sz="2000" b="1" dirty="0" smtClean="0">
                <a:solidFill>
                  <a:srgbClr val="FF0000"/>
                </a:solidFill>
              </a:rPr>
              <a:t>et Blanchette regardent </a:t>
            </a:r>
            <a:r>
              <a:rPr lang="fr-FR" sz="2000" b="1" dirty="0"/>
              <a:t>la montagne et elle pense : </a:t>
            </a:r>
          </a:p>
          <a:p>
            <a:pPr algn="just">
              <a:lnSpc>
                <a:spcPct val="150000"/>
              </a:lnSpc>
            </a:pPr>
            <a:r>
              <a:rPr lang="fr-FR" sz="2000" b="1" dirty="0"/>
              <a:t>– Comme on doit être bien là-haut ! Quel plaisir de gambader librement dans la bruyère ! </a:t>
            </a:r>
          </a:p>
          <a:p>
            <a:pPr algn="just">
              <a:lnSpc>
                <a:spcPct val="150000"/>
              </a:lnSpc>
            </a:pPr>
            <a:r>
              <a:rPr lang="fr-FR" sz="2000" b="1" dirty="0"/>
              <a:t>Alors, elle ne mange plus et elle maigrit. Toute la journée, elle fait </a:t>
            </a:r>
            <a:r>
              <a:rPr lang="fr-FR" sz="2000" b="1" dirty="0" err="1"/>
              <a:t>Mê</a:t>
            </a:r>
            <a:r>
              <a:rPr lang="fr-FR" sz="2000" b="1" dirty="0"/>
              <a:t>… tristement. Un soir, elle dit à monsieur Seguin : </a:t>
            </a:r>
          </a:p>
          <a:p>
            <a:pPr algn="just">
              <a:lnSpc>
                <a:spcPct val="150000"/>
              </a:lnSpc>
            </a:pPr>
            <a:r>
              <a:rPr lang="fr-FR" sz="2000" b="1" dirty="0"/>
              <a:t>– Je veux aller dans la montagne. Je n’ai pas peur du loup. Je lui donnerai des coups de corne</a:t>
            </a:r>
            <a:r>
              <a:rPr lang="fr-FR" sz="2000" b="1" dirty="0" smtClean="0"/>
              <a:t>.</a:t>
            </a:r>
            <a:endParaRPr lang="fr-FR" sz="2000" b="1" dirty="0"/>
          </a:p>
        </p:txBody>
      </p:sp>
    </p:spTree>
    <p:extLst>
      <p:ext uri="{BB962C8B-B14F-4D97-AF65-F5344CB8AC3E}">
        <p14:creationId xmlns:p14="http://schemas.microsoft.com/office/powerpoint/2010/main" val="1758808256"/>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6401753"/>
          </a:xfrm>
          <a:prstGeom prst="rect">
            <a:avLst/>
          </a:prstGeom>
          <a:noFill/>
        </p:spPr>
        <p:txBody>
          <a:bodyPr wrap="square" rtlCol="0">
            <a:spAutoFit/>
          </a:bodyPr>
          <a:lstStyle/>
          <a:p>
            <a:pPr algn="ctr"/>
            <a:r>
              <a:rPr lang="fr-FR" sz="2000" b="1" dirty="0" smtClean="0">
                <a:solidFill>
                  <a:srgbClr val="FF0000"/>
                </a:solidFill>
              </a:rPr>
              <a:t>Les nouvelles chèvres </a:t>
            </a:r>
            <a:r>
              <a:rPr lang="fr-FR" sz="2000" b="1" dirty="0"/>
              <a:t>de monsieur Seguin</a:t>
            </a:r>
          </a:p>
          <a:p>
            <a:pPr>
              <a:lnSpc>
                <a:spcPct val="150000"/>
              </a:lnSpc>
            </a:pPr>
            <a:r>
              <a:rPr lang="fr-FR" sz="2000" b="1" dirty="0" smtClean="0"/>
              <a:t>Un </a:t>
            </a:r>
            <a:r>
              <a:rPr lang="fr-FR" sz="2000" b="1" dirty="0"/>
              <a:t>matin, sur le marché, monsieur Seguin achète </a:t>
            </a:r>
            <a:r>
              <a:rPr lang="fr-FR" sz="2000" b="1" dirty="0" smtClean="0">
                <a:solidFill>
                  <a:srgbClr val="FF0000"/>
                </a:solidFill>
              </a:rPr>
              <a:t>deux nouvelles chèvres</a:t>
            </a:r>
            <a:r>
              <a:rPr lang="fr-FR" sz="2000" b="1" dirty="0" smtClean="0"/>
              <a:t>. </a:t>
            </a:r>
            <a:r>
              <a:rPr lang="fr-FR" sz="2000" b="1" dirty="0"/>
              <a:t>A son retour, il attache </a:t>
            </a:r>
            <a:r>
              <a:rPr lang="fr-FR" sz="2000" b="1" dirty="0">
                <a:solidFill>
                  <a:srgbClr val="FF0000"/>
                </a:solidFill>
              </a:rPr>
              <a:t>Blanquette </a:t>
            </a:r>
            <a:r>
              <a:rPr lang="fr-FR" sz="2000" b="1" dirty="0" smtClean="0">
                <a:solidFill>
                  <a:srgbClr val="FF0000"/>
                </a:solidFill>
              </a:rPr>
              <a:t>et Blanchette </a:t>
            </a:r>
            <a:r>
              <a:rPr lang="fr-FR" sz="2000" b="1" dirty="0" smtClean="0"/>
              <a:t>à </a:t>
            </a:r>
            <a:r>
              <a:rPr lang="fr-FR" sz="2000" b="1" dirty="0"/>
              <a:t>un pieu dans un pré. Pendant plusieurs jours, </a:t>
            </a:r>
            <a:r>
              <a:rPr lang="fr-FR" sz="2000" b="1" dirty="0" smtClean="0">
                <a:solidFill>
                  <a:srgbClr val="FF0000"/>
                </a:solidFill>
              </a:rPr>
              <a:t>les mignonnes petites chèvres semblent contentes</a:t>
            </a:r>
            <a:r>
              <a:rPr lang="fr-FR" sz="2000" b="1" dirty="0" smtClean="0"/>
              <a:t>. </a:t>
            </a:r>
            <a:r>
              <a:rPr lang="fr-FR" sz="2000" b="1" dirty="0" smtClean="0">
                <a:solidFill>
                  <a:srgbClr val="FF0000"/>
                </a:solidFill>
              </a:rPr>
              <a:t>Elles broutent </a:t>
            </a:r>
            <a:r>
              <a:rPr lang="fr-FR" sz="2000" b="1" dirty="0"/>
              <a:t>l’herbe verte du pré de bon cœur. </a:t>
            </a:r>
            <a:r>
              <a:rPr lang="fr-FR" sz="2000" b="1" dirty="0" smtClean="0">
                <a:solidFill>
                  <a:srgbClr val="FF0000"/>
                </a:solidFill>
              </a:rPr>
              <a:t>Les jeunes chèvres sont </a:t>
            </a:r>
            <a:r>
              <a:rPr lang="fr-FR" sz="2000" b="1" dirty="0" smtClean="0"/>
              <a:t>bien </a:t>
            </a:r>
            <a:r>
              <a:rPr lang="fr-FR" sz="2000" b="1" dirty="0"/>
              <a:t>chez monsieur Seguin. </a:t>
            </a:r>
            <a:r>
              <a:rPr lang="fr-FR" sz="2000" b="1" dirty="0" smtClean="0">
                <a:solidFill>
                  <a:srgbClr val="FF0000"/>
                </a:solidFill>
              </a:rPr>
              <a:t>Elles ont </a:t>
            </a:r>
            <a:r>
              <a:rPr lang="fr-FR" sz="2000" b="1" dirty="0"/>
              <a:t>tout ce qu’il faut, sauf la liberté </a:t>
            </a:r>
            <a:r>
              <a:rPr lang="fr-FR" sz="2000" b="1" dirty="0" smtClean="0"/>
              <a:t>!</a:t>
            </a:r>
          </a:p>
          <a:p>
            <a:pPr algn="just">
              <a:lnSpc>
                <a:spcPct val="150000"/>
              </a:lnSpc>
            </a:pPr>
            <a:r>
              <a:rPr lang="fr-FR" sz="2000" b="1" dirty="0"/>
              <a:t>Un jour, </a:t>
            </a:r>
            <a:r>
              <a:rPr lang="fr-FR" sz="2000" b="1" dirty="0">
                <a:solidFill>
                  <a:srgbClr val="FF0000"/>
                </a:solidFill>
              </a:rPr>
              <a:t>Blanquette </a:t>
            </a:r>
            <a:r>
              <a:rPr lang="fr-FR" sz="2000" b="1" dirty="0" smtClean="0">
                <a:solidFill>
                  <a:srgbClr val="FF0000"/>
                </a:solidFill>
              </a:rPr>
              <a:t>et Blanchette regardent </a:t>
            </a:r>
            <a:r>
              <a:rPr lang="fr-FR" sz="2000" b="1" dirty="0"/>
              <a:t>la montagne et </a:t>
            </a:r>
            <a:r>
              <a:rPr lang="fr-FR" sz="2000" b="1" dirty="0" smtClean="0">
                <a:solidFill>
                  <a:srgbClr val="FF0000"/>
                </a:solidFill>
              </a:rPr>
              <a:t>elles pensent </a:t>
            </a:r>
            <a:r>
              <a:rPr lang="fr-FR" sz="2000" b="1" dirty="0"/>
              <a:t>: </a:t>
            </a:r>
          </a:p>
          <a:p>
            <a:pPr algn="just">
              <a:lnSpc>
                <a:spcPct val="150000"/>
              </a:lnSpc>
            </a:pPr>
            <a:r>
              <a:rPr lang="fr-FR" sz="2000" b="1" dirty="0"/>
              <a:t>– Comme on doit être bien là-haut ! Quel plaisir de gambader librement dans la bruyère ! </a:t>
            </a:r>
          </a:p>
          <a:p>
            <a:pPr algn="just">
              <a:lnSpc>
                <a:spcPct val="150000"/>
              </a:lnSpc>
            </a:pPr>
            <a:r>
              <a:rPr lang="fr-FR" sz="2000" b="1" dirty="0"/>
              <a:t>Alors, elle ne mange plus et elle maigrit. Toute la journée, elle fait </a:t>
            </a:r>
            <a:r>
              <a:rPr lang="fr-FR" sz="2000" b="1" dirty="0" err="1"/>
              <a:t>Mê</a:t>
            </a:r>
            <a:r>
              <a:rPr lang="fr-FR" sz="2000" b="1" dirty="0"/>
              <a:t>… tristement. Un soir, elle dit à monsieur Seguin : </a:t>
            </a:r>
          </a:p>
          <a:p>
            <a:pPr algn="just">
              <a:lnSpc>
                <a:spcPct val="150000"/>
              </a:lnSpc>
            </a:pPr>
            <a:r>
              <a:rPr lang="fr-FR" sz="2000" b="1" dirty="0"/>
              <a:t>– Je veux aller dans la montagne. Je n’ai pas peur du loup. Je lui donnerai des coups de corne.</a:t>
            </a:r>
          </a:p>
          <a:p>
            <a:pPr>
              <a:lnSpc>
                <a:spcPct val="150000"/>
              </a:lnSpc>
            </a:pPr>
            <a:endParaRPr lang="fr-FR" sz="2000" b="1" dirty="0"/>
          </a:p>
        </p:txBody>
      </p:sp>
    </p:spTree>
    <p:extLst>
      <p:ext uri="{BB962C8B-B14F-4D97-AF65-F5344CB8AC3E}">
        <p14:creationId xmlns:p14="http://schemas.microsoft.com/office/powerpoint/2010/main" val="2371628262"/>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940088"/>
          </a:xfrm>
          <a:prstGeom prst="rect">
            <a:avLst/>
          </a:prstGeom>
          <a:noFill/>
        </p:spPr>
        <p:txBody>
          <a:bodyPr wrap="square" rtlCol="0">
            <a:spAutoFit/>
          </a:bodyPr>
          <a:lstStyle/>
          <a:p>
            <a:pPr algn="ctr"/>
            <a:r>
              <a:rPr lang="fr-FR" sz="2000" b="1" dirty="0" smtClean="0">
                <a:solidFill>
                  <a:srgbClr val="FF0000"/>
                </a:solidFill>
              </a:rPr>
              <a:t>Les nouvelles chèvres </a:t>
            </a:r>
            <a:r>
              <a:rPr lang="fr-FR" sz="2000" b="1" dirty="0"/>
              <a:t>de monsieur Seguin</a:t>
            </a:r>
          </a:p>
          <a:p>
            <a:pPr>
              <a:lnSpc>
                <a:spcPct val="150000"/>
              </a:lnSpc>
            </a:pPr>
            <a:r>
              <a:rPr lang="fr-FR" sz="2000" b="1" dirty="0" smtClean="0"/>
              <a:t>Un </a:t>
            </a:r>
            <a:r>
              <a:rPr lang="fr-FR" sz="2000" b="1" dirty="0"/>
              <a:t>matin, sur le marché, monsieur Seguin achète </a:t>
            </a:r>
            <a:r>
              <a:rPr lang="fr-FR" sz="2000" b="1" dirty="0" smtClean="0">
                <a:solidFill>
                  <a:srgbClr val="FF0000"/>
                </a:solidFill>
              </a:rPr>
              <a:t>deux nouvelles chèvres</a:t>
            </a:r>
            <a:r>
              <a:rPr lang="fr-FR" sz="2000" b="1" dirty="0" smtClean="0"/>
              <a:t>. </a:t>
            </a:r>
            <a:r>
              <a:rPr lang="fr-FR" sz="2000" b="1" dirty="0"/>
              <a:t>A son retour, il attache </a:t>
            </a:r>
            <a:r>
              <a:rPr lang="fr-FR" sz="2000" b="1" dirty="0">
                <a:solidFill>
                  <a:srgbClr val="FF0000"/>
                </a:solidFill>
              </a:rPr>
              <a:t>Blanquette </a:t>
            </a:r>
            <a:r>
              <a:rPr lang="fr-FR" sz="2000" b="1" dirty="0" smtClean="0">
                <a:solidFill>
                  <a:srgbClr val="FF0000"/>
                </a:solidFill>
              </a:rPr>
              <a:t>et Blanchette </a:t>
            </a:r>
            <a:r>
              <a:rPr lang="fr-FR" sz="2000" b="1" dirty="0" smtClean="0"/>
              <a:t>à </a:t>
            </a:r>
            <a:r>
              <a:rPr lang="fr-FR" sz="2000" b="1" dirty="0"/>
              <a:t>un pieu dans un pré. Pendant plusieurs jours, </a:t>
            </a:r>
            <a:r>
              <a:rPr lang="fr-FR" sz="2000" b="1" dirty="0" smtClean="0">
                <a:solidFill>
                  <a:srgbClr val="FF0000"/>
                </a:solidFill>
              </a:rPr>
              <a:t>les mignonnes petites chèvres semblent contentes</a:t>
            </a:r>
            <a:r>
              <a:rPr lang="fr-FR" sz="2000" b="1" dirty="0" smtClean="0"/>
              <a:t>. </a:t>
            </a:r>
            <a:r>
              <a:rPr lang="fr-FR" sz="2000" b="1" dirty="0" smtClean="0">
                <a:solidFill>
                  <a:srgbClr val="FF0000"/>
                </a:solidFill>
              </a:rPr>
              <a:t>Elles broutent </a:t>
            </a:r>
            <a:r>
              <a:rPr lang="fr-FR" sz="2000" b="1" dirty="0"/>
              <a:t>l’herbe verte du pré de bon cœur. </a:t>
            </a:r>
            <a:r>
              <a:rPr lang="fr-FR" sz="2000" b="1" dirty="0" smtClean="0">
                <a:solidFill>
                  <a:srgbClr val="FF0000"/>
                </a:solidFill>
              </a:rPr>
              <a:t>Les jeunes chèvres sont </a:t>
            </a:r>
            <a:r>
              <a:rPr lang="fr-FR" sz="2000" b="1" dirty="0" smtClean="0"/>
              <a:t>bien </a:t>
            </a:r>
            <a:r>
              <a:rPr lang="fr-FR" sz="2000" b="1" dirty="0"/>
              <a:t>chez monsieur Seguin. </a:t>
            </a:r>
            <a:r>
              <a:rPr lang="fr-FR" sz="2000" b="1" dirty="0" smtClean="0">
                <a:solidFill>
                  <a:srgbClr val="FF0000"/>
                </a:solidFill>
              </a:rPr>
              <a:t>Elles ont </a:t>
            </a:r>
            <a:r>
              <a:rPr lang="fr-FR" sz="2000" b="1" dirty="0"/>
              <a:t>tout ce qu’il faut, sauf la liberté </a:t>
            </a:r>
            <a:r>
              <a:rPr lang="fr-FR" sz="2000" b="1" dirty="0" smtClean="0"/>
              <a:t>!</a:t>
            </a:r>
          </a:p>
          <a:p>
            <a:pPr algn="just">
              <a:lnSpc>
                <a:spcPct val="150000"/>
              </a:lnSpc>
            </a:pPr>
            <a:r>
              <a:rPr lang="fr-FR" sz="2000" b="1" dirty="0"/>
              <a:t>Un jour, </a:t>
            </a:r>
            <a:r>
              <a:rPr lang="fr-FR" sz="2000" b="1" dirty="0">
                <a:solidFill>
                  <a:srgbClr val="FF0000"/>
                </a:solidFill>
              </a:rPr>
              <a:t>Blanquette </a:t>
            </a:r>
            <a:r>
              <a:rPr lang="fr-FR" sz="2000" b="1" dirty="0" smtClean="0">
                <a:solidFill>
                  <a:srgbClr val="FF0000"/>
                </a:solidFill>
              </a:rPr>
              <a:t>et Blanchette regardent </a:t>
            </a:r>
            <a:r>
              <a:rPr lang="fr-FR" sz="2000" b="1" dirty="0"/>
              <a:t>la montagne et </a:t>
            </a:r>
            <a:r>
              <a:rPr lang="fr-FR" sz="2000" b="1" dirty="0" smtClean="0">
                <a:solidFill>
                  <a:srgbClr val="FF0000"/>
                </a:solidFill>
              </a:rPr>
              <a:t>elles pensent </a:t>
            </a:r>
            <a:r>
              <a:rPr lang="fr-FR" sz="2000" b="1" dirty="0"/>
              <a:t>: </a:t>
            </a:r>
          </a:p>
          <a:p>
            <a:pPr algn="just">
              <a:lnSpc>
                <a:spcPct val="150000"/>
              </a:lnSpc>
            </a:pPr>
            <a:r>
              <a:rPr lang="fr-FR" sz="2000" b="1" dirty="0"/>
              <a:t>– Comme on doit être bien là-haut ! Quel plaisir de gambader librement dans la bruyère ! </a:t>
            </a:r>
          </a:p>
          <a:p>
            <a:pPr algn="just">
              <a:lnSpc>
                <a:spcPct val="150000"/>
              </a:lnSpc>
            </a:pPr>
            <a:r>
              <a:rPr lang="fr-FR" sz="2000" b="1" dirty="0"/>
              <a:t>Alors, </a:t>
            </a:r>
            <a:r>
              <a:rPr lang="fr-FR" sz="2000" b="1" dirty="0" smtClean="0">
                <a:solidFill>
                  <a:srgbClr val="FF0000"/>
                </a:solidFill>
              </a:rPr>
              <a:t>elles</a:t>
            </a:r>
            <a:r>
              <a:rPr lang="fr-FR" sz="2000" b="1" dirty="0" smtClean="0"/>
              <a:t> </a:t>
            </a:r>
            <a:r>
              <a:rPr lang="fr-FR" sz="2000" b="1" dirty="0"/>
              <a:t>ne </a:t>
            </a:r>
            <a:r>
              <a:rPr lang="fr-FR" sz="2000" b="1" dirty="0" smtClean="0">
                <a:solidFill>
                  <a:srgbClr val="FF0000"/>
                </a:solidFill>
              </a:rPr>
              <a:t>mangent</a:t>
            </a:r>
            <a:r>
              <a:rPr lang="fr-FR" sz="2000" b="1" dirty="0" smtClean="0"/>
              <a:t> </a:t>
            </a:r>
            <a:r>
              <a:rPr lang="fr-FR" sz="2000" b="1" dirty="0"/>
              <a:t>plus et elle maigrit. Toute la journée, elle fait </a:t>
            </a:r>
            <a:r>
              <a:rPr lang="fr-FR" sz="2000" b="1" dirty="0" err="1"/>
              <a:t>Mê</a:t>
            </a:r>
            <a:r>
              <a:rPr lang="fr-FR" sz="2000" b="1" dirty="0"/>
              <a:t>… tristement. Un soir, elle dit à monsieur Seguin : </a:t>
            </a:r>
          </a:p>
          <a:p>
            <a:pPr algn="just">
              <a:lnSpc>
                <a:spcPct val="150000"/>
              </a:lnSpc>
            </a:pPr>
            <a:r>
              <a:rPr lang="fr-FR" sz="2000" b="1" dirty="0"/>
              <a:t>– Je veux aller dans la montagne. Je n’ai pas peur du loup. Je lui donnerai des coups de corne</a:t>
            </a:r>
            <a:r>
              <a:rPr lang="fr-FR" sz="2000" b="1" dirty="0" smtClean="0"/>
              <a:t>.</a:t>
            </a:r>
            <a:endParaRPr lang="fr-FR" sz="2000" b="1" dirty="0"/>
          </a:p>
        </p:txBody>
      </p:sp>
    </p:spTree>
    <p:extLst>
      <p:ext uri="{BB962C8B-B14F-4D97-AF65-F5344CB8AC3E}">
        <p14:creationId xmlns:p14="http://schemas.microsoft.com/office/powerpoint/2010/main" val="2708515199"/>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940088"/>
          </a:xfrm>
          <a:prstGeom prst="rect">
            <a:avLst/>
          </a:prstGeom>
          <a:noFill/>
        </p:spPr>
        <p:txBody>
          <a:bodyPr wrap="square" rtlCol="0">
            <a:spAutoFit/>
          </a:bodyPr>
          <a:lstStyle/>
          <a:p>
            <a:pPr algn="ctr"/>
            <a:r>
              <a:rPr lang="fr-FR" sz="2000" b="1" dirty="0" smtClean="0">
                <a:solidFill>
                  <a:srgbClr val="FF0000"/>
                </a:solidFill>
              </a:rPr>
              <a:t>Les nouvelles chèvres </a:t>
            </a:r>
            <a:r>
              <a:rPr lang="fr-FR" sz="2000" b="1" dirty="0"/>
              <a:t>de monsieur Seguin</a:t>
            </a:r>
          </a:p>
          <a:p>
            <a:pPr>
              <a:lnSpc>
                <a:spcPct val="150000"/>
              </a:lnSpc>
            </a:pPr>
            <a:r>
              <a:rPr lang="fr-FR" sz="2000" b="1" dirty="0" smtClean="0"/>
              <a:t>Un </a:t>
            </a:r>
            <a:r>
              <a:rPr lang="fr-FR" sz="2000" b="1" dirty="0"/>
              <a:t>matin, sur le marché, monsieur Seguin achète </a:t>
            </a:r>
            <a:r>
              <a:rPr lang="fr-FR" sz="2000" b="1" dirty="0" smtClean="0">
                <a:solidFill>
                  <a:srgbClr val="FF0000"/>
                </a:solidFill>
              </a:rPr>
              <a:t>deux nouvelles chèvres</a:t>
            </a:r>
            <a:r>
              <a:rPr lang="fr-FR" sz="2000" b="1" dirty="0" smtClean="0"/>
              <a:t>. </a:t>
            </a:r>
            <a:r>
              <a:rPr lang="fr-FR" sz="2000" b="1" dirty="0"/>
              <a:t>A son retour, il attache </a:t>
            </a:r>
            <a:r>
              <a:rPr lang="fr-FR" sz="2000" b="1" dirty="0">
                <a:solidFill>
                  <a:srgbClr val="FF0000"/>
                </a:solidFill>
              </a:rPr>
              <a:t>Blanquette </a:t>
            </a:r>
            <a:r>
              <a:rPr lang="fr-FR" sz="2000" b="1" dirty="0" smtClean="0">
                <a:solidFill>
                  <a:srgbClr val="FF0000"/>
                </a:solidFill>
              </a:rPr>
              <a:t>et Blanchette </a:t>
            </a:r>
            <a:r>
              <a:rPr lang="fr-FR" sz="2000" b="1" dirty="0" smtClean="0"/>
              <a:t>à </a:t>
            </a:r>
            <a:r>
              <a:rPr lang="fr-FR" sz="2000" b="1" dirty="0"/>
              <a:t>un pieu dans un pré. Pendant plusieurs jours, </a:t>
            </a:r>
            <a:r>
              <a:rPr lang="fr-FR" sz="2000" b="1" dirty="0" smtClean="0">
                <a:solidFill>
                  <a:srgbClr val="FF0000"/>
                </a:solidFill>
              </a:rPr>
              <a:t>les mignonnes petites chèvres semblent contentes</a:t>
            </a:r>
            <a:r>
              <a:rPr lang="fr-FR" sz="2000" b="1" dirty="0" smtClean="0"/>
              <a:t>. </a:t>
            </a:r>
            <a:r>
              <a:rPr lang="fr-FR" sz="2000" b="1" dirty="0" smtClean="0">
                <a:solidFill>
                  <a:srgbClr val="FF0000"/>
                </a:solidFill>
              </a:rPr>
              <a:t>Elles broutent </a:t>
            </a:r>
            <a:r>
              <a:rPr lang="fr-FR" sz="2000" b="1" dirty="0"/>
              <a:t>l’herbe verte du pré de bon cœur. </a:t>
            </a:r>
            <a:r>
              <a:rPr lang="fr-FR" sz="2000" b="1" dirty="0" smtClean="0">
                <a:solidFill>
                  <a:srgbClr val="FF0000"/>
                </a:solidFill>
              </a:rPr>
              <a:t>Les jeunes chèvres sont </a:t>
            </a:r>
            <a:r>
              <a:rPr lang="fr-FR" sz="2000" b="1" dirty="0" smtClean="0"/>
              <a:t>bien </a:t>
            </a:r>
            <a:r>
              <a:rPr lang="fr-FR" sz="2000" b="1" dirty="0"/>
              <a:t>chez monsieur Seguin. </a:t>
            </a:r>
            <a:r>
              <a:rPr lang="fr-FR" sz="2000" b="1" dirty="0" smtClean="0">
                <a:solidFill>
                  <a:srgbClr val="FF0000"/>
                </a:solidFill>
              </a:rPr>
              <a:t>Elles ont </a:t>
            </a:r>
            <a:r>
              <a:rPr lang="fr-FR" sz="2000" b="1" dirty="0"/>
              <a:t>tout ce qu’il faut, sauf la liberté </a:t>
            </a:r>
            <a:r>
              <a:rPr lang="fr-FR" sz="2000" b="1" dirty="0" smtClean="0"/>
              <a:t>!</a:t>
            </a:r>
          </a:p>
          <a:p>
            <a:pPr algn="just">
              <a:lnSpc>
                <a:spcPct val="150000"/>
              </a:lnSpc>
            </a:pPr>
            <a:r>
              <a:rPr lang="fr-FR" sz="2000" b="1" dirty="0"/>
              <a:t>Un jour, </a:t>
            </a:r>
            <a:r>
              <a:rPr lang="fr-FR" sz="2000" b="1" dirty="0">
                <a:solidFill>
                  <a:srgbClr val="FF0000"/>
                </a:solidFill>
              </a:rPr>
              <a:t>Blanquette </a:t>
            </a:r>
            <a:r>
              <a:rPr lang="fr-FR" sz="2000" b="1" dirty="0" smtClean="0">
                <a:solidFill>
                  <a:srgbClr val="FF0000"/>
                </a:solidFill>
              </a:rPr>
              <a:t>et Blanchette regardent </a:t>
            </a:r>
            <a:r>
              <a:rPr lang="fr-FR" sz="2000" b="1" dirty="0"/>
              <a:t>la montagne et </a:t>
            </a:r>
            <a:r>
              <a:rPr lang="fr-FR" sz="2000" b="1" dirty="0" smtClean="0">
                <a:solidFill>
                  <a:srgbClr val="FF0000"/>
                </a:solidFill>
              </a:rPr>
              <a:t>elles pensent </a:t>
            </a:r>
            <a:r>
              <a:rPr lang="fr-FR" sz="2000" b="1" dirty="0"/>
              <a:t>: </a:t>
            </a:r>
          </a:p>
          <a:p>
            <a:pPr algn="just">
              <a:lnSpc>
                <a:spcPct val="150000"/>
              </a:lnSpc>
            </a:pPr>
            <a:r>
              <a:rPr lang="fr-FR" sz="2000" b="1" dirty="0"/>
              <a:t>– Comme on doit être bien là-haut ! Quel plaisir de gambader librement dans la bruyère ! </a:t>
            </a:r>
          </a:p>
          <a:p>
            <a:pPr algn="just">
              <a:lnSpc>
                <a:spcPct val="150000"/>
              </a:lnSpc>
            </a:pPr>
            <a:r>
              <a:rPr lang="fr-FR" sz="2000" b="1" dirty="0"/>
              <a:t>Alors, </a:t>
            </a:r>
            <a:r>
              <a:rPr lang="fr-FR" sz="2000" b="1" dirty="0" smtClean="0">
                <a:solidFill>
                  <a:srgbClr val="FF0000"/>
                </a:solidFill>
              </a:rPr>
              <a:t>elles</a:t>
            </a:r>
            <a:r>
              <a:rPr lang="fr-FR" sz="2000" b="1" dirty="0" smtClean="0"/>
              <a:t> </a:t>
            </a:r>
            <a:r>
              <a:rPr lang="fr-FR" sz="2000" b="1" dirty="0"/>
              <a:t>ne </a:t>
            </a:r>
            <a:r>
              <a:rPr lang="fr-FR" sz="2000" b="1" dirty="0" smtClean="0">
                <a:solidFill>
                  <a:srgbClr val="FF0000"/>
                </a:solidFill>
              </a:rPr>
              <a:t>mangent</a:t>
            </a:r>
            <a:r>
              <a:rPr lang="fr-FR" sz="2000" b="1" dirty="0" smtClean="0"/>
              <a:t> </a:t>
            </a:r>
            <a:r>
              <a:rPr lang="fr-FR" sz="2000" b="1" dirty="0"/>
              <a:t>plus et </a:t>
            </a:r>
            <a:r>
              <a:rPr lang="fr-FR" sz="2000" b="1" dirty="0" smtClean="0">
                <a:solidFill>
                  <a:srgbClr val="FF0000"/>
                </a:solidFill>
              </a:rPr>
              <a:t>elles maigrissent</a:t>
            </a:r>
            <a:r>
              <a:rPr lang="fr-FR" sz="2000" b="1" dirty="0"/>
              <a:t>. Toute la journée, elle fait </a:t>
            </a:r>
            <a:r>
              <a:rPr lang="fr-FR" sz="2000" b="1" dirty="0" err="1"/>
              <a:t>Mê</a:t>
            </a:r>
            <a:r>
              <a:rPr lang="fr-FR" sz="2000" b="1" dirty="0"/>
              <a:t>… tristement. Un soir, elle dit à monsieur Seguin : </a:t>
            </a:r>
          </a:p>
          <a:p>
            <a:pPr algn="just">
              <a:lnSpc>
                <a:spcPct val="150000"/>
              </a:lnSpc>
            </a:pPr>
            <a:r>
              <a:rPr lang="fr-FR" sz="2000" b="1" dirty="0"/>
              <a:t>– Je veux aller dans la montagne. Je n’ai pas peur du loup. Je lui donnerai des coups de corne</a:t>
            </a:r>
            <a:r>
              <a:rPr lang="fr-FR" sz="2000" b="1" dirty="0" smtClean="0"/>
              <a:t>.</a:t>
            </a:r>
            <a:endParaRPr lang="fr-FR" sz="2000" b="1" dirty="0"/>
          </a:p>
        </p:txBody>
      </p:sp>
    </p:spTree>
    <p:extLst>
      <p:ext uri="{BB962C8B-B14F-4D97-AF65-F5344CB8AC3E}">
        <p14:creationId xmlns:p14="http://schemas.microsoft.com/office/powerpoint/2010/main" val="100151295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3016210"/>
          </a:xfrm>
          <a:prstGeom prst="rect">
            <a:avLst/>
          </a:prstGeom>
          <a:noFill/>
        </p:spPr>
        <p:txBody>
          <a:bodyPr wrap="square" rtlCol="0">
            <a:spAutoFit/>
          </a:bodyPr>
          <a:lstStyle/>
          <a:p>
            <a:pPr algn="ctr"/>
            <a:r>
              <a:rPr lang="fr-FR" sz="2000" b="1" dirty="0" smtClean="0">
                <a:solidFill>
                  <a:srgbClr val="FF0000"/>
                </a:solidFill>
              </a:rPr>
              <a:t>Les nouvelles chèvres </a:t>
            </a:r>
            <a:r>
              <a:rPr lang="fr-FR" sz="2000" b="1" dirty="0">
                <a:solidFill>
                  <a:srgbClr val="FF0000"/>
                </a:solidFill>
              </a:rPr>
              <a:t>de monsieur Seguin</a:t>
            </a:r>
          </a:p>
          <a:p>
            <a:endParaRPr lang="fr-FR" sz="2000" b="1" dirty="0"/>
          </a:p>
          <a:p>
            <a:pPr>
              <a:lnSpc>
                <a:spcPct val="150000"/>
              </a:lnSpc>
            </a:pPr>
            <a:r>
              <a:rPr lang="fr-FR" sz="2000" b="1" dirty="0"/>
              <a:t>Un matin, sur le marché, monsieur Seguin achète une nouvelle chèvre. A son retour, il attache Blanquette à un pieu dans un pré. Pendant plusieurs jours, la mignonne petite chèvre semble contente. Elle broute l’herbe verte du pré de bon cœur. La jeune chèvre est bien chez monsieur Seguin. Elle a tout ce qu’il faut, sauf la liberté !</a:t>
            </a:r>
            <a:endParaRPr lang="fr-FR" sz="2000" b="1" dirty="0"/>
          </a:p>
        </p:txBody>
      </p:sp>
    </p:spTree>
    <p:extLst>
      <p:ext uri="{BB962C8B-B14F-4D97-AF65-F5344CB8AC3E}">
        <p14:creationId xmlns:p14="http://schemas.microsoft.com/office/powerpoint/2010/main" val="1405855550"/>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940088"/>
          </a:xfrm>
          <a:prstGeom prst="rect">
            <a:avLst/>
          </a:prstGeom>
          <a:noFill/>
        </p:spPr>
        <p:txBody>
          <a:bodyPr wrap="square" rtlCol="0">
            <a:spAutoFit/>
          </a:bodyPr>
          <a:lstStyle/>
          <a:p>
            <a:pPr algn="ctr"/>
            <a:r>
              <a:rPr lang="fr-FR" sz="2000" b="1" dirty="0" smtClean="0">
                <a:solidFill>
                  <a:srgbClr val="FF0000"/>
                </a:solidFill>
              </a:rPr>
              <a:t>Les nouvelles chèvres </a:t>
            </a:r>
            <a:r>
              <a:rPr lang="fr-FR" sz="2000" b="1" dirty="0"/>
              <a:t>de monsieur Seguin</a:t>
            </a:r>
          </a:p>
          <a:p>
            <a:pPr>
              <a:lnSpc>
                <a:spcPct val="150000"/>
              </a:lnSpc>
            </a:pPr>
            <a:r>
              <a:rPr lang="fr-FR" sz="2000" b="1" dirty="0" smtClean="0"/>
              <a:t>Un </a:t>
            </a:r>
            <a:r>
              <a:rPr lang="fr-FR" sz="2000" b="1" dirty="0"/>
              <a:t>matin, sur le marché, monsieur Seguin achète </a:t>
            </a:r>
            <a:r>
              <a:rPr lang="fr-FR" sz="2000" b="1" dirty="0" smtClean="0">
                <a:solidFill>
                  <a:srgbClr val="FF0000"/>
                </a:solidFill>
              </a:rPr>
              <a:t>deux nouvelles chèvres</a:t>
            </a:r>
            <a:r>
              <a:rPr lang="fr-FR" sz="2000" b="1" dirty="0" smtClean="0"/>
              <a:t>. </a:t>
            </a:r>
            <a:r>
              <a:rPr lang="fr-FR" sz="2000" b="1" dirty="0"/>
              <a:t>A son retour, il attache </a:t>
            </a:r>
            <a:r>
              <a:rPr lang="fr-FR" sz="2000" b="1" dirty="0">
                <a:solidFill>
                  <a:srgbClr val="FF0000"/>
                </a:solidFill>
              </a:rPr>
              <a:t>Blanquette </a:t>
            </a:r>
            <a:r>
              <a:rPr lang="fr-FR" sz="2000" b="1" dirty="0" smtClean="0">
                <a:solidFill>
                  <a:srgbClr val="FF0000"/>
                </a:solidFill>
              </a:rPr>
              <a:t>et Blanchette </a:t>
            </a:r>
            <a:r>
              <a:rPr lang="fr-FR" sz="2000" b="1" dirty="0" smtClean="0"/>
              <a:t>à </a:t>
            </a:r>
            <a:r>
              <a:rPr lang="fr-FR" sz="2000" b="1" dirty="0"/>
              <a:t>un pieu dans un pré. Pendant plusieurs jours, </a:t>
            </a:r>
            <a:r>
              <a:rPr lang="fr-FR" sz="2000" b="1" dirty="0" smtClean="0">
                <a:solidFill>
                  <a:srgbClr val="FF0000"/>
                </a:solidFill>
              </a:rPr>
              <a:t>les mignonnes petites chèvres semblent contentes</a:t>
            </a:r>
            <a:r>
              <a:rPr lang="fr-FR" sz="2000" b="1" dirty="0" smtClean="0"/>
              <a:t>. </a:t>
            </a:r>
            <a:r>
              <a:rPr lang="fr-FR" sz="2000" b="1" dirty="0" smtClean="0">
                <a:solidFill>
                  <a:srgbClr val="FF0000"/>
                </a:solidFill>
              </a:rPr>
              <a:t>Elles broutent </a:t>
            </a:r>
            <a:r>
              <a:rPr lang="fr-FR" sz="2000" b="1" dirty="0"/>
              <a:t>l’herbe verte du pré de bon cœur. </a:t>
            </a:r>
            <a:r>
              <a:rPr lang="fr-FR" sz="2000" b="1" dirty="0" smtClean="0">
                <a:solidFill>
                  <a:srgbClr val="FF0000"/>
                </a:solidFill>
              </a:rPr>
              <a:t>Les jeunes chèvres sont </a:t>
            </a:r>
            <a:r>
              <a:rPr lang="fr-FR" sz="2000" b="1" dirty="0" smtClean="0"/>
              <a:t>bien </a:t>
            </a:r>
            <a:r>
              <a:rPr lang="fr-FR" sz="2000" b="1" dirty="0"/>
              <a:t>chez monsieur Seguin. </a:t>
            </a:r>
            <a:r>
              <a:rPr lang="fr-FR" sz="2000" b="1" dirty="0" smtClean="0">
                <a:solidFill>
                  <a:srgbClr val="FF0000"/>
                </a:solidFill>
              </a:rPr>
              <a:t>Elles ont </a:t>
            </a:r>
            <a:r>
              <a:rPr lang="fr-FR" sz="2000" b="1" dirty="0"/>
              <a:t>tout ce qu’il faut, sauf la liberté </a:t>
            </a:r>
            <a:r>
              <a:rPr lang="fr-FR" sz="2000" b="1" dirty="0" smtClean="0"/>
              <a:t>!</a:t>
            </a:r>
          </a:p>
          <a:p>
            <a:pPr algn="just">
              <a:lnSpc>
                <a:spcPct val="150000"/>
              </a:lnSpc>
            </a:pPr>
            <a:r>
              <a:rPr lang="fr-FR" sz="2000" b="1" dirty="0"/>
              <a:t>Un jour, </a:t>
            </a:r>
            <a:r>
              <a:rPr lang="fr-FR" sz="2000" b="1" dirty="0">
                <a:solidFill>
                  <a:srgbClr val="FF0000"/>
                </a:solidFill>
              </a:rPr>
              <a:t>Blanquette </a:t>
            </a:r>
            <a:r>
              <a:rPr lang="fr-FR" sz="2000" b="1" dirty="0" smtClean="0">
                <a:solidFill>
                  <a:srgbClr val="FF0000"/>
                </a:solidFill>
              </a:rPr>
              <a:t>et Blanchette regardent </a:t>
            </a:r>
            <a:r>
              <a:rPr lang="fr-FR" sz="2000" b="1" dirty="0"/>
              <a:t>la montagne et </a:t>
            </a:r>
            <a:r>
              <a:rPr lang="fr-FR" sz="2000" b="1" dirty="0" smtClean="0">
                <a:solidFill>
                  <a:srgbClr val="FF0000"/>
                </a:solidFill>
              </a:rPr>
              <a:t>elles pensent </a:t>
            </a:r>
            <a:r>
              <a:rPr lang="fr-FR" sz="2000" b="1" dirty="0"/>
              <a:t>: </a:t>
            </a:r>
          </a:p>
          <a:p>
            <a:pPr algn="just">
              <a:lnSpc>
                <a:spcPct val="150000"/>
              </a:lnSpc>
            </a:pPr>
            <a:r>
              <a:rPr lang="fr-FR" sz="2000" b="1" dirty="0"/>
              <a:t>– Comme on doit être bien là-haut ! Quel plaisir de gambader librement dans la bruyère ! </a:t>
            </a:r>
          </a:p>
          <a:p>
            <a:pPr algn="just">
              <a:lnSpc>
                <a:spcPct val="150000"/>
              </a:lnSpc>
            </a:pPr>
            <a:r>
              <a:rPr lang="fr-FR" sz="2000" b="1" dirty="0"/>
              <a:t>Alors, </a:t>
            </a:r>
            <a:r>
              <a:rPr lang="fr-FR" sz="2000" b="1" dirty="0" smtClean="0">
                <a:solidFill>
                  <a:srgbClr val="FF0000"/>
                </a:solidFill>
              </a:rPr>
              <a:t>elles</a:t>
            </a:r>
            <a:r>
              <a:rPr lang="fr-FR" sz="2000" b="1" dirty="0" smtClean="0"/>
              <a:t> </a:t>
            </a:r>
            <a:r>
              <a:rPr lang="fr-FR" sz="2000" b="1" dirty="0"/>
              <a:t>ne </a:t>
            </a:r>
            <a:r>
              <a:rPr lang="fr-FR" sz="2000" b="1" dirty="0" smtClean="0">
                <a:solidFill>
                  <a:srgbClr val="FF0000"/>
                </a:solidFill>
              </a:rPr>
              <a:t>mangent</a:t>
            </a:r>
            <a:r>
              <a:rPr lang="fr-FR" sz="2000" b="1" dirty="0" smtClean="0"/>
              <a:t> </a:t>
            </a:r>
            <a:r>
              <a:rPr lang="fr-FR" sz="2000" b="1" dirty="0"/>
              <a:t>plus et </a:t>
            </a:r>
            <a:r>
              <a:rPr lang="fr-FR" sz="2000" b="1" dirty="0" smtClean="0">
                <a:solidFill>
                  <a:srgbClr val="FF0000"/>
                </a:solidFill>
              </a:rPr>
              <a:t>elles maigrissent</a:t>
            </a:r>
            <a:r>
              <a:rPr lang="fr-FR" sz="2000" b="1" dirty="0"/>
              <a:t>. Toute la journée, </a:t>
            </a:r>
            <a:r>
              <a:rPr lang="fr-FR" sz="2000" b="1" dirty="0" smtClean="0">
                <a:solidFill>
                  <a:srgbClr val="FF0000"/>
                </a:solidFill>
              </a:rPr>
              <a:t>elles font </a:t>
            </a:r>
            <a:r>
              <a:rPr lang="fr-FR" sz="2000" b="1" dirty="0" err="1" smtClean="0"/>
              <a:t>Mê</a:t>
            </a:r>
            <a:r>
              <a:rPr lang="fr-FR" sz="2000" b="1" dirty="0"/>
              <a:t>… tristement. Un soir, elle dit à monsieur Seguin : </a:t>
            </a:r>
          </a:p>
          <a:p>
            <a:pPr algn="just">
              <a:lnSpc>
                <a:spcPct val="150000"/>
              </a:lnSpc>
            </a:pPr>
            <a:r>
              <a:rPr lang="fr-FR" sz="2000" b="1" dirty="0"/>
              <a:t>– Je veux aller dans la montagne. Je n’ai pas peur du loup. Je lui donnerai des coups de corne</a:t>
            </a:r>
            <a:r>
              <a:rPr lang="fr-FR" sz="2000" b="1" dirty="0" smtClean="0"/>
              <a:t>.</a:t>
            </a:r>
            <a:endParaRPr lang="fr-FR" sz="2000" b="1" dirty="0"/>
          </a:p>
        </p:txBody>
      </p:sp>
    </p:spTree>
    <p:extLst>
      <p:ext uri="{BB962C8B-B14F-4D97-AF65-F5344CB8AC3E}">
        <p14:creationId xmlns:p14="http://schemas.microsoft.com/office/powerpoint/2010/main" val="3044587154"/>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940088"/>
          </a:xfrm>
          <a:prstGeom prst="rect">
            <a:avLst/>
          </a:prstGeom>
          <a:noFill/>
        </p:spPr>
        <p:txBody>
          <a:bodyPr wrap="square" rtlCol="0">
            <a:spAutoFit/>
          </a:bodyPr>
          <a:lstStyle/>
          <a:p>
            <a:pPr algn="ctr"/>
            <a:r>
              <a:rPr lang="fr-FR" sz="2000" b="1" dirty="0" smtClean="0">
                <a:solidFill>
                  <a:srgbClr val="FF0000"/>
                </a:solidFill>
              </a:rPr>
              <a:t>Les nouvelles chèvres </a:t>
            </a:r>
            <a:r>
              <a:rPr lang="fr-FR" sz="2000" b="1" dirty="0"/>
              <a:t>de monsieur Seguin</a:t>
            </a:r>
          </a:p>
          <a:p>
            <a:pPr>
              <a:lnSpc>
                <a:spcPct val="150000"/>
              </a:lnSpc>
            </a:pPr>
            <a:r>
              <a:rPr lang="fr-FR" sz="2000" b="1" dirty="0" smtClean="0"/>
              <a:t>Un </a:t>
            </a:r>
            <a:r>
              <a:rPr lang="fr-FR" sz="2000" b="1" dirty="0"/>
              <a:t>matin, sur le marché, monsieur Seguin achète </a:t>
            </a:r>
            <a:r>
              <a:rPr lang="fr-FR" sz="2000" b="1" dirty="0" smtClean="0">
                <a:solidFill>
                  <a:srgbClr val="FF0000"/>
                </a:solidFill>
              </a:rPr>
              <a:t>deux nouvelles chèvres</a:t>
            </a:r>
            <a:r>
              <a:rPr lang="fr-FR" sz="2000" b="1" dirty="0" smtClean="0"/>
              <a:t>. </a:t>
            </a:r>
            <a:r>
              <a:rPr lang="fr-FR" sz="2000" b="1" dirty="0"/>
              <a:t>A son retour, il attache </a:t>
            </a:r>
            <a:r>
              <a:rPr lang="fr-FR" sz="2000" b="1" dirty="0">
                <a:solidFill>
                  <a:srgbClr val="FF0000"/>
                </a:solidFill>
              </a:rPr>
              <a:t>Blanquette </a:t>
            </a:r>
            <a:r>
              <a:rPr lang="fr-FR" sz="2000" b="1" dirty="0" smtClean="0">
                <a:solidFill>
                  <a:srgbClr val="FF0000"/>
                </a:solidFill>
              </a:rPr>
              <a:t>et Blanchette </a:t>
            </a:r>
            <a:r>
              <a:rPr lang="fr-FR" sz="2000" b="1" dirty="0" smtClean="0"/>
              <a:t>à </a:t>
            </a:r>
            <a:r>
              <a:rPr lang="fr-FR" sz="2000" b="1" dirty="0"/>
              <a:t>un pieu dans un pré. Pendant plusieurs jours, </a:t>
            </a:r>
            <a:r>
              <a:rPr lang="fr-FR" sz="2000" b="1" dirty="0" smtClean="0">
                <a:solidFill>
                  <a:srgbClr val="FF0000"/>
                </a:solidFill>
              </a:rPr>
              <a:t>les mignonnes petites chèvres semblent contentes</a:t>
            </a:r>
            <a:r>
              <a:rPr lang="fr-FR" sz="2000" b="1" dirty="0" smtClean="0"/>
              <a:t>. </a:t>
            </a:r>
            <a:r>
              <a:rPr lang="fr-FR" sz="2000" b="1" dirty="0" smtClean="0">
                <a:solidFill>
                  <a:srgbClr val="FF0000"/>
                </a:solidFill>
              </a:rPr>
              <a:t>Elles broutent </a:t>
            </a:r>
            <a:r>
              <a:rPr lang="fr-FR" sz="2000" b="1" dirty="0"/>
              <a:t>l’herbe verte du pré de bon cœur. </a:t>
            </a:r>
            <a:r>
              <a:rPr lang="fr-FR" sz="2000" b="1" dirty="0" smtClean="0">
                <a:solidFill>
                  <a:srgbClr val="FF0000"/>
                </a:solidFill>
              </a:rPr>
              <a:t>Les jeunes chèvres sont </a:t>
            </a:r>
            <a:r>
              <a:rPr lang="fr-FR" sz="2000" b="1" dirty="0" smtClean="0"/>
              <a:t>bien </a:t>
            </a:r>
            <a:r>
              <a:rPr lang="fr-FR" sz="2000" b="1" dirty="0"/>
              <a:t>chez monsieur Seguin. </a:t>
            </a:r>
            <a:r>
              <a:rPr lang="fr-FR" sz="2000" b="1" dirty="0" smtClean="0">
                <a:solidFill>
                  <a:srgbClr val="FF0000"/>
                </a:solidFill>
              </a:rPr>
              <a:t>Elles ont </a:t>
            </a:r>
            <a:r>
              <a:rPr lang="fr-FR" sz="2000" b="1" dirty="0"/>
              <a:t>tout ce qu’il faut, sauf la liberté </a:t>
            </a:r>
            <a:r>
              <a:rPr lang="fr-FR" sz="2000" b="1" dirty="0" smtClean="0"/>
              <a:t>!</a:t>
            </a:r>
          </a:p>
          <a:p>
            <a:pPr algn="just">
              <a:lnSpc>
                <a:spcPct val="150000"/>
              </a:lnSpc>
            </a:pPr>
            <a:r>
              <a:rPr lang="fr-FR" sz="2000" b="1" dirty="0"/>
              <a:t>Un jour, </a:t>
            </a:r>
            <a:r>
              <a:rPr lang="fr-FR" sz="2000" b="1" dirty="0">
                <a:solidFill>
                  <a:srgbClr val="FF0000"/>
                </a:solidFill>
              </a:rPr>
              <a:t>Blanquette </a:t>
            </a:r>
            <a:r>
              <a:rPr lang="fr-FR" sz="2000" b="1" dirty="0" smtClean="0">
                <a:solidFill>
                  <a:srgbClr val="FF0000"/>
                </a:solidFill>
              </a:rPr>
              <a:t>et Blanchette regardent </a:t>
            </a:r>
            <a:r>
              <a:rPr lang="fr-FR" sz="2000" b="1" dirty="0"/>
              <a:t>la montagne et </a:t>
            </a:r>
            <a:r>
              <a:rPr lang="fr-FR" sz="2000" b="1" dirty="0" smtClean="0">
                <a:solidFill>
                  <a:srgbClr val="FF0000"/>
                </a:solidFill>
              </a:rPr>
              <a:t>elles pensent </a:t>
            </a:r>
            <a:r>
              <a:rPr lang="fr-FR" sz="2000" b="1" dirty="0"/>
              <a:t>: </a:t>
            </a:r>
          </a:p>
          <a:p>
            <a:pPr algn="just">
              <a:lnSpc>
                <a:spcPct val="150000"/>
              </a:lnSpc>
            </a:pPr>
            <a:r>
              <a:rPr lang="fr-FR" sz="2000" b="1" dirty="0"/>
              <a:t>– Comme on doit être bien là-haut ! Quel plaisir de gambader librement dans la bruyère ! </a:t>
            </a:r>
          </a:p>
          <a:p>
            <a:pPr algn="just">
              <a:lnSpc>
                <a:spcPct val="150000"/>
              </a:lnSpc>
            </a:pPr>
            <a:r>
              <a:rPr lang="fr-FR" sz="2000" b="1" dirty="0"/>
              <a:t>Alors, </a:t>
            </a:r>
            <a:r>
              <a:rPr lang="fr-FR" sz="2000" b="1" dirty="0" smtClean="0">
                <a:solidFill>
                  <a:srgbClr val="FF0000"/>
                </a:solidFill>
              </a:rPr>
              <a:t>elles</a:t>
            </a:r>
            <a:r>
              <a:rPr lang="fr-FR" sz="2000" b="1" dirty="0" smtClean="0"/>
              <a:t> </a:t>
            </a:r>
            <a:r>
              <a:rPr lang="fr-FR" sz="2000" b="1" dirty="0"/>
              <a:t>ne </a:t>
            </a:r>
            <a:r>
              <a:rPr lang="fr-FR" sz="2000" b="1" dirty="0" smtClean="0">
                <a:solidFill>
                  <a:srgbClr val="FF0000"/>
                </a:solidFill>
              </a:rPr>
              <a:t>mangent</a:t>
            </a:r>
            <a:r>
              <a:rPr lang="fr-FR" sz="2000" b="1" dirty="0" smtClean="0"/>
              <a:t> </a:t>
            </a:r>
            <a:r>
              <a:rPr lang="fr-FR" sz="2000" b="1" dirty="0"/>
              <a:t>plus et </a:t>
            </a:r>
            <a:r>
              <a:rPr lang="fr-FR" sz="2000" b="1" dirty="0" smtClean="0">
                <a:solidFill>
                  <a:srgbClr val="FF0000"/>
                </a:solidFill>
              </a:rPr>
              <a:t>elles maigrissent</a:t>
            </a:r>
            <a:r>
              <a:rPr lang="fr-FR" sz="2000" b="1" dirty="0"/>
              <a:t>. Toute la journée, </a:t>
            </a:r>
            <a:r>
              <a:rPr lang="fr-FR" sz="2000" b="1" dirty="0" smtClean="0">
                <a:solidFill>
                  <a:srgbClr val="FF0000"/>
                </a:solidFill>
              </a:rPr>
              <a:t>elles font </a:t>
            </a:r>
            <a:r>
              <a:rPr lang="fr-FR" sz="2000" b="1" dirty="0" err="1" smtClean="0"/>
              <a:t>Mê</a:t>
            </a:r>
            <a:r>
              <a:rPr lang="fr-FR" sz="2000" b="1" dirty="0"/>
              <a:t>… tristement. Un soir, </a:t>
            </a:r>
            <a:r>
              <a:rPr lang="fr-FR" sz="2000" b="1" dirty="0" smtClean="0">
                <a:solidFill>
                  <a:srgbClr val="FF0000"/>
                </a:solidFill>
              </a:rPr>
              <a:t>elles disent </a:t>
            </a:r>
            <a:r>
              <a:rPr lang="fr-FR" sz="2000" b="1" dirty="0"/>
              <a:t>à monsieur Seguin : </a:t>
            </a:r>
          </a:p>
          <a:p>
            <a:pPr algn="just">
              <a:lnSpc>
                <a:spcPct val="150000"/>
              </a:lnSpc>
            </a:pPr>
            <a:r>
              <a:rPr lang="fr-FR" sz="2000" b="1" dirty="0"/>
              <a:t>– Je veux aller dans la montagne. Je n’ai pas peur du loup. Je lui donnerai des coups de corne</a:t>
            </a:r>
            <a:r>
              <a:rPr lang="fr-FR" sz="2000" b="1" dirty="0" smtClean="0"/>
              <a:t>.</a:t>
            </a:r>
            <a:endParaRPr lang="fr-FR" sz="2000" b="1" dirty="0"/>
          </a:p>
        </p:txBody>
      </p:sp>
    </p:spTree>
    <p:extLst>
      <p:ext uri="{BB962C8B-B14F-4D97-AF65-F5344CB8AC3E}">
        <p14:creationId xmlns:p14="http://schemas.microsoft.com/office/powerpoint/2010/main" val="3962539221"/>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940088"/>
          </a:xfrm>
          <a:prstGeom prst="rect">
            <a:avLst/>
          </a:prstGeom>
          <a:noFill/>
        </p:spPr>
        <p:txBody>
          <a:bodyPr wrap="square" rtlCol="0">
            <a:spAutoFit/>
          </a:bodyPr>
          <a:lstStyle/>
          <a:p>
            <a:pPr algn="ctr"/>
            <a:r>
              <a:rPr lang="fr-FR" sz="2000" b="1" dirty="0" smtClean="0">
                <a:solidFill>
                  <a:srgbClr val="FF0000"/>
                </a:solidFill>
              </a:rPr>
              <a:t>Les nouvelles chèvres </a:t>
            </a:r>
            <a:r>
              <a:rPr lang="fr-FR" sz="2000" b="1" dirty="0"/>
              <a:t>de monsieur Seguin</a:t>
            </a:r>
          </a:p>
          <a:p>
            <a:pPr>
              <a:lnSpc>
                <a:spcPct val="150000"/>
              </a:lnSpc>
            </a:pPr>
            <a:r>
              <a:rPr lang="fr-FR" sz="2000" b="1" dirty="0" smtClean="0"/>
              <a:t>Un </a:t>
            </a:r>
            <a:r>
              <a:rPr lang="fr-FR" sz="2000" b="1" dirty="0"/>
              <a:t>matin, sur le marché, monsieur Seguin achète </a:t>
            </a:r>
            <a:r>
              <a:rPr lang="fr-FR" sz="2000" b="1" dirty="0" smtClean="0">
                <a:solidFill>
                  <a:srgbClr val="FF0000"/>
                </a:solidFill>
              </a:rPr>
              <a:t>deux nouvelles chèvres</a:t>
            </a:r>
            <a:r>
              <a:rPr lang="fr-FR" sz="2000" b="1" dirty="0" smtClean="0"/>
              <a:t>. </a:t>
            </a:r>
            <a:r>
              <a:rPr lang="fr-FR" sz="2000" b="1" dirty="0"/>
              <a:t>A son retour, il attache </a:t>
            </a:r>
            <a:r>
              <a:rPr lang="fr-FR" sz="2000" b="1" dirty="0">
                <a:solidFill>
                  <a:srgbClr val="FF0000"/>
                </a:solidFill>
              </a:rPr>
              <a:t>Blanquette </a:t>
            </a:r>
            <a:r>
              <a:rPr lang="fr-FR" sz="2000" b="1" dirty="0" smtClean="0">
                <a:solidFill>
                  <a:srgbClr val="FF0000"/>
                </a:solidFill>
              </a:rPr>
              <a:t>et Blanchette </a:t>
            </a:r>
            <a:r>
              <a:rPr lang="fr-FR" sz="2000" b="1" dirty="0" smtClean="0"/>
              <a:t>à </a:t>
            </a:r>
            <a:r>
              <a:rPr lang="fr-FR" sz="2000" b="1" dirty="0"/>
              <a:t>un pieu dans un pré. Pendant plusieurs jours, </a:t>
            </a:r>
            <a:r>
              <a:rPr lang="fr-FR" sz="2000" b="1" dirty="0" smtClean="0">
                <a:solidFill>
                  <a:srgbClr val="FF0000"/>
                </a:solidFill>
              </a:rPr>
              <a:t>les mignonnes petites chèvres semblent contentes</a:t>
            </a:r>
            <a:r>
              <a:rPr lang="fr-FR" sz="2000" b="1" dirty="0" smtClean="0"/>
              <a:t>. </a:t>
            </a:r>
            <a:r>
              <a:rPr lang="fr-FR" sz="2000" b="1" dirty="0" smtClean="0">
                <a:solidFill>
                  <a:srgbClr val="FF0000"/>
                </a:solidFill>
              </a:rPr>
              <a:t>Elles broutent </a:t>
            </a:r>
            <a:r>
              <a:rPr lang="fr-FR" sz="2000" b="1" dirty="0"/>
              <a:t>l’herbe verte du pré de bon cœur. </a:t>
            </a:r>
            <a:r>
              <a:rPr lang="fr-FR" sz="2000" b="1" dirty="0" smtClean="0">
                <a:solidFill>
                  <a:srgbClr val="FF0000"/>
                </a:solidFill>
              </a:rPr>
              <a:t>Les jeunes chèvres sont </a:t>
            </a:r>
            <a:r>
              <a:rPr lang="fr-FR" sz="2000" b="1" dirty="0" smtClean="0"/>
              <a:t>bien </a:t>
            </a:r>
            <a:r>
              <a:rPr lang="fr-FR" sz="2000" b="1" dirty="0"/>
              <a:t>chez monsieur Seguin. </a:t>
            </a:r>
            <a:r>
              <a:rPr lang="fr-FR" sz="2000" b="1" dirty="0" smtClean="0">
                <a:solidFill>
                  <a:srgbClr val="FF0000"/>
                </a:solidFill>
              </a:rPr>
              <a:t>Elles ont </a:t>
            </a:r>
            <a:r>
              <a:rPr lang="fr-FR" sz="2000" b="1" dirty="0"/>
              <a:t>tout ce qu’il faut, sauf la liberté </a:t>
            </a:r>
            <a:r>
              <a:rPr lang="fr-FR" sz="2000" b="1" dirty="0" smtClean="0"/>
              <a:t>!</a:t>
            </a:r>
          </a:p>
          <a:p>
            <a:pPr algn="just">
              <a:lnSpc>
                <a:spcPct val="150000"/>
              </a:lnSpc>
            </a:pPr>
            <a:r>
              <a:rPr lang="fr-FR" sz="2000" b="1" dirty="0"/>
              <a:t>Un jour, </a:t>
            </a:r>
            <a:r>
              <a:rPr lang="fr-FR" sz="2000" b="1" dirty="0">
                <a:solidFill>
                  <a:srgbClr val="FF0000"/>
                </a:solidFill>
              </a:rPr>
              <a:t>Blanquette </a:t>
            </a:r>
            <a:r>
              <a:rPr lang="fr-FR" sz="2000" b="1" dirty="0" smtClean="0">
                <a:solidFill>
                  <a:srgbClr val="FF0000"/>
                </a:solidFill>
              </a:rPr>
              <a:t>et Blanchette regardent </a:t>
            </a:r>
            <a:r>
              <a:rPr lang="fr-FR" sz="2000" b="1" dirty="0"/>
              <a:t>la montagne et </a:t>
            </a:r>
            <a:r>
              <a:rPr lang="fr-FR" sz="2000" b="1" dirty="0" smtClean="0">
                <a:solidFill>
                  <a:srgbClr val="FF0000"/>
                </a:solidFill>
              </a:rPr>
              <a:t>elles pensent </a:t>
            </a:r>
            <a:r>
              <a:rPr lang="fr-FR" sz="2000" b="1" dirty="0"/>
              <a:t>: </a:t>
            </a:r>
          </a:p>
          <a:p>
            <a:pPr algn="just">
              <a:lnSpc>
                <a:spcPct val="150000"/>
              </a:lnSpc>
            </a:pPr>
            <a:r>
              <a:rPr lang="fr-FR" sz="2000" b="1" dirty="0"/>
              <a:t>– Comme on doit être bien là-haut ! Quel plaisir de gambader librement dans la bruyère ! </a:t>
            </a:r>
          </a:p>
          <a:p>
            <a:pPr algn="just">
              <a:lnSpc>
                <a:spcPct val="150000"/>
              </a:lnSpc>
            </a:pPr>
            <a:r>
              <a:rPr lang="fr-FR" sz="2000" b="1" dirty="0"/>
              <a:t>Alors, </a:t>
            </a:r>
            <a:r>
              <a:rPr lang="fr-FR" sz="2000" b="1" dirty="0" smtClean="0">
                <a:solidFill>
                  <a:srgbClr val="FF0000"/>
                </a:solidFill>
              </a:rPr>
              <a:t>elles</a:t>
            </a:r>
            <a:r>
              <a:rPr lang="fr-FR" sz="2000" b="1" dirty="0" smtClean="0"/>
              <a:t> </a:t>
            </a:r>
            <a:r>
              <a:rPr lang="fr-FR" sz="2000" b="1" dirty="0"/>
              <a:t>ne </a:t>
            </a:r>
            <a:r>
              <a:rPr lang="fr-FR" sz="2000" b="1" dirty="0" smtClean="0">
                <a:solidFill>
                  <a:srgbClr val="FF0000"/>
                </a:solidFill>
              </a:rPr>
              <a:t>mangent</a:t>
            </a:r>
            <a:r>
              <a:rPr lang="fr-FR" sz="2000" b="1" dirty="0" smtClean="0"/>
              <a:t> </a:t>
            </a:r>
            <a:r>
              <a:rPr lang="fr-FR" sz="2000" b="1" dirty="0"/>
              <a:t>plus et </a:t>
            </a:r>
            <a:r>
              <a:rPr lang="fr-FR" sz="2000" b="1" dirty="0" smtClean="0">
                <a:solidFill>
                  <a:srgbClr val="FF0000"/>
                </a:solidFill>
              </a:rPr>
              <a:t>elles maigrissent</a:t>
            </a:r>
            <a:r>
              <a:rPr lang="fr-FR" sz="2000" b="1" dirty="0"/>
              <a:t>. Toute la journée, </a:t>
            </a:r>
            <a:r>
              <a:rPr lang="fr-FR" sz="2000" b="1" dirty="0" smtClean="0">
                <a:solidFill>
                  <a:srgbClr val="FF0000"/>
                </a:solidFill>
              </a:rPr>
              <a:t>elles font </a:t>
            </a:r>
            <a:r>
              <a:rPr lang="fr-FR" sz="2000" b="1" dirty="0" err="1" smtClean="0"/>
              <a:t>Mê</a:t>
            </a:r>
            <a:r>
              <a:rPr lang="fr-FR" sz="2000" b="1" dirty="0"/>
              <a:t>… tristement. Un soir, </a:t>
            </a:r>
            <a:r>
              <a:rPr lang="fr-FR" sz="2000" b="1" dirty="0" smtClean="0">
                <a:solidFill>
                  <a:srgbClr val="FF0000"/>
                </a:solidFill>
              </a:rPr>
              <a:t>elles disent </a:t>
            </a:r>
            <a:r>
              <a:rPr lang="fr-FR" sz="2000" b="1" dirty="0"/>
              <a:t>à monsieur Seguin : </a:t>
            </a:r>
          </a:p>
          <a:p>
            <a:pPr algn="just">
              <a:lnSpc>
                <a:spcPct val="150000"/>
              </a:lnSpc>
            </a:pPr>
            <a:r>
              <a:rPr lang="fr-FR" sz="2000" b="1" dirty="0"/>
              <a:t>– </a:t>
            </a:r>
            <a:r>
              <a:rPr lang="fr-FR" sz="2000" b="1" dirty="0" smtClean="0">
                <a:solidFill>
                  <a:srgbClr val="FF0000"/>
                </a:solidFill>
              </a:rPr>
              <a:t>Nous voulons </a:t>
            </a:r>
            <a:r>
              <a:rPr lang="fr-FR" sz="2000" b="1" dirty="0" smtClean="0"/>
              <a:t>aller </a:t>
            </a:r>
            <a:r>
              <a:rPr lang="fr-FR" sz="2000" b="1" dirty="0"/>
              <a:t>dans la montagne. Je n’ai pas peur du loup. Je lui donnerai des coups de corne</a:t>
            </a:r>
            <a:r>
              <a:rPr lang="fr-FR" sz="2000" b="1" dirty="0" smtClean="0"/>
              <a:t>.</a:t>
            </a:r>
            <a:endParaRPr lang="fr-FR" sz="2000" b="1" dirty="0"/>
          </a:p>
        </p:txBody>
      </p:sp>
    </p:spTree>
    <p:extLst>
      <p:ext uri="{BB962C8B-B14F-4D97-AF65-F5344CB8AC3E}">
        <p14:creationId xmlns:p14="http://schemas.microsoft.com/office/powerpoint/2010/main" val="3945925706"/>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940088"/>
          </a:xfrm>
          <a:prstGeom prst="rect">
            <a:avLst/>
          </a:prstGeom>
          <a:noFill/>
        </p:spPr>
        <p:txBody>
          <a:bodyPr wrap="square" rtlCol="0">
            <a:spAutoFit/>
          </a:bodyPr>
          <a:lstStyle/>
          <a:p>
            <a:pPr algn="ctr"/>
            <a:r>
              <a:rPr lang="fr-FR" sz="2000" b="1" dirty="0" smtClean="0">
                <a:solidFill>
                  <a:srgbClr val="FF0000"/>
                </a:solidFill>
              </a:rPr>
              <a:t>Les nouvelles chèvres </a:t>
            </a:r>
            <a:r>
              <a:rPr lang="fr-FR" sz="2000" b="1" dirty="0"/>
              <a:t>de monsieur Seguin</a:t>
            </a:r>
          </a:p>
          <a:p>
            <a:pPr>
              <a:lnSpc>
                <a:spcPct val="150000"/>
              </a:lnSpc>
            </a:pPr>
            <a:r>
              <a:rPr lang="fr-FR" sz="2000" b="1" dirty="0" smtClean="0"/>
              <a:t>Un </a:t>
            </a:r>
            <a:r>
              <a:rPr lang="fr-FR" sz="2000" b="1" dirty="0"/>
              <a:t>matin, sur le marché, monsieur Seguin achète </a:t>
            </a:r>
            <a:r>
              <a:rPr lang="fr-FR" sz="2000" b="1" dirty="0" smtClean="0">
                <a:solidFill>
                  <a:srgbClr val="FF0000"/>
                </a:solidFill>
              </a:rPr>
              <a:t>deux nouvelles chèvres</a:t>
            </a:r>
            <a:r>
              <a:rPr lang="fr-FR" sz="2000" b="1" dirty="0" smtClean="0"/>
              <a:t>. </a:t>
            </a:r>
            <a:r>
              <a:rPr lang="fr-FR" sz="2000" b="1" dirty="0"/>
              <a:t>A son retour, il attache </a:t>
            </a:r>
            <a:r>
              <a:rPr lang="fr-FR" sz="2000" b="1" dirty="0">
                <a:solidFill>
                  <a:srgbClr val="FF0000"/>
                </a:solidFill>
              </a:rPr>
              <a:t>Blanquette </a:t>
            </a:r>
            <a:r>
              <a:rPr lang="fr-FR" sz="2000" b="1" dirty="0" smtClean="0">
                <a:solidFill>
                  <a:srgbClr val="FF0000"/>
                </a:solidFill>
              </a:rPr>
              <a:t>et Blanchette </a:t>
            </a:r>
            <a:r>
              <a:rPr lang="fr-FR" sz="2000" b="1" dirty="0" smtClean="0"/>
              <a:t>à </a:t>
            </a:r>
            <a:r>
              <a:rPr lang="fr-FR" sz="2000" b="1" dirty="0"/>
              <a:t>un pieu dans un pré. Pendant plusieurs jours, </a:t>
            </a:r>
            <a:r>
              <a:rPr lang="fr-FR" sz="2000" b="1" dirty="0" smtClean="0">
                <a:solidFill>
                  <a:srgbClr val="FF0000"/>
                </a:solidFill>
              </a:rPr>
              <a:t>les mignonnes petites chèvres semblent contentes</a:t>
            </a:r>
            <a:r>
              <a:rPr lang="fr-FR" sz="2000" b="1" dirty="0" smtClean="0"/>
              <a:t>. </a:t>
            </a:r>
            <a:r>
              <a:rPr lang="fr-FR" sz="2000" b="1" dirty="0" smtClean="0">
                <a:solidFill>
                  <a:srgbClr val="FF0000"/>
                </a:solidFill>
              </a:rPr>
              <a:t>Elles broutent </a:t>
            </a:r>
            <a:r>
              <a:rPr lang="fr-FR" sz="2000" b="1" dirty="0"/>
              <a:t>l’herbe verte du pré de bon cœur. </a:t>
            </a:r>
            <a:r>
              <a:rPr lang="fr-FR" sz="2000" b="1" dirty="0" smtClean="0">
                <a:solidFill>
                  <a:srgbClr val="FF0000"/>
                </a:solidFill>
              </a:rPr>
              <a:t>Les jeunes chèvres sont </a:t>
            </a:r>
            <a:r>
              <a:rPr lang="fr-FR" sz="2000" b="1" dirty="0" smtClean="0"/>
              <a:t>bien </a:t>
            </a:r>
            <a:r>
              <a:rPr lang="fr-FR" sz="2000" b="1" dirty="0"/>
              <a:t>chez monsieur Seguin. </a:t>
            </a:r>
            <a:r>
              <a:rPr lang="fr-FR" sz="2000" b="1" dirty="0" smtClean="0">
                <a:solidFill>
                  <a:srgbClr val="FF0000"/>
                </a:solidFill>
              </a:rPr>
              <a:t>Elles ont </a:t>
            </a:r>
            <a:r>
              <a:rPr lang="fr-FR" sz="2000" b="1" dirty="0"/>
              <a:t>tout ce qu’il faut, sauf la liberté </a:t>
            </a:r>
            <a:r>
              <a:rPr lang="fr-FR" sz="2000" b="1" dirty="0" smtClean="0"/>
              <a:t>!</a:t>
            </a:r>
          </a:p>
          <a:p>
            <a:pPr algn="just">
              <a:lnSpc>
                <a:spcPct val="150000"/>
              </a:lnSpc>
            </a:pPr>
            <a:r>
              <a:rPr lang="fr-FR" sz="2000" b="1" dirty="0"/>
              <a:t>Un jour, </a:t>
            </a:r>
            <a:r>
              <a:rPr lang="fr-FR" sz="2000" b="1" dirty="0">
                <a:solidFill>
                  <a:srgbClr val="FF0000"/>
                </a:solidFill>
              </a:rPr>
              <a:t>Blanquette </a:t>
            </a:r>
            <a:r>
              <a:rPr lang="fr-FR" sz="2000" b="1" dirty="0" smtClean="0">
                <a:solidFill>
                  <a:srgbClr val="FF0000"/>
                </a:solidFill>
              </a:rPr>
              <a:t>et Blanchette regardent </a:t>
            </a:r>
            <a:r>
              <a:rPr lang="fr-FR" sz="2000" b="1" dirty="0"/>
              <a:t>la montagne et </a:t>
            </a:r>
            <a:r>
              <a:rPr lang="fr-FR" sz="2000" b="1" dirty="0" smtClean="0">
                <a:solidFill>
                  <a:srgbClr val="FF0000"/>
                </a:solidFill>
              </a:rPr>
              <a:t>elles pensent </a:t>
            </a:r>
            <a:r>
              <a:rPr lang="fr-FR" sz="2000" b="1" dirty="0"/>
              <a:t>: </a:t>
            </a:r>
          </a:p>
          <a:p>
            <a:pPr algn="just">
              <a:lnSpc>
                <a:spcPct val="150000"/>
              </a:lnSpc>
            </a:pPr>
            <a:r>
              <a:rPr lang="fr-FR" sz="2000" b="1" dirty="0"/>
              <a:t>– Comme on doit être bien là-haut ! Quel plaisir de gambader librement dans la bruyère ! </a:t>
            </a:r>
          </a:p>
          <a:p>
            <a:pPr algn="just">
              <a:lnSpc>
                <a:spcPct val="150000"/>
              </a:lnSpc>
            </a:pPr>
            <a:r>
              <a:rPr lang="fr-FR" sz="2000" b="1" dirty="0"/>
              <a:t>Alors, </a:t>
            </a:r>
            <a:r>
              <a:rPr lang="fr-FR" sz="2000" b="1" dirty="0" smtClean="0">
                <a:solidFill>
                  <a:srgbClr val="FF0000"/>
                </a:solidFill>
              </a:rPr>
              <a:t>elles</a:t>
            </a:r>
            <a:r>
              <a:rPr lang="fr-FR" sz="2000" b="1" dirty="0" smtClean="0"/>
              <a:t> </a:t>
            </a:r>
            <a:r>
              <a:rPr lang="fr-FR" sz="2000" b="1" dirty="0"/>
              <a:t>ne </a:t>
            </a:r>
            <a:r>
              <a:rPr lang="fr-FR" sz="2000" b="1" dirty="0" smtClean="0">
                <a:solidFill>
                  <a:srgbClr val="FF0000"/>
                </a:solidFill>
              </a:rPr>
              <a:t>mangent</a:t>
            </a:r>
            <a:r>
              <a:rPr lang="fr-FR" sz="2000" b="1" dirty="0" smtClean="0"/>
              <a:t> </a:t>
            </a:r>
            <a:r>
              <a:rPr lang="fr-FR" sz="2000" b="1" dirty="0"/>
              <a:t>plus et </a:t>
            </a:r>
            <a:r>
              <a:rPr lang="fr-FR" sz="2000" b="1" dirty="0" smtClean="0">
                <a:solidFill>
                  <a:srgbClr val="FF0000"/>
                </a:solidFill>
              </a:rPr>
              <a:t>elles maigrissent</a:t>
            </a:r>
            <a:r>
              <a:rPr lang="fr-FR" sz="2000" b="1" dirty="0"/>
              <a:t>. Toute la journée, </a:t>
            </a:r>
            <a:r>
              <a:rPr lang="fr-FR" sz="2000" b="1" dirty="0" smtClean="0">
                <a:solidFill>
                  <a:srgbClr val="FF0000"/>
                </a:solidFill>
              </a:rPr>
              <a:t>elles font </a:t>
            </a:r>
            <a:r>
              <a:rPr lang="fr-FR" sz="2000" b="1" dirty="0" err="1" smtClean="0"/>
              <a:t>Mê</a:t>
            </a:r>
            <a:r>
              <a:rPr lang="fr-FR" sz="2000" b="1" dirty="0"/>
              <a:t>… tristement. Un soir, </a:t>
            </a:r>
            <a:r>
              <a:rPr lang="fr-FR" sz="2000" b="1" dirty="0" smtClean="0">
                <a:solidFill>
                  <a:srgbClr val="FF0000"/>
                </a:solidFill>
              </a:rPr>
              <a:t>elles disent </a:t>
            </a:r>
            <a:r>
              <a:rPr lang="fr-FR" sz="2000" b="1" dirty="0"/>
              <a:t>à monsieur Seguin : </a:t>
            </a:r>
          </a:p>
          <a:p>
            <a:pPr algn="just">
              <a:lnSpc>
                <a:spcPct val="150000"/>
              </a:lnSpc>
            </a:pPr>
            <a:r>
              <a:rPr lang="fr-FR" sz="2000" b="1" dirty="0"/>
              <a:t>– </a:t>
            </a:r>
            <a:r>
              <a:rPr lang="fr-FR" sz="2000" b="1" dirty="0" smtClean="0">
                <a:solidFill>
                  <a:srgbClr val="FF0000"/>
                </a:solidFill>
              </a:rPr>
              <a:t>Nous voulons </a:t>
            </a:r>
            <a:r>
              <a:rPr lang="fr-FR" sz="2000" b="1" dirty="0" smtClean="0"/>
              <a:t>aller </a:t>
            </a:r>
            <a:r>
              <a:rPr lang="fr-FR" sz="2000" b="1" dirty="0"/>
              <a:t>dans la montagne. </a:t>
            </a:r>
            <a:r>
              <a:rPr lang="fr-FR" sz="2000" b="1" dirty="0" smtClean="0">
                <a:solidFill>
                  <a:srgbClr val="FF0000"/>
                </a:solidFill>
              </a:rPr>
              <a:t>Nous</a:t>
            </a:r>
            <a:r>
              <a:rPr lang="fr-FR" sz="2000" b="1" dirty="0" smtClean="0"/>
              <a:t> n’</a:t>
            </a:r>
            <a:r>
              <a:rPr lang="fr-FR" sz="2000" b="1" dirty="0" smtClean="0">
                <a:solidFill>
                  <a:srgbClr val="FF0000"/>
                </a:solidFill>
              </a:rPr>
              <a:t>avons</a:t>
            </a:r>
            <a:r>
              <a:rPr lang="fr-FR" sz="2000" b="1" dirty="0" smtClean="0"/>
              <a:t> </a:t>
            </a:r>
            <a:r>
              <a:rPr lang="fr-FR" sz="2000" b="1" dirty="0"/>
              <a:t>pas peur du loup. Je lui donnerai des coups de corne</a:t>
            </a:r>
            <a:r>
              <a:rPr lang="fr-FR" sz="2000" b="1" dirty="0" smtClean="0"/>
              <a:t>.</a:t>
            </a:r>
            <a:endParaRPr lang="fr-FR" sz="2000" b="1" dirty="0"/>
          </a:p>
        </p:txBody>
      </p:sp>
    </p:spTree>
    <p:extLst>
      <p:ext uri="{BB962C8B-B14F-4D97-AF65-F5344CB8AC3E}">
        <p14:creationId xmlns:p14="http://schemas.microsoft.com/office/powerpoint/2010/main" val="1012073550"/>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5940088"/>
          </a:xfrm>
          <a:prstGeom prst="rect">
            <a:avLst/>
          </a:prstGeom>
          <a:noFill/>
        </p:spPr>
        <p:txBody>
          <a:bodyPr wrap="square" rtlCol="0">
            <a:spAutoFit/>
          </a:bodyPr>
          <a:lstStyle/>
          <a:p>
            <a:pPr algn="ctr"/>
            <a:r>
              <a:rPr lang="fr-FR" sz="2000" b="1" dirty="0" smtClean="0">
                <a:solidFill>
                  <a:srgbClr val="FF0000"/>
                </a:solidFill>
              </a:rPr>
              <a:t>Les nouvelles chèvres </a:t>
            </a:r>
            <a:r>
              <a:rPr lang="fr-FR" sz="2000" b="1" dirty="0"/>
              <a:t>de monsieur Seguin</a:t>
            </a:r>
          </a:p>
          <a:p>
            <a:pPr>
              <a:lnSpc>
                <a:spcPct val="150000"/>
              </a:lnSpc>
            </a:pPr>
            <a:r>
              <a:rPr lang="fr-FR" sz="2000" b="1" dirty="0" smtClean="0"/>
              <a:t>Un </a:t>
            </a:r>
            <a:r>
              <a:rPr lang="fr-FR" sz="2000" b="1" dirty="0"/>
              <a:t>matin, sur le marché, monsieur Seguin achète </a:t>
            </a:r>
            <a:r>
              <a:rPr lang="fr-FR" sz="2000" b="1" dirty="0" smtClean="0">
                <a:solidFill>
                  <a:srgbClr val="FF0000"/>
                </a:solidFill>
              </a:rPr>
              <a:t>deux nouvelles chèvres</a:t>
            </a:r>
            <a:r>
              <a:rPr lang="fr-FR" sz="2000" b="1" dirty="0" smtClean="0"/>
              <a:t>. </a:t>
            </a:r>
            <a:r>
              <a:rPr lang="fr-FR" sz="2000" b="1" dirty="0"/>
              <a:t>A son retour, il attache </a:t>
            </a:r>
            <a:r>
              <a:rPr lang="fr-FR" sz="2000" b="1" dirty="0">
                <a:solidFill>
                  <a:srgbClr val="FF0000"/>
                </a:solidFill>
              </a:rPr>
              <a:t>Blanquette </a:t>
            </a:r>
            <a:r>
              <a:rPr lang="fr-FR" sz="2000" b="1" dirty="0" smtClean="0">
                <a:solidFill>
                  <a:srgbClr val="FF0000"/>
                </a:solidFill>
              </a:rPr>
              <a:t>et Blanchette </a:t>
            </a:r>
            <a:r>
              <a:rPr lang="fr-FR" sz="2000" b="1" dirty="0" smtClean="0"/>
              <a:t>à </a:t>
            </a:r>
            <a:r>
              <a:rPr lang="fr-FR" sz="2000" b="1" dirty="0"/>
              <a:t>un pieu dans un pré. Pendant plusieurs jours, </a:t>
            </a:r>
            <a:r>
              <a:rPr lang="fr-FR" sz="2000" b="1" dirty="0" smtClean="0">
                <a:solidFill>
                  <a:srgbClr val="FF0000"/>
                </a:solidFill>
              </a:rPr>
              <a:t>les mignonnes petites chèvres semblent contentes</a:t>
            </a:r>
            <a:r>
              <a:rPr lang="fr-FR" sz="2000" b="1" dirty="0" smtClean="0"/>
              <a:t>. </a:t>
            </a:r>
            <a:r>
              <a:rPr lang="fr-FR" sz="2000" b="1" dirty="0" smtClean="0">
                <a:solidFill>
                  <a:srgbClr val="FF0000"/>
                </a:solidFill>
              </a:rPr>
              <a:t>Elles broutent </a:t>
            </a:r>
            <a:r>
              <a:rPr lang="fr-FR" sz="2000" b="1" dirty="0"/>
              <a:t>l’herbe verte du pré de bon cœur. </a:t>
            </a:r>
            <a:r>
              <a:rPr lang="fr-FR" sz="2000" b="1" dirty="0" smtClean="0">
                <a:solidFill>
                  <a:srgbClr val="FF0000"/>
                </a:solidFill>
              </a:rPr>
              <a:t>Les jeunes chèvres sont </a:t>
            </a:r>
            <a:r>
              <a:rPr lang="fr-FR" sz="2000" b="1" dirty="0" smtClean="0"/>
              <a:t>bien </a:t>
            </a:r>
            <a:r>
              <a:rPr lang="fr-FR" sz="2000" b="1" dirty="0"/>
              <a:t>chez monsieur Seguin. </a:t>
            </a:r>
            <a:r>
              <a:rPr lang="fr-FR" sz="2000" b="1" dirty="0" smtClean="0">
                <a:solidFill>
                  <a:srgbClr val="FF0000"/>
                </a:solidFill>
              </a:rPr>
              <a:t>Elles ont </a:t>
            </a:r>
            <a:r>
              <a:rPr lang="fr-FR" sz="2000" b="1" dirty="0"/>
              <a:t>tout ce qu’il faut, sauf la liberté </a:t>
            </a:r>
            <a:r>
              <a:rPr lang="fr-FR" sz="2000" b="1" dirty="0" smtClean="0"/>
              <a:t>!</a:t>
            </a:r>
          </a:p>
          <a:p>
            <a:pPr algn="just">
              <a:lnSpc>
                <a:spcPct val="150000"/>
              </a:lnSpc>
            </a:pPr>
            <a:r>
              <a:rPr lang="fr-FR" sz="2000" b="1" dirty="0"/>
              <a:t>Un jour, </a:t>
            </a:r>
            <a:r>
              <a:rPr lang="fr-FR" sz="2000" b="1" dirty="0">
                <a:solidFill>
                  <a:srgbClr val="FF0000"/>
                </a:solidFill>
              </a:rPr>
              <a:t>Blanquette </a:t>
            </a:r>
            <a:r>
              <a:rPr lang="fr-FR" sz="2000" b="1" dirty="0" smtClean="0">
                <a:solidFill>
                  <a:srgbClr val="FF0000"/>
                </a:solidFill>
              </a:rPr>
              <a:t>et Blanchette regardent </a:t>
            </a:r>
            <a:r>
              <a:rPr lang="fr-FR" sz="2000" b="1" dirty="0"/>
              <a:t>la montagne et </a:t>
            </a:r>
            <a:r>
              <a:rPr lang="fr-FR" sz="2000" b="1" dirty="0" smtClean="0">
                <a:solidFill>
                  <a:srgbClr val="FF0000"/>
                </a:solidFill>
              </a:rPr>
              <a:t>elles pensent </a:t>
            </a:r>
            <a:r>
              <a:rPr lang="fr-FR" sz="2000" b="1" dirty="0"/>
              <a:t>: </a:t>
            </a:r>
          </a:p>
          <a:p>
            <a:pPr algn="just">
              <a:lnSpc>
                <a:spcPct val="150000"/>
              </a:lnSpc>
            </a:pPr>
            <a:r>
              <a:rPr lang="fr-FR" sz="2000" b="1" dirty="0"/>
              <a:t>– Comme on doit être bien là-haut ! Quel plaisir de gambader librement dans la bruyère ! </a:t>
            </a:r>
          </a:p>
          <a:p>
            <a:pPr algn="just">
              <a:lnSpc>
                <a:spcPct val="150000"/>
              </a:lnSpc>
            </a:pPr>
            <a:r>
              <a:rPr lang="fr-FR" sz="2000" b="1" dirty="0"/>
              <a:t>Alors, </a:t>
            </a:r>
            <a:r>
              <a:rPr lang="fr-FR" sz="2000" b="1" dirty="0" smtClean="0">
                <a:solidFill>
                  <a:srgbClr val="FF0000"/>
                </a:solidFill>
              </a:rPr>
              <a:t>elles</a:t>
            </a:r>
            <a:r>
              <a:rPr lang="fr-FR" sz="2000" b="1" dirty="0" smtClean="0"/>
              <a:t> </a:t>
            </a:r>
            <a:r>
              <a:rPr lang="fr-FR" sz="2000" b="1" dirty="0"/>
              <a:t>ne </a:t>
            </a:r>
            <a:r>
              <a:rPr lang="fr-FR" sz="2000" b="1" dirty="0" smtClean="0">
                <a:solidFill>
                  <a:srgbClr val="FF0000"/>
                </a:solidFill>
              </a:rPr>
              <a:t>mangent</a:t>
            </a:r>
            <a:r>
              <a:rPr lang="fr-FR" sz="2000" b="1" dirty="0" smtClean="0"/>
              <a:t> </a:t>
            </a:r>
            <a:r>
              <a:rPr lang="fr-FR" sz="2000" b="1" dirty="0"/>
              <a:t>plus et </a:t>
            </a:r>
            <a:r>
              <a:rPr lang="fr-FR" sz="2000" b="1" dirty="0" smtClean="0">
                <a:solidFill>
                  <a:srgbClr val="FF0000"/>
                </a:solidFill>
              </a:rPr>
              <a:t>elles maigrissent</a:t>
            </a:r>
            <a:r>
              <a:rPr lang="fr-FR" sz="2000" b="1" dirty="0"/>
              <a:t>. Toute la journée, </a:t>
            </a:r>
            <a:r>
              <a:rPr lang="fr-FR" sz="2000" b="1" dirty="0" smtClean="0">
                <a:solidFill>
                  <a:srgbClr val="FF0000"/>
                </a:solidFill>
              </a:rPr>
              <a:t>elles font </a:t>
            </a:r>
            <a:r>
              <a:rPr lang="fr-FR" sz="2000" b="1" dirty="0" err="1" smtClean="0"/>
              <a:t>Mê</a:t>
            </a:r>
            <a:r>
              <a:rPr lang="fr-FR" sz="2000" b="1" dirty="0"/>
              <a:t>… tristement. Un soir, </a:t>
            </a:r>
            <a:r>
              <a:rPr lang="fr-FR" sz="2000" b="1" dirty="0" smtClean="0">
                <a:solidFill>
                  <a:srgbClr val="FF0000"/>
                </a:solidFill>
              </a:rPr>
              <a:t>elles disent </a:t>
            </a:r>
            <a:r>
              <a:rPr lang="fr-FR" sz="2000" b="1" dirty="0"/>
              <a:t>à monsieur Seguin : </a:t>
            </a:r>
          </a:p>
          <a:p>
            <a:pPr algn="just">
              <a:lnSpc>
                <a:spcPct val="150000"/>
              </a:lnSpc>
            </a:pPr>
            <a:r>
              <a:rPr lang="fr-FR" sz="2000" b="1" dirty="0"/>
              <a:t>– </a:t>
            </a:r>
            <a:r>
              <a:rPr lang="fr-FR" sz="2000" b="1" dirty="0" smtClean="0">
                <a:solidFill>
                  <a:srgbClr val="FF0000"/>
                </a:solidFill>
              </a:rPr>
              <a:t>Nous voulons </a:t>
            </a:r>
            <a:r>
              <a:rPr lang="fr-FR" sz="2000" b="1" dirty="0" smtClean="0"/>
              <a:t>aller </a:t>
            </a:r>
            <a:r>
              <a:rPr lang="fr-FR" sz="2000" b="1" dirty="0"/>
              <a:t>dans la montagne. </a:t>
            </a:r>
            <a:r>
              <a:rPr lang="fr-FR" sz="2000" b="1" dirty="0" smtClean="0">
                <a:solidFill>
                  <a:srgbClr val="FF0000"/>
                </a:solidFill>
              </a:rPr>
              <a:t>Nous</a:t>
            </a:r>
            <a:r>
              <a:rPr lang="fr-FR" sz="2000" b="1" dirty="0" smtClean="0"/>
              <a:t> n’</a:t>
            </a:r>
            <a:r>
              <a:rPr lang="fr-FR" sz="2000" b="1" dirty="0" smtClean="0">
                <a:solidFill>
                  <a:srgbClr val="FF0000"/>
                </a:solidFill>
              </a:rPr>
              <a:t>avons</a:t>
            </a:r>
            <a:r>
              <a:rPr lang="fr-FR" sz="2000" b="1" dirty="0" smtClean="0"/>
              <a:t> </a:t>
            </a:r>
            <a:r>
              <a:rPr lang="fr-FR" sz="2000" b="1" dirty="0"/>
              <a:t>pas peur du loup. </a:t>
            </a:r>
            <a:r>
              <a:rPr lang="fr-FR" sz="2000" b="1" dirty="0" smtClean="0">
                <a:solidFill>
                  <a:srgbClr val="FF0000"/>
                </a:solidFill>
              </a:rPr>
              <a:t>Nous</a:t>
            </a:r>
            <a:r>
              <a:rPr lang="fr-FR" sz="2000" b="1" dirty="0" smtClean="0"/>
              <a:t> lui </a:t>
            </a:r>
            <a:r>
              <a:rPr lang="fr-FR" sz="2000" b="1" dirty="0" smtClean="0">
                <a:solidFill>
                  <a:srgbClr val="FF0000"/>
                </a:solidFill>
              </a:rPr>
              <a:t>donnerons</a:t>
            </a:r>
            <a:r>
              <a:rPr lang="fr-FR" sz="2000" b="1" dirty="0" smtClean="0"/>
              <a:t> </a:t>
            </a:r>
            <a:r>
              <a:rPr lang="fr-FR" sz="2000" b="1" dirty="0"/>
              <a:t>des coups de corne</a:t>
            </a:r>
            <a:r>
              <a:rPr lang="fr-FR" sz="2000" b="1" dirty="0" smtClean="0"/>
              <a:t>.</a:t>
            </a:r>
            <a:endParaRPr lang="fr-FR" sz="2000" b="1" dirty="0"/>
          </a:p>
        </p:txBody>
      </p:sp>
    </p:spTree>
    <p:extLst>
      <p:ext uri="{BB962C8B-B14F-4D97-AF65-F5344CB8AC3E}">
        <p14:creationId xmlns:p14="http://schemas.microsoft.com/office/powerpoint/2010/main" val="2477638108"/>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169551"/>
          </a:xfrm>
          <a:prstGeom prst="rect">
            <a:avLst/>
          </a:prstGeom>
          <a:noFill/>
        </p:spPr>
        <p:txBody>
          <a:bodyPr wrap="square" rtlCol="0">
            <a:spAutoFit/>
          </a:bodyPr>
          <a:lstStyle/>
          <a:p>
            <a:pPr algn="ctr"/>
            <a:r>
              <a:rPr lang="fr-FR" sz="2000" b="1" dirty="0">
                <a:solidFill>
                  <a:srgbClr val="FF0000"/>
                </a:solidFill>
              </a:rPr>
              <a:t>Les nouvelles chèvres de monsieur Seguin</a:t>
            </a:r>
          </a:p>
          <a:p>
            <a:endParaRPr lang="fr-FR" sz="2000" b="1" dirty="0"/>
          </a:p>
          <a:p>
            <a:pPr>
              <a:lnSpc>
                <a:spcPct val="150000"/>
              </a:lnSpc>
            </a:pPr>
            <a:r>
              <a:rPr lang="fr-FR" sz="2000" b="1" dirty="0"/>
              <a:t>Un matin, sur le marché, monsieur Seguin achète une nouvelle chèvre. </a:t>
            </a:r>
            <a:endParaRPr lang="fr-FR" sz="2000" b="1" dirty="0"/>
          </a:p>
        </p:txBody>
      </p:sp>
    </p:spTree>
    <p:extLst>
      <p:ext uri="{BB962C8B-B14F-4D97-AF65-F5344CB8AC3E}">
        <p14:creationId xmlns:p14="http://schemas.microsoft.com/office/powerpoint/2010/main" val="2364205551"/>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631216"/>
          </a:xfrm>
          <a:prstGeom prst="rect">
            <a:avLst/>
          </a:prstGeom>
          <a:noFill/>
        </p:spPr>
        <p:txBody>
          <a:bodyPr wrap="square" rtlCol="0">
            <a:spAutoFit/>
          </a:bodyPr>
          <a:lstStyle/>
          <a:p>
            <a:pPr algn="ctr"/>
            <a:r>
              <a:rPr lang="fr-FR" sz="2000" b="1" dirty="0">
                <a:solidFill>
                  <a:srgbClr val="FF0000"/>
                </a:solidFill>
              </a:rPr>
              <a:t>Les nouvelles chèvres de monsieur Seguin</a:t>
            </a:r>
          </a:p>
          <a:p>
            <a:endParaRPr lang="fr-FR" sz="2000" b="1" dirty="0"/>
          </a:p>
          <a:p>
            <a:pPr>
              <a:lnSpc>
                <a:spcPct val="150000"/>
              </a:lnSpc>
            </a:pPr>
            <a:r>
              <a:rPr lang="fr-FR" sz="2000" b="1" dirty="0"/>
              <a:t>Un matin, sur le marché, monsieur Seguin achète une nouvelle chèvre</a:t>
            </a:r>
            <a:r>
              <a:rPr lang="fr-FR" sz="2000" b="1" dirty="0" smtClean="0"/>
              <a:t>.</a:t>
            </a:r>
          </a:p>
          <a:p>
            <a:pPr>
              <a:lnSpc>
                <a:spcPct val="150000"/>
              </a:lnSpc>
            </a:pPr>
            <a:r>
              <a:rPr lang="fr-FR" sz="2000" b="1" dirty="0">
                <a:solidFill>
                  <a:srgbClr val="0070C0"/>
                </a:solidFill>
              </a:rPr>
              <a:t>Un matin, sur le marché, monsieur Seguin achète </a:t>
            </a:r>
            <a:r>
              <a:rPr lang="fr-FR" sz="2000" b="1" u="sng" dirty="0" smtClean="0">
                <a:solidFill>
                  <a:srgbClr val="FF0000"/>
                </a:solidFill>
              </a:rPr>
              <a:t>deux</a:t>
            </a:r>
            <a:r>
              <a:rPr lang="fr-FR" sz="2000" b="1" dirty="0" smtClean="0">
                <a:solidFill>
                  <a:srgbClr val="FF0000"/>
                </a:solidFill>
              </a:rPr>
              <a:t> nouvelle</a:t>
            </a:r>
            <a:r>
              <a:rPr lang="fr-FR" sz="2000" b="1" u="sng" dirty="0" smtClean="0">
                <a:solidFill>
                  <a:srgbClr val="FF0000"/>
                </a:solidFill>
              </a:rPr>
              <a:t>s</a:t>
            </a:r>
            <a:r>
              <a:rPr lang="fr-FR" sz="2000" b="1" dirty="0" smtClean="0">
                <a:solidFill>
                  <a:srgbClr val="FF0000"/>
                </a:solidFill>
              </a:rPr>
              <a:t> chèvre</a:t>
            </a:r>
            <a:r>
              <a:rPr lang="fr-FR" sz="2000" b="1" u="sng" dirty="0" smtClean="0">
                <a:solidFill>
                  <a:srgbClr val="FF0000"/>
                </a:solidFill>
              </a:rPr>
              <a:t>s</a:t>
            </a:r>
            <a:r>
              <a:rPr lang="fr-FR" sz="2000" b="1" dirty="0" smtClean="0">
                <a:solidFill>
                  <a:srgbClr val="0070C0"/>
                </a:solidFill>
              </a:rPr>
              <a:t>.  </a:t>
            </a:r>
            <a:endParaRPr lang="fr-FR" sz="2000" b="1" dirty="0">
              <a:solidFill>
                <a:srgbClr val="0070C0"/>
              </a:solidFill>
            </a:endParaRPr>
          </a:p>
        </p:txBody>
      </p:sp>
    </p:spTree>
    <p:extLst>
      <p:ext uri="{BB962C8B-B14F-4D97-AF65-F5344CB8AC3E}">
        <p14:creationId xmlns:p14="http://schemas.microsoft.com/office/powerpoint/2010/main" val="2370077846"/>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631216"/>
          </a:xfrm>
          <a:prstGeom prst="rect">
            <a:avLst/>
          </a:prstGeom>
          <a:noFill/>
        </p:spPr>
        <p:txBody>
          <a:bodyPr wrap="square" rtlCol="0">
            <a:spAutoFit/>
          </a:bodyPr>
          <a:lstStyle/>
          <a:p>
            <a:pPr algn="ctr"/>
            <a:r>
              <a:rPr lang="fr-FR" sz="2000" b="1" dirty="0">
                <a:solidFill>
                  <a:srgbClr val="FF0000"/>
                </a:solidFill>
              </a:rPr>
              <a:t>Les nouvelles chèvres de monsieur Seguin</a:t>
            </a:r>
          </a:p>
          <a:p>
            <a:endParaRPr lang="fr-FR" sz="2000" b="1" dirty="0"/>
          </a:p>
          <a:p>
            <a:pPr>
              <a:lnSpc>
                <a:spcPct val="150000"/>
              </a:lnSpc>
            </a:pPr>
            <a:r>
              <a:rPr lang="fr-FR" sz="2000" b="1" dirty="0" smtClean="0"/>
              <a:t>A </a:t>
            </a:r>
            <a:r>
              <a:rPr lang="fr-FR" sz="2000" b="1" dirty="0"/>
              <a:t>son retour, il attache Blanquette à un pieu dans un pré. </a:t>
            </a:r>
            <a:endParaRPr lang="fr-FR" sz="2000" b="1" dirty="0" smtClean="0"/>
          </a:p>
          <a:p>
            <a:pPr>
              <a:lnSpc>
                <a:spcPct val="150000"/>
              </a:lnSpc>
            </a:pPr>
            <a:endParaRPr lang="fr-FR" sz="2000" b="1" dirty="0"/>
          </a:p>
        </p:txBody>
      </p:sp>
    </p:spTree>
    <p:extLst>
      <p:ext uri="{BB962C8B-B14F-4D97-AF65-F5344CB8AC3E}">
        <p14:creationId xmlns:p14="http://schemas.microsoft.com/office/powerpoint/2010/main" val="3730537894"/>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631216"/>
          </a:xfrm>
          <a:prstGeom prst="rect">
            <a:avLst/>
          </a:prstGeom>
          <a:noFill/>
        </p:spPr>
        <p:txBody>
          <a:bodyPr wrap="square" rtlCol="0">
            <a:spAutoFit/>
          </a:bodyPr>
          <a:lstStyle/>
          <a:p>
            <a:pPr algn="ctr"/>
            <a:r>
              <a:rPr lang="fr-FR" sz="2000" b="1" dirty="0">
                <a:solidFill>
                  <a:srgbClr val="FF0000"/>
                </a:solidFill>
              </a:rPr>
              <a:t>Les nouvelles chèvres de monsieur Seguin</a:t>
            </a:r>
          </a:p>
          <a:p>
            <a:endParaRPr lang="fr-FR" sz="2000" b="1" dirty="0"/>
          </a:p>
          <a:p>
            <a:pPr>
              <a:lnSpc>
                <a:spcPct val="150000"/>
              </a:lnSpc>
            </a:pPr>
            <a:r>
              <a:rPr lang="fr-FR" sz="2000" b="1" dirty="0" smtClean="0"/>
              <a:t>A </a:t>
            </a:r>
            <a:r>
              <a:rPr lang="fr-FR" sz="2000" b="1" dirty="0"/>
              <a:t>son retour, il attache Blanquette à un pieu dans un pré. </a:t>
            </a:r>
            <a:endParaRPr lang="fr-FR" sz="2000" b="1" dirty="0" smtClean="0"/>
          </a:p>
          <a:p>
            <a:pPr>
              <a:lnSpc>
                <a:spcPct val="150000"/>
              </a:lnSpc>
            </a:pPr>
            <a:r>
              <a:rPr lang="fr-FR" sz="2000" b="1" dirty="0">
                <a:solidFill>
                  <a:srgbClr val="0070C0"/>
                </a:solidFill>
              </a:rPr>
              <a:t>A son retour, il attache </a:t>
            </a:r>
            <a:r>
              <a:rPr lang="fr-FR" sz="2000" b="1" dirty="0">
                <a:solidFill>
                  <a:srgbClr val="FF0000"/>
                </a:solidFill>
              </a:rPr>
              <a:t>Blanquette </a:t>
            </a:r>
            <a:r>
              <a:rPr lang="fr-FR" sz="2000" b="1" u="sng" dirty="0" smtClean="0">
                <a:solidFill>
                  <a:srgbClr val="FF0000"/>
                </a:solidFill>
              </a:rPr>
              <a:t>et Blanchette </a:t>
            </a:r>
            <a:r>
              <a:rPr lang="fr-FR" sz="2000" b="1" dirty="0" smtClean="0">
                <a:solidFill>
                  <a:srgbClr val="0070C0"/>
                </a:solidFill>
              </a:rPr>
              <a:t>à </a:t>
            </a:r>
            <a:r>
              <a:rPr lang="fr-FR" sz="2000" b="1" dirty="0">
                <a:solidFill>
                  <a:srgbClr val="0070C0"/>
                </a:solidFill>
              </a:rPr>
              <a:t>un pieu dans un pré. </a:t>
            </a:r>
          </a:p>
        </p:txBody>
      </p:sp>
    </p:spTree>
    <p:extLst>
      <p:ext uri="{BB962C8B-B14F-4D97-AF65-F5344CB8AC3E}">
        <p14:creationId xmlns:p14="http://schemas.microsoft.com/office/powerpoint/2010/main" val="422563979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169551"/>
          </a:xfrm>
          <a:prstGeom prst="rect">
            <a:avLst/>
          </a:prstGeom>
          <a:noFill/>
        </p:spPr>
        <p:txBody>
          <a:bodyPr wrap="square" rtlCol="0">
            <a:spAutoFit/>
          </a:bodyPr>
          <a:lstStyle/>
          <a:p>
            <a:pPr algn="ctr"/>
            <a:r>
              <a:rPr lang="fr-FR" sz="2000" b="1" dirty="0">
                <a:solidFill>
                  <a:srgbClr val="FF0000"/>
                </a:solidFill>
              </a:rPr>
              <a:t>Les nouvelles chèvres de monsieur Seguin</a:t>
            </a:r>
          </a:p>
          <a:p>
            <a:endParaRPr lang="fr-FR" sz="2000" b="1" dirty="0"/>
          </a:p>
          <a:p>
            <a:pPr>
              <a:lnSpc>
                <a:spcPct val="150000"/>
              </a:lnSpc>
            </a:pPr>
            <a:r>
              <a:rPr lang="fr-FR" sz="2000" b="1" dirty="0" smtClean="0"/>
              <a:t>Pendant </a:t>
            </a:r>
            <a:r>
              <a:rPr lang="fr-FR" sz="2000" b="1" dirty="0"/>
              <a:t>plusieurs jours, la mignonne petite chèvre semble contente. </a:t>
            </a:r>
          </a:p>
        </p:txBody>
      </p:sp>
    </p:spTree>
    <p:extLst>
      <p:ext uri="{BB962C8B-B14F-4D97-AF65-F5344CB8AC3E}">
        <p14:creationId xmlns:p14="http://schemas.microsoft.com/office/powerpoint/2010/main" val="2992468764"/>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631216"/>
          </a:xfrm>
          <a:prstGeom prst="rect">
            <a:avLst/>
          </a:prstGeom>
          <a:noFill/>
        </p:spPr>
        <p:txBody>
          <a:bodyPr wrap="square" rtlCol="0">
            <a:spAutoFit/>
          </a:bodyPr>
          <a:lstStyle/>
          <a:p>
            <a:pPr algn="ctr"/>
            <a:r>
              <a:rPr lang="fr-FR" sz="2000" b="1" dirty="0">
                <a:solidFill>
                  <a:srgbClr val="FF0000"/>
                </a:solidFill>
              </a:rPr>
              <a:t>Les nouvelles chèvres de monsieur Seguin</a:t>
            </a:r>
          </a:p>
          <a:p>
            <a:endParaRPr lang="fr-FR" sz="2000" b="1" dirty="0"/>
          </a:p>
          <a:p>
            <a:pPr>
              <a:lnSpc>
                <a:spcPct val="150000"/>
              </a:lnSpc>
            </a:pPr>
            <a:r>
              <a:rPr lang="fr-FR" sz="2000" b="1" dirty="0" smtClean="0"/>
              <a:t>Pendant </a:t>
            </a:r>
            <a:r>
              <a:rPr lang="fr-FR" sz="2000" b="1" dirty="0"/>
              <a:t>plusieurs jours, la mignonne petite chèvre semble contente</a:t>
            </a:r>
            <a:r>
              <a:rPr lang="fr-FR" sz="2000" b="1" dirty="0" smtClean="0"/>
              <a:t>.</a:t>
            </a:r>
          </a:p>
          <a:p>
            <a:pPr>
              <a:lnSpc>
                <a:spcPct val="150000"/>
              </a:lnSpc>
            </a:pPr>
            <a:r>
              <a:rPr lang="fr-FR" sz="2000" b="1" dirty="0">
                <a:solidFill>
                  <a:srgbClr val="0070C0"/>
                </a:solidFill>
              </a:rPr>
              <a:t>Pendant plusieurs jours, </a:t>
            </a:r>
            <a:r>
              <a:rPr lang="fr-FR" sz="2000" b="1" dirty="0" smtClean="0">
                <a:solidFill>
                  <a:srgbClr val="FF0000"/>
                </a:solidFill>
              </a:rPr>
              <a:t>le</a:t>
            </a:r>
            <a:r>
              <a:rPr lang="fr-FR" sz="2000" b="1" u="sng" dirty="0" smtClean="0">
                <a:solidFill>
                  <a:srgbClr val="FF0000"/>
                </a:solidFill>
              </a:rPr>
              <a:t>s</a:t>
            </a:r>
            <a:r>
              <a:rPr lang="fr-FR" sz="2000" b="1" dirty="0" smtClean="0">
                <a:solidFill>
                  <a:srgbClr val="FF0000"/>
                </a:solidFill>
              </a:rPr>
              <a:t> mignonne</a:t>
            </a:r>
            <a:r>
              <a:rPr lang="fr-FR" sz="2000" b="1" u="sng" dirty="0" smtClean="0">
                <a:solidFill>
                  <a:srgbClr val="FF0000"/>
                </a:solidFill>
              </a:rPr>
              <a:t>s</a:t>
            </a:r>
            <a:r>
              <a:rPr lang="fr-FR" sz="2000" b="1" dirty="0" smtClean="0">
                <a:solidFill>
                  <a:srgbClr val="FF0000"/>
                </a:solidFill>
              </a:rPr>
              <a:t> petite</a:t>
            </a:r>
            <a:r>
              <a:rPr lang="fr-FR" sz="2000" b="1" u="sng" dirty="0" smtClean="0">
                <a:solidFill>
                  <a:srgbClr val="FF0000"/>
                </a:solidFill>
              </a:rPr>
              <a:t>s</a:t>
            </a:r>
            <a:r>
              <a:rPr lang="fr-FR" sz="2000" b="1" dirty="0" smtClean="0">
                <a:solidFill>
                  <a:srgbClr val="FF0000"/>
                </a:solidFill>
              </a:rPr>
              <a:t> chèvre</a:t>
            </a:r>
            <a:r>
              <a:rPr lang="fr-FR" sz="2000" b="1" u="sng" dirty="0" smtClean="0">
                <a:solidFill>
                  <a:srgbClr val="FF0000"/>
                </a:solidFill>
              </a:rPr>
              <a:t>s</a:t>
            </a:r>
            <a:r>
              <a:rPr lang="fr-FR" sz="2000" b="1" dirty="0" smtClean="0">
                <a:solidFill>
                  <a:srgbClr val="FF0000"/>
                </a:solidFill>
              </a:rPr>
              <a:t> sembl</a:t>
            </a:r>
            <a:r>
              <a:rPr lang="fr-FR" sz="2000" b="1" u="sng" dirty="0" smtClean="0">
                <a:solidFill>
                  <a:srgbClr val="FF0000"/>
                </a:solidFill>
              </a:rPr>
              <a:t>ent</a:t>
            </a:r>
            <a:r>
              <a:rPr lang="fr-FR" sz="2000" b="1" dirty="0" smtClean="0">
                <a:solidFill>
                  <a:srgbClr val="FF0000"/>
                </a:solidFill>
              </a:rPr>
              <a:t> contente</a:t>
            </a:r>
            <a:r>
              <a:rPr lang="fr-FR" sz="2000" b="1" u="sng" dirty="0" smtClean="0">
                <a:solidFill>
                  <a:srgbClr val="FF0000"/>
                </a:solidFill>
              </a:rPr>
              <a:t>s</a:t>
            </a:r>
            <a:r>
              <a:rPr lang="fr-FR" sz="2000" b="1" dirty="0" smtClean="0">
                <a:solidFill>
                  <a:srgbClr val="0070C0"/>
                </a:solidFill>
              </a:rPr>
              <a:t>.  </a:t>
            </a:r>
            <a:endParaRPr lang="fr-FR" sz="2000" b="1" dirty="0">
              <a:solidFill>
                <a:srgbClr val="0070C0"/>
              </a:solidFill>
            </a:endParaRPr>
          </a:p>
        </p:txBody>
      </p:sp>
    </p:spTree>
    <p:extLst>
      <p:ext uri="{BB962C8B-B14F-4D97-AF65-F5344CB8AC3E}">
        <p14:creationId xmlns:p14="http://schemas.microsoft.com/office/powerpoint/2010/main" val="3616680499"/>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ZoneTexte 1"/>
          <p:cNvSpPr txBox="1"/>
          <p:nvPr/>
        </p:nvSpPr>
        <p:spPr>
          <a:xfrm>
            <a:off x="611560" y="836712"/>
            <a:ext cx="8208912" cy="1169551"/>
          </a:xfrm>
          <a:prstGeom prst="rect">
            <a:avLst/>
          </a:prstGeom>
          <a:noFill/>
        </p:spPr>
        <p:txBody>
          <a:bodyPr wrap="square" rtlCol="0">
            <a:spAutoFit/>
          </a:bodyPr>
          <a:lstStyle/>
          <a:p>
            <a:pPr algn="ctr"/>
            <a:r>
              <a:rPr lang="fr-FR" sz="2000" b="1" dirty="0">
                <a:solidFill>
                  <a:srgbClr val="FF0000"/>
                </a:solidFill>
              </a:rPr>
              <a:t>Les nouvelles chèvres de monsieur Seguin</a:t>
            </a:r>
          </a:p>
          <a:p>
            <a:endParaRPr lang="fr-FR" sz="2000" b="1" dirty="0"/>
          </a:p>
          <a:p>
            <a:pPr>
              <a:lnSpc>
                <a:spcPct val="150000"/>
              </a:lnSpc>
            </a:pPr>
            <a:r>
              <a:rPr lang="fr-FR" sz="2000" b="1" dirty="0" smtClean="0"/>
              <a:t>Elle </a:t>
            </a:r>
            <a:r>
              <a:rPr lang="fr-FR" sz="2000" b="1" dirty="0"/>
              <a:t>broute l’herbe verte du pré de bon cœur</a:t>
            </a:r>
            <a:r>
              <a:rPr lang="fr-FR" sz="2000" b="1" dirty="0" smtClean="0"/>
              <a:t>.</a:t>
            </a:r>
            <a:endParaRPr lang="fr-FR" sz="2000" b="1" dirty="0"/>
          </a:p>
        </p:txBody>
      </p:sp>
    </p:spTree>
    <p:extLst>
      <p:ext uri="{BB962C8B-B14F-4D97-AF65-F5344CB8AC3E}">
        <p14:creationId xmlns:p14="http://schemas.microsoft.com/office/powerpoint/2010/main" val="2409491998"/>
      </p:ext>
    </p:extLst>
  </p:cSld>
  <p:clrMapOvr>
    <a:masterClrMapping/>
  </p:clrMapOvr>
  <p:timing>
    <p:tnLst>
      <p:par>
        <p:cTn id="1" dur="indefinite" restart="never" nodeType="tmRoot"/>
      </p:par>
    </p:tnLst>
  </p:timing>
</p:sld>
</file>

<file path=ppt/theme/theme1.xml><?xml version="1.0" encoding="utf-8"?>
<a:theme xmlns:a="http://schemas.openxmlformats.org/drawingml/2006/main" name="matrice_transposition">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hèm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matrice_transposition</Template>
  <TotalTime>68</TotalTime>
  <Words>2019</Words>
  <Application>Microsoft Office PowerPoint</Application>
  <PresentationFormat>Affichage à l'écran (4:3)</PresentationFormat>
  <Paragraphs>108</Paragraphs>
  <Slides>24</Slides>
  <Notes>0</Notes>
  <HiddenSlides>0</HiddenSlides>
  <MMClips>0</MMClips>
  <ScaleCrop>false</ScaleCrop>
  <HeadingPairs>
    <vt:vector size="4" baseType="variant">
      <vt:variant>
        <vt:lpstr>Thème</vt:lpstr>
      </vt:variant>
      <vt:variant>
        <vt:i4>1</vt:i4>
      </vt:variant>
      <vt:variant>
        <vt:lpstr>Titres des diapositives</vt:lpstr>
      </vt:variant>
      <vt:variant>
        <vt:i4>24</vt:i4>
      </vt:variant>
    </vt:vector>
  </HeadingPairs>
  <TitlesOfParts>
    <vt:vector size="25" baseType="lpstr">
      <vt:lpstr>matrice_transposition</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lpstr>Présentation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Présentation PowerPoint</dc:title>
  <dc:creator>Enge</dc:creator>
  <cp:lastModifiedBy>Enge</cp:lastModifiedBy>
  <cp:revision>4</cp:revision>
  <dcterms:created xsi:type="dcterms:W3CDTF">2013-08-31T16:36:52Z</dcterms:created>
  <dcterms:modified xsi:type="dcterms:W3CDTF">2013-09-08T09:55:32Z</dcterms:modified>
</cp:coreProperties>
</file>

<file path=docProps/thumbnail.jpeg>
</file>