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gif" ContentType="image/gif"/>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6" r:id="rId2"/>
    <p:sldMasterId id="2147483818" r:id="rId3"/>
    <p:sldMasterId id="2147483794" r:id="rId4"/>
    <p:sldMasterId id="2147483782" r:id="rId5"/>
    <p:sldMasterId id="2147483746" r:id="rId6"/>
    <p:sldMasterId id="2147483758" r:id="rId7"/>
    <p:sldMasterId id="2147483770" r:id="rId8"/>
    <p:sldMasterId id="2147483734" r:id="rId9"/>
    <p:sldMasterId id="2147483722" r:id="rId10"/>
    <p:sldMasterId id="2147483710" r:id="rId11"/>
    <p:sldMasterId id="2147483698" r:id="rId12"/>
    <p:sldMasterId id="2147483686" r:id="rId13"/>
  </p:sldMasterIdLst>
  <p:notesMasterIdLst>
    <p:notesMasterId r:id="rId83"/>
  </p:notesMasterIdLst>
  <p:handoutMasterIdLst>
    <p:handoutMasterId r:id="rId84"/>
  </p:handoutMasterIdLst>
  <p:sldIdLst>
    <p:sldId id="1117" r:id="rId14"/>
    <p:sldId id="1078" r:id="rId15"/>
    <p:sldId id="664" r:id="rId16"/>
    <p:sldId id="1118" r:id="rId17"/>
    <p:sldId id="1120" r:id="rId18"/>
    <p:sldId id="1121" r:id="rId19"/>
    <p:sldId id="1123" r:id="rId20"/>
    <p:sldId id="1124" r:id="rId21"/>
    <p:sldId id="1128" r:id="rId22"/>
    <p:sldId id="1140" r:id="rId23"/>
    <p:sldId id="1129" r:id="rId24"/>
    <p:sldId id="1131" r:id="rId25"/>
    <p:sldId id="1134" r:id="rId26"/>
    <p:sldId id="1135" r:id="rId27"/>
    <p:sldId id="1136" r:id="rId28"/>
    <p:sldId id="1085" r:id="rId29"/>
    <p:sldId id="1088" r:id="rId30"/>
    <p:sldId id="1091" r:id="rId31"/>
    <p:sldId id="1095" r:id="rId32"/>
    <p:sldId id="1096" r:id="rId33"/>
    <p:sldId id="1097" r:id="rId34"/>
    <p:sldId id="1098" r:id="rId35"/>
    <p:sldId id="1099" r:id="rId36"/>
    <p:sldId id="1101" r:id="rId37"/>
    <p:sldId id="1102" r:id="rId38"/>
    <p:sldId id="1104" r:id="rId39"/>
    <p:sldId id="1105" r:id="rId40"/>
    <p:sldId id="1106" r:id="rId41"/>
    <p:sldId id="1112" r:id="rId42"/>
    <p:sldId id="1111" r:id="rId43"/>
    <p:sldId id="1175" r:id="rId44"/>
    <p:sldId id="1046" r:id="rId45"/>
    <p:sldId id="1047" r:id="rId46"/>
    <p:sldId id="1155" r:id="rId47"/>
    <p:sldId id="1081" r:id="rId48"/>
    <p:sldId id="1156" r:id="rId49"/>
    <p:sldId id="1044" r:id="rId50"/>
    <p:sldId id="1064" r:id="rId51"/>
    <p:sldId id="1162" r:id="rId52"/>
    <p:sldId id="1163" r:id="rId53"/>
    <p:sldId id="1060" r:id="rId54"/>
    <p:sldId id="1164" r:id="rId55"/>
    <p:sldId id="1165" r:id="rId56"/>
    <p:sldId id="1061" r:id="rId57"/>
    <p:sldId id="1166" r:id="rId58"/>
    <p:sldId id="1167" r:id="rId59"/>
    <p:sldId id="1065" r:id="rId60"/>
    <p:sldId id="1168" r:id="rId61"/>
    <p:sldId id="1157" r:id="rId62"/>
    <p:sldId id="1169" r:id="rId63"/>
    <p:sldId id="1063" r:id="rId64"/>
    <p:sldId id="1170" r:id="rId65"/>
    <p:sldId id="1172" r:id="rId66"/>
    <p:sldId id="1161" r:id="rId67"/>
    <p:sldId id="1020" r:id="rId68"/>
    <p:sldId id="1049" r:id="rId69"/>
    <p:sldId id="1050" r:id="rId70"/>
    <p:sldId id="1051" r:id="rId71"/>
    <p:sldId id="1052" r:id="rId72"/>
    <p:sldId id="1053" r:id="rId73"/>
    <p:sldId id="1054" r:id="rId74"/>
    <p:sldId id="1055" r:id="rId75"/>
    <p:sldId id="1056" r:id="rId76"/>
    <p:sldId id="1057" r:id="rId77"/>
    <p:sldId id="1058" r:id="rId78"/>
    <p:sldId id="999" r:id="rId79"/>
    <p:sldId id="1159" r:id="rId80"/>
    <p:sldId id="1158" r:id="rId81"/>
    <p:sldId id="1176" r:id="rId82"/>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9900"/>
    <a:srgbClr val="00CC00"/>
    <a:srgbClr val="00FFFF"/>
    <a:srgbClr val="FF9933"/>
    <a:srgbClr val="FF376B"/>
    <a:srgbClr val="FFCC99"/>
    <a:srgbClr val="FF4675"/>
    <a:srgbClr val="FF0066"/>
    <a:srgbClr val="EEB500"/>
    <a:srgbClr val="CCCC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458" autoAdjust="0"/>
    <p:restoredTop sz="96473" autoAdjust="0"/>
  </p:normalViewPr>
  <p:slideViewPr>
    <p:cSldViewPr>
      <p:cViewPr>
        <p:scale>
          <a:sx n="60" d="100"/>
          <a:sy n="60" d="100"/>
        </p:scale>
        <p:origin x="-648" y="-246"/>
      </p:cViewPr>
      <p:guideLst>
        <p:guide orient="horz" pos="2160"/>
        <p:guide pos="2880"/>
      </p:guideLst>
    </p:cSldViewPr>
  </p:slideViewPr>
  <p:outlineViewPr>
    <p:cViewPr>
      <p:scale>
        <a:sx n="33" d="100"/>
        <a:sy n="33" d="100"/>
      </p:scale>
      <p:origin x="0" y="390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0E1E4-3647-4109-80CF-6ADCC2EF96F6}"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fr-FR"/>
        </a:p>
      </dgm:t>
    </dgm:pt>
    <dgm:pt modelId="{9A5C1521-F238-4A23-BAB4-A5002A2051B7}">
      <dgm:prSet phldrT="[Texte]" custT="1"/>
      <dgm:spPr>
        <a:solidFill>
          <a:schemeClr val="bg1">
            <a:lumMod val="50000"/>
          </a:schemeClr>
        </a:solidFill>
      </dgm:spPr>
      <dgm:t>
        <a:bodyPr/>
        <a:lstStyle/>
        <a:p>
          <a:pPr algn="ctr" rtl="1"/>
          <a:r>
            <a:rPr lang="fr-FR" sz="3200" dirty="0" smtClean="0">
              <a:solidFill>
                <a:srgbClr val="301E30"/>
              </a:solidFill>
            </a:rPr>
            <a:t>1</a:t>
          </a:r>
          <a:endParaRPr lang="fr-FR" sz="3200" dirty="0">
            <a:solidFill>
              <a:srgbClr val="301E30"/>
            </a:solidFill>
          </a:endParaRPr>
        </a:p>
      </dgm:t>
    </dgm:pt>
    <dgm:pt modelId="{480C070B-F558-497B-9242-8B5CBF2529CF}" type="parTrans" cxnId="{458E7307-1953-43B1-910C-B025D310341E}">
      <dgm:prSet/>
      <dgm:spPr/>
      <dgm:t>
        <a:bodyPr/>
        <a:lstStyle/>
        <a:p>
          <a:pPr algn="r" rtl="1"/>
          <a:endParaRPr lang="fr-FR" sz="3200"/>
        </a:p>
      </dgm:t>
    </dgm:pt>
    <dgm:pt modelId="{70A4F43B-AAC8-49B8-9EC4-EF7848776AE0}" type="sibTrans" cxnId="{458E7307-1953-43B1-910C-B025D310341E}">
      <dgm:prSet/>
      <dgm:spPr/>
      <dgm:t>
        <a:bodyPr/>
        <a:lstStyle/>
        <a:p>
          <a:pPr algn="r" rtl="1"/>
          <a:endParaRPr lang="fr-FR" sz="3200"/>
        </a:p>
      </dgm:t>
    </dgm:pt>
    <dgm:pt modelId="{F86E1C96-4537-4801-B1F0-8A06BDBCED53}">
      <dgm:prSet phldrT="[Texte]" custT="1"/>
      <dgm:spPr>
        <a:solidFill>
          <a:schemeClr val="accent5">
            <a:lumMod val="50000"/>
            <a:alpha val="90000"/>
          </a:schemeClr>
        </a:solidFill>
      </dgm:spPr>
      <dgm:t>
        <a:bodyPr/>
        <a:lstStyle/>
        <a:p>
          <a:pPr algn="r" rtl="1"/>
          <a:r>
            <a:rPr lang="ar-SA" sz="2400" b="1" dirty="0" smtClean="0"/>
            <a:t>أن ي</a:t>
          </a:r>
          <a:r>
            <a:rPr lang="ar-DZ" sz="2400" b="1" dirty="0" smtClean="0"/>
            <a:t>ُ</a:t>
          </a:r>
          <a:r>
            <a:rPr lang="ar-SA" sz="2400" b="1" dirty="0" smtClean="0"/>
            <a:t>حد</a:t>
          </a:r>
          <a:r>
            <a:rPr lang="ar-DZ" sz="2400" b="1" dirty="0" smtClean="0"/>
            <a:t>ّ</a:t>
          </a:r>
          <a:r>
            <a:rPr lang="ar-SA" sz="2400" b="1" dirty="0" smtClean="0"/>
            <a:t>د مفهوم </a:t>
          </a:r>
          <a:r>
            <a:rPr lang="ar-DZ" sz="2400" b="1" dirty="0" smtClean="0"/>
            <a:t>الفساد ويذكر أنواعه</a:t>
          </a:r>
          <a:endParaRPr lang="fr-FR" sz="2400" dirty="0"/>
        </a:p>
      </dgm:t>
    </dgm:pt>
    <dgm:pt modelId="{668D70EE-851F-44D4-9526-6951AD7F1E41}" type="parTrans" cxnId="{50BDB82B-23C9-4D16-BB63-40970F2B1E89}">
      <dgm:prSet/>
      <dgm:spPr/>
      <dgm:t>
        <a:bodyPr/>
        <a:lstStyle/>
        <a:p>
          <a:pPr algn="r" rtl="1"/>
          <a:endParaRPr lang="fr-FR" sz="3200"/>
        </a:p>
      </dgm:t>
    </dgm:pt>
    <dgm:pt modelId="{A81A9AD2-A344-49C6-8429-1E8ACF0CC43A}" type="sibTrans" cxnId="{50BDB82B-23C9-4D16-BB63-40970F2B1E89}">
      <dgm:prSet/>
      <dgm:spPr/>
      <dgm:t>
        <a:bodyPr/>
        <a:lstStyle/>
        <a:p>
          <a:pPr algn="r" rtl="1"/>
          <a:endParaRPr lang="fr-FR" sz="3200"/>
        </a:p>
      </dgm:t>
    </dgm:pt>
    <dgm:pt modelId="{D7B57210-EA49-457A-A954-F11EB2FD57BC}">
      <dgm:prSet phldrT="[Texte]" custT="1"/>
      <dgm:spPr>
        <a:solidFill>
          <a:schemeClr val="bg1">
            <a:lumMod val="65000"/>
          </a:schemeClr>
        </a:solidFill>
        <a:ln>
          <a:solidFill>
            <a:schemeClr val="bg1">
              <a:lumMod val="65000"/>
            </a:schemeClr>
          </a:solidFill>
        </a:ln>
      </dgm:spPr>
      <dgm:t>
        <a:bodyPr/>
        <a:lstStyle/>
        <a:p>
          <a:pPr algn="ctr" rtl="1"/>
          <a:r>
            <a:rPr lang="fr-FR" sz="3200" dirty="0" smtClean="0">
              <a:solidFill>
                <a:srgbClr val="301E30"/>
              </a:solidFill>
            </a:rPr>
            <a:t>2</a:t>
          </a:r>
          <a:endParaRPr lang="fr-FR" sz="3200" dirty="0">
            <a:solidFill>
              <a:srgbClr val="301E30"/>
            </a:solidFill>
          </a:endParaRPr>
        </a:p>
      </dgm:t>
    </dgm:pt>
    <dgm:pt modelId="{2273610E-C5B9-4B0F-96E1-F7BA2359E187}" type="parTrans" cxnId="{7B1FC117-99AA-4F4D-9703-30BA8D0E450B}">
      <dgm:prSet/>
      <dgm:spPr/>
      <dgm:t>
        <a:bodyPr/>
        <a:lstStyle/>
        <a:p>
          <a:pPr algn="r" rtl="1"/>
          <a:endParaRPr lang="fr-FR" sz="3200"/>
        </a:p>
      </dgm:t>
    </dgm:pt>
    <dgm:pt modelId="{9F6C775B-2866-435C-89EE-5EA586719CEF}" type="sibTrans" cxnId="{7B1FC117-99AA-4F4D-9703-30BA8D0E450B}">
      <dgm:prSet/>
      <dgm:spPr/>
      <dgm:t>
        <a:bodyPr/>
        <a:lstStyle/>
        <a:p>
          <a:pPr algn="r" rtl="1"/>
          <a:endParaRPr lang="fr-FR" sz="3200"/>
        </a:p>
      </dgm:t>
    </dgm:pt>
    <dgm:pt modelId="{BF5F8261-4255-4E35-B445-40F3389C8077}">
      <dgm:prSet phldrT="[Texte]" custT="1"/>
      <dgm:spPr>
        <a:solidFill>
          <a:schemeClr val="bg1">
            <a:lumMod val="75000"/>
          </a:schemeClr>
        </a:solidFill>
      </dgm:spPr>
      <dgm:t>
        <a:bodyPr/>
        <a:lstStyle/>
        <a:p>
          <a:pPr algn="ctr" rtl="1"/>
          <a:r>
            <a:rPr lang="fr-FR" sz="3200" dirty="0" smtClean="0">
              <a:solidFill>
                <a:srgbClr val="301E30"/>
              </a:solidFill>
            </a:rPr>
            <a:t>3</a:t>
          </a:r>
          <a:endParaRPr lang="fr-FR" sz="3200" dirty="0">
            <a:solidFill>
              <a:srgbClr val="301E30"/>
            </a:solidFill>
          </a:endParaRPr>
        </a:p>
      </dgm:t>
    </dgm:pt>
    <dgm:pt modelId="{679C90D5-6CD7-4AF6-AFF6-A2631D8CDDE0}" type="parTrans" cxnId="{BDAFAC84-A0B4-4DA5-A521-F33C6081A77C}">
      <dgm:prSet/>
      <dgm:spPr/>
      <dgm:t>
        <a:bodyPr/>
        <a:lstStyle/>
        <a:p>
          <a:pPr algn="r" rtl="1"/>
          <a:endParaRPr lang="fr-FR" sz="3200"/>
        </a:p>
      </dgm:t>
    </dgm:pt>
    <dgm:pt modelId="{47E53152-4C1A-4BCB-81EF-14EEB3BF29BD}" type="sibTrans" cxnId="{BDAFAC84-A0B4-4DA5-A521-F33C6081A77C}">
      <dgm:prSet/>
      <dgm:spPr/>
      <dgm:t>
        <a:bodyPr/>
        <a:lstStyle/>
        <a:p>
          <a:pPr algn="r" rtl="1"/>
          <a:endParaRPr lang="fr-FR" sz="3200"/>
        </a:p>
      </dgm:t>
    </dgm:pt>
    <dgm:pt modelId="{FEDABACC-82A3-4E34-B989-AFAE8E7860C3}">
      <dgm:prSet phldrT="[Texte]" custT="1"/>
      <dgm:spPr>
        <a:solidFill>
          <a:schemeClr val="accent1">
            <a:lumMod val="50000"/>
            <a:alpha val="90000"/>
          </a:schemeClr>
        </a:solidFill>
      </dgm:spPr>
      <dgm:t>
        <a:bodyPr/>
        <a:lstStyle/>
        <a:p>
          <a:pPr algn="r" rtl="1"/>
          <a:r>
            <a:rPr lang="ar-SA" sz="2400" b="1" dirty="0" smtClean="0"/>
            <a:t>أن یتعرف على </a:t>
          </a:r>
          <a:r>
            <a:rPr lang="ar-DZ" sz="2400" b="1" dirty="0" smtClean="0"/>
            <a:t>أسباب لجوء الأفراد إلى الفساد</a:t>
          </a:r>
          <a:endParaRPr lang="fr-FR" sz="2400" dirty="0"/>
        </a:p>
      </dgm:t>
    </dgm:pt>
    <dgm:pt modelId="{A9F07862-BDF8-46D8-B88A-6CD7215931DE}" type="parTrans" cxnId="{3BE75EF5-947C-45F0-87E8-8510E5F3743A}">
      <dgm:prSet/>
      <dgm:spPr/>
      <dgm:t>
        <a:bodyPr/>
        <a:lstStyle/>
        <a:p>
          <a:pPr algn="r" rtl="1"/>
          <a:endParaRPr lang="fr-FR" sz="3200"/>
        </a:p>
      </dgm:t>
    </dgm:pt>
    <dgm:pt modelId="{65705122-E209-4335-A54D-052B6F67EC2D}" type="sibTrans" cxnId="{3BE75EF5-947C-45F0-87E8-8510E5F3743A}">
      <dgm:prSet/>
      <dgm:spPr/>
      <dgm:t>
        <a:bodyPr/>
        <a:lstStyle/>
        <a:p>
          <a:pPr algn="r" rtl="1"/>
          <a:endParaRPr lang="fr-FR" sz="3200"/>
        </a:p>
      </dgm:t>
    </dgm:pt>
    <dgm:pt modelId="{340AD49B-A3B0-4C17-AD39-BD441FAB1462}">
      <dgm:prSet custT="1"/>
      <dgm:spPr>
        <a:solidFill>
          <a:schemeClr val="bg1">
            <a:lumMod val="85000"/>
          </a:schemeClr>
        </a:solidFill>
      </dgm:spPr>
      <dgm:t>
        <a:bodyPr/>
        <a:lstStyle/>
        <a:p>
          <a:pPr algn="ctr" rtl="1"/>
          <a:r>
            <a:rPr lang="ar-DZ" sz="3200" dirty="0" smtClean="0">
              <a:solidFill>
                <a:srgbClr val="301E30"/>
              </a:solidFill>
            </a:rPr>
            <a:t>4</a:t>
          </a:r>
          <a:endParaRPr lang="fr-FR" sz="3200" dirty="0">
            <a:solidFill>
              <a:srgbClr val="301E30"/>
            </a:solidFill>
          </a:endParaRPr>
        </a:p>
      </dgm:t>
    </dgm:pt>
    <dgm:pt modelId="{AA3012A1-EF5F-4C23-9C95-6AC9116D282D}" type="parTrans" cxnId="{594AC8FC-F43B-4DDF-9468-3A3BD43F9AA2}">
      <dgm:prSet/>
      <dgm:spPr/>
      <dgm:t>
        <a:bodyPr/>
        <a:lstStyle/>
        <a:p>
          <a:pPr algn="r" rtl="1"/>
          <a:endParaRPr lang="fr-FR" sz="3200"/>
        </a:p>
      </dgm:t>
    </dgm:pt>
    <dgm:pt modelId="{2D64BA52-9F02-4519-A2F7-066F3244FA78}" type="sibTrans" cxnId="{594AC8FC-F43B-4DDF-9468-3A3BD43F9AA2}">
      <dgm:prSet/>
      <dgm:spPr/>
      <dgm:t>
        <a:bodyPr/>
        <a:lstStyle/>
        <a:p>
          <a:pPr algn="r" rtl="1"/>
          <a:endParaRPr lang="fr-FR" sz="3200"/>
        </a:p>
      </dgm:t>
    </dgm:pt>
    <dgm:pt modelId="{C81CF081-346E-48D8-8ED9-1EC2674D7516}">
      <dgm:prSet custT="1"/>
      <dgm:spPr>
        <a:solidFill>
          <a:schemeClr val="accent1">
            <a:lumMod val="75000"/>
            <a:alpha val="90000"/>
          </a:schemeClr>
        </a:solidFill>
      </dgm:spPr>
      <dgm:t>
        <a:bodyPr/>
        <a:lstStyle/>
        <a:p>
          <a:pPr algn="r" rtl="1"/>
          <a:r>
            <a:rPr lang="ar-SA" sz="2400" b="1" dirty="0" smtClean="0"/>
            <a:t>أن یتعرف على </a:t>
          </a:r>
          <a:r>
            <a:rPr lang="ar-DZ" sz="2400" b="1" dirty="0" smtClean="0"/>
            <a:t>الإطار القانوني والمؤسساتي للوقاية من الفساد ومكافحته</a:t>
          </a:r>
          <a:endParaRPr lang="fr-FR" sz="2400" b="1" dirty="0"/>
        </a:p>
      </dgm:t>
    </dgm:pt>
    <dgm:pt modelId="{94544D20-FE88-46DB-970E-BAACC1599D22}" type="parTrans" cxnId="{49C59A4C-892F-498B-9C7C-2F5E7D639705}">
      <dgm:prSet/>
      <dgm:spPr/>
      <dgm:t>
        <a:bodyPr/>
        <a:lstStyle/>
        <a:p>
          <a:pPr algn="r" rtl="1"/>
          <a:endParaRPr lang="fr-FR" sz="3200"/>
        </a:p>
      </dgm:t>
    </dgm:pt>
    <dgm:pt modelId="{F0E336BD-F68F-4479-84E6-D86D26826C89}" type="sibTrans" cxnId="{49C59A4C-892F-498B-9C7C-2F5E7D639705}">
      <dgm:prSet/>
      <dgm:spPr/>
      <dgm:t>
        <a:bodyPr/>
        <a:lstStyle/>
        <a:p>
          <a:pPr algn="r" rtl="1"/>
          <a:endParaRPr lang="fr-FR" sz="3200"/>
        </a:p>
      </dgm:t>
    </dgm:pt>
    <dgm:pt modelId="{07C50CA6-ACC3-4844-AACB-EF0CFD85A7E6}">
      <dgm:prSet phldrT="[Texte]" custT="1"/>
      <dgm:spPr>
        <a:solidFill>
          <a:schemeClr val="accent5">
            <a:lumMod val="75000"/>
            <a:alpha val="90000"/>
          </a:schemeClr>
        </a:solidFill>
      </dgm:spPr>
      <dgm: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2400" b="1" dirty="0" smtClean="0"/>
            <a:t>أن یتعرف على </a:t>
          </a:r>
          <a:r>
            <a:rPr lang="ar-DZ" sz="2400" b="1" dirty="0" smtClean="0"/>
            <a:t>خصائص ومميزات جريمة الفساد</a:t>
          </a:r>
          <a:endParaRPr lang="fr-FR" sz="2400" dirty="0" smtClean="0"/>
        </a:p>
      </dgm:t>
    </dgm:pt>
    <dgm:pt modelId="{0D42A774-9A5F-4E90-A609-99B5B45F742F}" type="parTrans" cxnId="{5B9B3745-C0D5-4409-9052-EE6CD12769B2}">
      <dgm:prSet/>
      <dgm:spPr/>
      <dgm:t>
        <a:bodyPr/>
        <a:lstStyle/>
        <a:p>
          <a:pPr algn="r" rtl="1"/>
          <a:endParaRPr lang="fr-FR" sz="3200"/>
        </a:p>
      </dgm:t>
    </dgm:pt>
    <dgm:pt modelId="{8095C1FD-C539-45FD-9B28-EC585241734F}" type="sibTrans" cxnId="{5B9B3745-C0D5-4409-9052-EE6CD12769B2}">
      <dgm:prSet/>
      <dgm:spPr/>
      <dgm:t>
        <a:bodyPr/>
        <a:lstStyle/>
        <a:p>
          <a:pPr algn="r" rtl="1"/>
          <a:endParaRPr lang="fr-FR" sz="3200"/>
        </a:p>
      </dgm:t>
    </dgm:pt>
    <dgm:pt modelId="{49820297-3529-4B75-A1B9-B20BB600DD7F}">
      <dgm:prSet custT="1"/>
      <dgm:spPr>
        <a:solidFill>
          <a:schemeClr val="bg1">
            <a:lumMod val="95000"/>
          </a:schemeClr>
        </a:solidFill>
      </dgm:spPr>
      <dgm:t>
        <a:bodyPr/>
        <a:lstStyle/>
        <a:p>
          <a:pPr algn="ctr" rtl="1"/>
          <a:r>
            <a:rPr lang="ar-DZ" sz="3200" dirty="0" smtClean="0">
              <a:solidFill>
                <a:srgbClr val="301E30"/>
              </a:solidFill>
            </a:rPr>
            <a:t>5</a:t>
          </a:r>
          <a:endParaRPr lang="fr-FR" sz="3200" dirty="0">
            <a:solidFill>
              <a:srgbClr val="301E30"/>
            </a:solidFill>
          </a:endParaRPr>
        </a:p>
      </dgm:t>
    </dgm:pt>
    <dgm:pt modelId="{1BCE15AD-88A3-4897-9908-B28DDE429B33}" type="parTrans" cxnId="{E0BDEF06-A6D8-43EE-9B3E-0383836E3C00}">
      <dgm:prSet/>
      <dgm:spPr/>
      <dgm:t>
        <a:bodyPr/>
        <a:lstStyle/>
        <a:p>
          <a:endParaRPr lang="fr-FR"/>
        </a:p>
      </dgm:t>
    </dgm:pt>
    <dgm:pt modelId="{562E5F2A-F152-45BB-84E6-ADA91DA47A56}" type="sibTrans" cxnId="{E0BDEF06-A6D8-43EE-9B3E-0383836E3C00}">
      <dgm:prSet/>
      <dgm:spPr/>
      <dgm:t>
        <a:bodyPr/>
        <a:lstStyle/>
        <a:p>
          <a:endParaRPr lang="fr-FR"/>
        </a:p>
      </dgm:t>
    </dgm:pt>
    <dgm:pt modelId="{CC84321A-F6F5-482A-A5A0-5073F850778F}">
      <dgm:prSet custT="1"/>
      <dgm:spPr>
        <a:solidFill>
          <a:schemeClr val="accent5">
            <a:lumMod val="60000"/>
            <a:lumOff val="40000"/>
            <a:alpha val="90000"/>
          </a:schemeClr>
        </a:solidFill>
      </dgm:spPr>
      <dgm:t>
        <a:bodyPr/>
        <a:lstStyle/>
        <a:p>
          <a:pPr algn="r" rtl="1"/>
          <a:r>
            <a:rPr lang="ar-SA" sz="2400" b="1" dirty="0" smtClean="0"/>
            <a:t>أن </a:t>
          </a:r>
          <a:r>
            <a:rPr lang="ar-DZ" sz="2400" b="1" dirty="0" smtClean="0"/>
            <a:t>ينشر قيم النزاهة والشفافية والعمل على  تجنب جرائم الفساد والوقاية منها.</a:t>
          </a:r>
          <a:endParaRPr lang="fr-FR" sz="2400" b="1" dirty="0"/>
        </a:p>
      </dgm:t>
    </dgm:pt>
    <dgm:pt modelId="{D0766CAB-0A4B-4C05-B902-3FC36D45AA5F}" type="parTrans" cxnId="{C5701ADA-CB82-4B17-B78B-DCFBB05BDA55}">
      <dgm:prSet/>
      <dgm:spPr/>
      <dgm:t>
        <a:bodyPr/>
        <a:lstStyle/>
        <a:p>
          <a:endParaRPr lang="fr-FR"/>
        </a:p>
      </dgm:t>
    </dgm:pt>
    <dgm:pt modelId="{49A786F3-89D3-451B-8FE4-034ACED67637}" type="sibTrans" cxnId="{C5701ADA-CB82-4B17-B78B-DCFBB05BDA55}">
      <dgm:prSet/>
      <dgm:spPr/>
      <dgm:t>
        <a:bodyPr/>
        <a:lstStyle/>
        <a:p>
          <a:endParaRPr lang="fr-FR"/>
        </a:p>
      </dgm:t>
    </dgm:pt>
    <dgm:pt modelId="{0185642B-FB68-4EDC-9121-4D3947A4DCA7}" type="pres">
      <dgm:prSet presAssocID="{BD20E1E4-3647-4109-80CF-6ADCC2EF96F6}" presName="linearFlow" presStyleCnt="0">
        <dgm:presLayoutVars>
          <dgm:dir val="rev"/>
          <dgm:animLvl val="lvl"/>
          <dgm:resizeHandles val="exact"/>
        </dgm:presLayoutVars>
      </dgm:prSet>
      <dgm:spPr/>
      <dgm:t>
        <a:bodyPr/>
        <a:lstStyle/>
        <a:p>
          <a:endParaRPr lang="fr-FR"/>
        </a:p>
      </dgm:t>
    </dgm:pt>
    <dgm:pt modelId="{2ABB755F-B83C-41E9-9BCA-52C4E6AED867}" type="pres">
      <dgm:prSet presAssocID="{9A5C1521-F238-4A23-BAB4-A5002A2051B7}" presName="composite" presStyleCnt="0"/>
      <dgm:spPr/>
      <dgm:t>
        <a:bodyPr/>
        <a:lstStyle/>
        <a:p>
          <a:endParaRPr lang="fr-FR"/>
        </a:p>
      </dgm:t>
    </dgm:pt>
    <dgm:pt modelId="{AD68E4C7-C663-4D16-B179-88D3D9879BF4}" type="pres">
      <dgm:prSet presAssocID="{9A5C1521-F238-4A23-BAB4-A5002A2051B7}" presName="parentText" presStyleLbl="alignNode1" presStyleIdx="0" presStyleCnt="5" custLinFactNeighborY="9970">
        <dgm:presLayoutVars>
          <dgm:chMax val="1"/>
          <dgm:bulletEnabled val="1"/>
        </dgm:presLayoutVars>
      </dgm:prSet>
      <dgm:spPr/>
      <dgm:t>
        <a:bodyPr/>
        <a:lstStyle/>
        <a:p>
          <a:endParaRPr lang="fr-FR"/>
        </a:p>
      </dgm:t>
    </dgm:pt>
    <dgm:pt modelId="{7C38B532-B89D-44C1-BCD5-8199303B41D7}" type="pres">
      <dgm:prSet presAssocID="{9A5C1521-F238-4A23-BAB4-A5002A2051B7}" presName="descendantText" presStyleLbl="alignAcc1" presStyleIdx="0" presStyleCnt="5" custAng="0" custLinFactNeighborY="37579">
        <dgm:presLayoutVars>
          <dgm:bulletEnabled val="1"/>
        </dgm:presLayoutVars>
      </dgm:prSet>
      <dgm:spPr/>
      <dgm:t>
        <a:bodyPr/>
        <a:lstStyle/>
        <a:p>
          <a:endParaRPr lang="fr-FR"/>
        </a:p>
      </dgm:t>
    </dgm:pt>
    <dgm:pt modelId="{D168E0E0-6B74-480F-BE98-B1C19DE7533B}" type="pres">
      <dgm:prSet presAssocID="{70A4F43B-AAC8-49B8-9EC4-EF7848776AE0}" presName="sp" presStyleCnt="0"/>
      <dgm:spPr/>
      <dgm:t>
        <a:bodyPr/>
        <a:lstStyle/>
        <a:p>
          <a:endParaRPr lang="fr-FR"/>
        </a:p>
      </dgm:t>
    </dgm:pt>
    <dgm:pt modelId="{DFC911FC-829A-469F-AB95-C406BF4FA9D1}" type="pres">
      <dgm:prSet presAssocID="{D7B57210-EA49-457A-A954-F11EB2FD57BC}" presName="composite" presStyleCnt="0"/>
      <dgm:spPr/>
      <dgm:t>
        <a:bodyPr/>
        <a:lstStyle/>
        <a:p>
          <a:endParaRPr lang="fr-FR"/>
        </a:p>
      </dgm:t>
    </dgm:pt>
    <dgm:pt modelId="{BAD792DE-012D-4175-9108-AF27AF418126}" type="pres">
      <dgm:prSet presAssocID="{D7B57210-EA49-457A-A954-F11EB2FD57BC}" presName="parentText" presStyleLbl="alignNode1" presStyleIdx="1" presStyleCnt="5">
        <dgm:presLayoutVars>
          <dgm:chMax val="1"/>
          <dgm:bulletEnabled val="1"/>
        </dgm:presLayoutVars>
      </dgm:prSet>
      <dgm:spPr/>
      <dgm:t>
        <a:bodyPr/>
        <a:lstStyle/>
        <a:p>
          <a:endParaRPr lang="fr-FR"/>
        </a:p>
      </dgm:t>
    </dgm:pt>
    <dgm:pt modelId="{622CE519-D657-4A57-B97E-2789A57C71ED}" type="pres">
      <dgm:prSet presAssocID="{D7B57210-EA49-457A-A954-F11EB2FD57BC}" presName="descendantText" presStyleLbl="alignAcc1" presStyleIdx="1" presStyleCnt="5" custAng="0" custLinFactNeighborY="36738">
        <dgm:presLayoutVars>
          <dgm:bulletEnabled val="1"/>
        </dgm:presLayoutVars>
      </dgm:prSet>
      <dgm:spPr/>
      <dgm:t>
        <a:bodyPr/>
        <a:lstStyle/>
        <a:p>
          <a:endParaRPr lang="fr-FR"/>
        </a:p>
      </dgm:t>
    </dgm:pt>
    <dgm:pt modelId="{C5D90DFF-8926-4FFD-BEE4-37DA479963CA}" type="pres">
      <dgm:prSet presAssocID="{9F6C775B-2866-435C-89EE-5EA586719CEF}" presName="sp" presStyleCnt="0"/>
      <dgm:spPr/>
      <dgm:t>
        <a:bodyPr/>
        <a:lstStyle/>
        <a:p>
          <a:endParaRPr lang="fr-FR"/>
        </a:p>
      </dgm:t>
    </dgm:pt>
    <dgm:pt modelId="{43C09BC1-C483-42E4-A6C6-D672790F70F2}" type="pres">
      <dgm:prSet presAssocID="{BF5F8261-4255-4E35-B445-40F3389C8077}" presName="composite" presStyleCnt="0"/>
      <dgm:spPr/>
      <dgm:t>
        <a:bodyPr/>
        <a:lstStyle/>
        <a:p>
          <a:endParaRPr lang="fr-FR"/>
        </a:p>
      </dgm:t>
    </dgm:pt>
    <dgm:pt modelId="{4F4F5FBF-F59F-407C-8AEA-A0DC88F6B396}" type="pres">
      <dgm:prSet presAssocID="{BF5F8261-4255-4E35-B445-40F3389C8077}" presName="parentText" presStyleLbl="alignNode1" presStyleIdx="2" presStyleCnt="5">
        <dgm:presLayoutVars>
          <dgm:chMax val="1"/>
          <dgm:bulletEnabled val="1"/>
        </dgm:presLayoutVars>
      </dgm:prSet>
      <dgm:spPr/>
      <dgm:t>
        <a:bodyPr/>
        <a:lstStyle/>
        <a:p>
          <a:endParaRPr lang="fr-FR"/>
        </a:p>
      </dgm:t>
    </dgm:pt>
    <dgm:pt modelId="{8667401B-1FFC-4929-813F-B9C923686AC8}" type="pres">
      <dgm:prSet presAssocID="{BF5F8261-4255-4E35-B445-40F3389C8077}" presName="descendantText" presStyleLbl="alignAcc1" presStyleIdx="2" presStyleCnt="5" custAng="0" custLinFactNeighborY="35876">
        <dgm:presLayoutVars>
          <dgm:bulletEnabled val="1"/>
        </dgm:presLayoutVars>
      </dgm:prSet>
      <dgm:spPr/>
      <dgm:t>
        <a:bodyPr/>
        <a:lstStyle/>
        <a:p>
          <a:endParaRPr lang="fr-FR"/>
        </a:p>
      </dgm:t>
    </dgm:pt>
    <dgm:pt modelId="{DA8337D4-6645-4366-A9B1-3A0FAE2C7354}" type="pres">
      <dgm:prSet presAssocID="{47E53152-4C1A-4BCB-81EF-14EEB3BF29BD}" presName="sp" presStyleCnt="0"/>
      <dgm:spPr/>
      <dgm:t>
        <a:bodyPr/>
        <a:lstStyle/>
        <a:p>
          <a:endParaRPr lang="fr-FR"/>
        </a:p>
      </dgm:t>
    </dgm:pt>
    <dgm:pt modelId="{62D81EA8-2AC6-44CE-8CD7-E77F2AB3B874}" type="pres">
      <dgm:prSet presAssocID="{340AD49B-A3B0-4C17-AD39-BD441FAB1462}" presName="composite" presStyleCnt="0"/>
      <dgm:spPr/>
      <dgm:t>
        <a:bodyPr/>
        <a:lstStyle/>
        <a:p>
          <a:endParaRPr lang="fr-FR"/>
        </a:p>
      </dgm:t>
    </dgm:pt>
    <dgm:pt modelId="{C6F06F6C-B6CD-4E32-B767-7A2784E965EE}" type="pres">
      <dgm:prSet presAssocID="{340AD49B-A3B0-4C17-AD39-BD441FAB1462}" presName="parentText" presStyleLbl="alignNode1" presStyleIdx="3" presStyleCnt="5" custLinFactNeighborY="2843">
        <dgm:presLayoutVars>
          <dgm:chMax val="1"/>
          <dgm:bulletEnabled val="1"/>
        </dgm:presLayoutVars>
      </dgm:prSet>
      <dgm:spPr/>
      <dgm:t>
        <a:bodyPr/>
        <a:lstStyle/>
        <a:p>
          <a:endParaRPr lang="fr-FR"/>
        </a:p>
      </dgm:t>
    </dgm:pt>
    <dgm:pt modelId="{2E9EE920-555A-441E-AA5A-6DC6E965B02F}" type="pres">
      <dgm:prSet presAssocID="{340AD49B-A3B0-4C17-AD39-BD441FAB1462}" presName="descendantText" presStyleLbl="alignAcc1" presStyleIdx="3" presStyleCnt="5" custLinFactNeighborY="32780">
        <dgm:presLayoutVars>
          <dgm:bulletEnabled val="1"/>
        </dgm:presLayoutVars>
      </dgm:prSet>
      <dgm:spPr/>
      <dgm:t>
        <a:bodyPr/>
        <a:lstStyle/>
        <a:p>
          <a:endParaRPr lang="fr-FR"/>
        </a:p>
      </dgm:t>
    </dgm:pt>
    <dgm:pt modelId="{5E3DECE9-C98A-4B91-82D0-0CD6D59436FD}" type="pres">
      <dgm:prSet presAssocID="{2D64BA52-9F02-4519-A2F7-066F3244FA78}" presName="sp" presStyleCnt="0"/>
      <dgm:spPr/>
    </dgm:pt>
    <dgm:pt modelId="{7F78FAB9-02DD-4325-9592-3B46FF932D16}" type="pres">
      <dgm:prSet presAssocID="{49820297-3529-4B75-A1B9-B20BB600DD7F}" presName="composite" presStyleCnt="0"/>
      <dgm:spPr/>
    </dgm:pt>
    <dgm:pt modelId="{6401382D-6658-4B68-8422-A6EB884410CC}" type="pres">
      <dgm:prSet presAssocID="{49820297-3529-4B75-A1B9-B20BB600DD7F}" presName="parentText" presStyleLbl="alignNode1" presStyleIdx="4" presStyleCnt="5">
        <dgm:presLayoutVars>
          <dgm:chMax val="1"/>
          <dgm:bulletEnabled val="1"/>
        </dgm:presLayoutVars>
      </dgm:prSet>
      <dgm:spPr/>
      <dgm:t>
        <a:bodyPr/>
        <a:lstStyle/>
        <a:p>
          <a:endParaRPr lang="fr-FR"/>
        </a:p>
      </dgm:t>
    </dgm:pt>
    <dgm:pt modelId="{53A5CF4E-8261-44A1-B742-04CA706B09FD}" type="pres">
      <dgm:prSet presAssocID="{49820297-3529-4B75-A1B9-B20BB600DD7F}" presName="descendantText" presStyleLbl="alignAcc1" presStyleIdx="4" presStyleCnt="5" custLinFactNeighborY="23452">
        <dgm:presLayoutVars>
          <dgm:bulletEnabled val="1"/>
        </dgm:presLayoutVars>
      </dgm:prSet>
      <dgm:spPr/>
      <dgm:t>
        <a:bodyPr/>
        <a:lstStyle/>
        <a:p>
          <a:endParaRPr lang="fr-FR"/>
        </a:p>
      </dgm:t>
    </dgm:pt>
  </dgm:ptLst>
  <dgm:cxnLst>
    <dgm:cxn modelId="{DF83FF86-84BF-4111-8F43-6709114A4F7C}" type="presOf" srcId="{340AD49B-A3B0-4C17-AD39-BD441FAB1462}" destId="{C6F06F6C-B6CD-4E32-B767-7A2784E965EE}" srcOrd="0" destOrd="0" presId="urn:microsoft.com/office/officeart/2005/8/layout/chevron2"/>
    <dgm:cxn modelId="{BF7BBA80-769A-4CC2-9557-C50724A12A0F}" type="presOf" srcId="{BF5F8261-4255-4E35-B445-40F3389C8077}" destId="{4F4F5FBF-F59F-407C-8AEA-A0DC88F6B396}" srcOrd="0" destOrd="0" presId="urn:microsoft.com/office/officeart/2005/8/layout/chevron2"/>
    <dgm:cxn modelId="{6EE64DDB-F54A-4AFD-B9FF-EABAF46F3726}" type="presOf" srcId="{FEDABACC-82A3-4E34-B989-AFAE8E7860C3}" destId="{8667401B-1FFC-4929-813F-B9C923686AC8}" srcOrd="0" destOrd="0" presId="urn:microsoft.com/office/officeart/2005/8/layout/chevron2"/>
    <dgm:cxn modelId="{50BDB82B-23C9-4D16-BB63-40970F2B1E89}" srcId="{9A5C1521-F238-4A23-BAB4-A5002A2051B7}" destId="{F86E1C96-4537-4801-B1F0-8A06BDBCED53}" srcOrd="0" destOrd="0" parTransId="{668D70EE-851F-44D4-9526-6951AD7F1E41}" sibTransId="{A81A9AD2-A344-49C6-8429-1E8ACF0CC43A}"/>
    <dgm:cxn modelId="{594AC8FC-F43B-4DDF-9468-3A3BD43F9AA2}" srcId="{BD20E1E4-3647-4109-80CF-6ADCC2EF96F6}" destId="{340AD49B-A3B0-4C17-AD39-BD441FAB1462}" srcOrd="3" destOrd="0" parTransId="{AA3012A1-EF5F-4C23-9C95-6AC9116D282D}" sibTransId="{2D64BA52-9F02-4519-A2F7-066F3244FA78}"/>
    <dgm:cxn modelId="{926D65ED-1755-4F61-8859-CCA635BA6BB9}" type="presOf" srcId="{CC84321A-F6F5-482A-A5A0-5073F850778F}" destId="{53A5CF4E-8261-44A1-B742-04CA706B09FD}" srcOrd="0" destOrd="0" presId="urn:microsoft.com/office/officeart/2005/8/layout/chevron2"/>
    <dgm:cxn modelId="{7B1FC117-99AA-4F4D-9703-30BA8D0E450B}" srcId="{BD20E1E4-3647-4109-80CF-6ADCC2EF96F6}" destId="{D7B57210-EA49-457A-A954-F11EB2FD57BC}" srcOrd="1" destOrd="0" parTransId="{2273610E-C5B9-4B0F-96E1-F7BA2359E187}" sibTransId="{9F6C775B-2866-435C-89EE-5EA586719CEF}"/>
    <dgm:cxn modelId="{3BE75EF5-947C-45F0-87E8-8510E5F3743A}" srcId="{BF5F8261-4255-4E35-B445-40F3389C8077}" destId="{FEDABACC-82A3-4E34-B989-AFAE8E7860C3}" srcOrd="0" destOrd="0" parTransId="{A9F07862-BDF8-46D8-B88A-6CD7215931DE}" sibTransId="{65705122-E209-4335-A54D-052B6F67EC2D}"/>
    <dgm:cxn modelId="{49C59A4C-892F-498B-9C7C-2F5E7D639705}" srcId="{340AD49B-A3B0-4C17-AD39-BD441FAB1462}" destId="{C81CF081-346E-48D8-8ED9-1EC2674D7516}" srcOrd="0" destOrd="0" parTransId="{94544D20-FE88-46DB-970E-BAACC1599D22}" sibTransId="{F0E336BD-F68F-4479-84E6-D86D26826C89}"/>
    <dgm:cxn modelId="{DD0343E5-F89B-4588-9422-82EAFCDDAEE4}" type="presOf" srcId="{07C50CA6-ACC3-4844-AACB-EF0CFD85A7E6}" destId="{622CE519-D657-4A57-B97E-2789A57C71ED}" srcOrd="0" destOrd="0" presId="urn:microsoft.com/office/officeart/2005/8/layout/chevron2"/>
    <dgm:cxn modelId="{458E7307-1953-43B1-910C-B025D310341E}" srcId="{BD20E1E4-3647-4109-80CF-6ADCC2EF96F6}" destId="{9A5C1521-F238-4A23-BAB4-A5002A2051B7}" srcOrd="0" destOrd="0" parTransId="{480C070B-F558-497B-9242-8B5CBF2529CF}" sibTransId="{70A4F43B-AAC8-49B8-9EC4-EF7848776AE0}"/>
    <dgm:cxn modelId="{AFFCB917-68C3-459D-87C9-1B8C11E5F92B}" type="presOf" srcId="{9A5C1521-F238-4A23-BAB4-A5002A2051B7}" destId="{AD68E4C7-C663-4D16-B179-88D3D9879BF4}" srcOrd="0" destOrd="0" presId="urn:microsoft.com/office/officeart/2005/8/layout/chevron2"/>
    <dgm:cxn modelId="{5802BA7C-274B-4BDE-A823-788B1868427F}" type="presOf" srcId="{49820297-3529-4B75-A1B9-B20BB600DD7F}" destId="{6401382D-6658-4B68-8422-A6EB884410CC}" srcOrd="0" destOrd="0" presId="urn:microsoft.com/office/officeart/2005/8/layout/chevron2"/>
    <dgm:cxn modelId="{5B9B3745-C0D5-4409-9052-EE6CD12769B2}" srcId="{D7B57210-EA49-457A-A954-F11EB2FD57BC}" destId="{07C50CA6-ACC3-4844-AACB-EF0CFD85A7E6}" srcOrd="0" destOrd="0" parTransId="{0D42A774-9A5F-4E90-A609-99B5B45F742F}" sibTransId="{8095C1FD-C539-45FD-9B28-EC585241734F}"/>
    <dgm:cxn modelId="{C5701ADA-CB82-4B17-B78B-DCFBB05BDA55}" srcId="{49820297-3529-4B75-A1B9-B20BB600DD7F}" destId="{CC84321A-F6F5-482A-A5A0-5073F850778F}" srcOrd="0" destOrd="0" parTransId="{D0766CAB-0A4B-4C05-B902-3FC36D45AA5F}" sibTransId="{49A786F3-89D3-451B-8FE4-034ACED67637}"/>
    <dgm:cxn modelId="{B5535A6F-6348-4BDF-A7E2-3AC7AD118ED5}" type="presOf" srcId="{C81CF081-346E-48D8-8ED9-1EC2674D7516}" destId="{2E9EE920-555A-441E-AA5A-6DC6E965B02F}" srcOrd="0" destOrd="0" presId="urn:microsoft.com/office/officeart/2005/8/layout/chevron2"/>
    <dgm:cxn modelId="{BDAFAC84-A0B4-4DA5-A521-F33C6081A77C}" srcId="{BD20E1E4-3647-4109-80CF-6ADCC2EF96F6}" destId="{BF5F8261-4255-4E35-B445-40F3389C8077}" srcOrd="2" destOrd="0" parTransId="{679C90D5-6CD7-4AF6-AFF6-A2631D8CDDE0}" sibTransId="{47E53152-4C1A-4BCB-81EF-14EEB3BF29BD}"/>
    <dgm:cxn modelId="{E0BDEF06-A6D8-43EE-9B3E-0383836E3C00}" srcId="{BD20E1E4-3647-4109-80CF-6ADCC2EF96F6}" destId="{49820297-3529-4B75-A1B9-B20BB600DD7F}" srcOrd="4" destOrd="0" parTransId="{1BCE15AD-88A3-4897-9908-B28DDE429B33}" sibTransId="{562E5F2A-F152-45BB-84E6-ADA91DA47A56}"/>
    <dgm:cxn modelId="{7701A2B8-F0C1-4278-BABF-145FADB05F94}" type="presOf" srcId="{D7B57210-EA49-457A-A954-F11EB2FD57BC}" destId="{BAD792DE-012D-4175-9108-AF27AF418126}" srcOrd="0" destOrd="0" presId="urn:microsoft.com/office/officeart/2005/8/layout/chevron2"/>
    <dgm:cxn modelId="{2B523EF8-FFF1-469B-9358-36FA8A8E79B5}" type="presOf" srcId="{BD20E1E4-3647-4109-80CF-6ADCC2EF96F6}" destId="{0185642B-FB68-4EDC-9121-4D3947A4DCA7}" srcOrd="0" destOrd="0" presId="urn:microsoft.com/office/officeart/2005/8/layout/chevron2"/>
    <dgm:cxn modelId="{B50A3901-6B82-4B80-B092-1A5CEE7B280D}" type="presOf" srcId="{F86E1C96-4537-4801-B1F0-8A06BDBCED53}" destId="{7C38B532-B89D-44C1-BCD5-8199303B41D7}" srcOrd="0" destOrd="0" presId="urn:microsoft.com/office/officeart/2005/8/layout/chevron2"/>
    <dgm:cxn modelId="{BBA4E2F5-D550-424A-A15B-2F4DFEF475FF}" type="presParOf" srcId="{0185642B-FB68-4EDC-9121-4D3947A4DCA7}" destId="{2ABB755F-B83C-41E9-9BCA-52C4E6AED867}" srcOrd="0" destOrd="0" presId="urn:microsoft.com/office/officeart/2005/8/layout/chevron2"/>
    <dgm:cxn modelId="{44C7162E-335C-4ED7-8C47-7EEA27643B05}" type="presParOf" srcId="{2ABB755F-B83C-41E9-9BCA-52C4E6AED867}" destId="{AD68E4C7-C663-4D16-B179-88D3D9879BF4}" srcOrd="0" destOrd="0" presId="urn:microsoft.com/office/officeart/2005/8/layout/chevron2"/>
    <dgm:cxn modelId="{383CEC44-3F97-4793-AB79-96C6DEB0D3C6}" type="presParOf" srcId="{2ABB755F-B83C-41E9-9BCA-52C4E6AED867}" destId="{7C38B532-B89D-44C1-BCD5-8199303B41D7}" srcOrd="1" destOrd="0" presId="urn:microsoft.com/office/officeart/2005/8/layout/chevron2"/>
    <dgm:cxn modelId="{151470D0-E507-4DD6-9C09-CFF5790BB94A}" type="presParOf" srcId="{0185642B-FB68-4EDC-9121-4D3947A4DCA7}" destId="{D168E0E0-6B74-480F-BE98-B1C19DE7533B}" srcOrd="1" destOrd="0" presId="urn:microsoft.com/office/officeart/2005/8/layout/chevron2"/>
    <dgm:cxn modelId="{13731D10-A08D-48DB-B262-A511CFBFED15}" type="presParOf" srcId="{0185642B-FB68-4EDC-9121-4D3947A4DCA7}" destId="{DFC911FC-829A-469F-AB95-C406BF4FA9D1}" srcOrd="2" destOrd="0" presId="urn:microsoft.com/office/officeart/2005/8/layout/chevron2"/>
    <dgm:cxn modelId="{6BD36CA8-DAEE-441D-AA67-124B2F93D769}" type="presParOf" srcId="{DFC911FC-829A-469F-AB95-C406BF4FA9D1}" destId="{BAD792DE-012D-4175-9108-AF27AF418126}" srcOrd="0" destOrd="0" presId="urn:microsoft.com/office/officeart/2005/8/layout/chevron2"/>
    <dgm:cxn modelId="{9851324E-082F-4F20-8E90-FAFC78482C50}" type="presParOf" srcId="{DFC911FC-829A-469F-AB95-C406BF4FA9D1}" destId="{622CE519-D657-4A57-B97E-2789A57C71ED}" srcOrd="1" destOrd="0" presId="urn:microsoft.com/office/officeart/2005/8/layout/chevron2"/>
    <dgm:cxn modelId="{97AF341D-9D14-4BDA-B9CC-947F04C7A809}" type="presParOf" srcId="{0185642B-FB68-4EDC-9121-4D3947A4DCA7}" destId="{C5D90DFF-8926-4FFD-BEE4-37DA479963CA}" srcOrd="3" destOrd="0" presId="urn:microsoft.com/office/officeart/2005/8/layout/chevron2"/>
    <dgm:cxn modelId="{D256F641-7E47-4C06-9451-DF26804A7722}" type="presParOf" srcId="{0185642B-FB68-4EDC-9121-4D3947A4DCA7}" destId="{43C09BC1-C483-42E4-A6C6-D672790F70F2}" srcOrd="4" destOrd="0" presId="urn:microsoft.com/office/officeart/2005/8/layout/chevron2"/>
    <dgm:cxn modelId="{CBBA3403-AFA8-47CB-8A53-27567AEFBD94}" type="presParOf" srcId="{43C09BC1-C483-42E4-A6C6-D672790F70F2}" destId="{4F4F5FBF-F59F-407C-8AEA-A0DC88F6B396}" srcOrd="0" destOrd="0" presId="urn:microsoft.com/office/officeart/2005/8/layout/chevron2"/>
    <dgm:cxn modelId="{ED5FAE81-87CA-413F-AB27-19B6FC65645E}" type="presParOf" srcId="{43C09BC1-C483-42E4-A6C6-D672790F70F2}" destId="{8667401B-1FFC-4929-813F-B9C923686AC8}" srcOrd="1" destOrd="0" presId="urn:microsoft.com/office/officeart/2005/8/layout/chevron2"/>
    <dgm:cxn modelId="{2818EABC-064C-4DAF-9C29-78478D4AA5A2}" type="presParOf" srcId="{0185642B-FB68-4EDC-9121-4D3947A4DCA7}" destId="{DA8337D4-6645-4366-A9B1-3A0FAE2C7354}" srcOrd="5" destOrd="0" presId="urn:microsoft.com/office/officeart/2005/8/layout/chevron2"/>
    <dgm:cxn modelId="{0424FF3A-A683-406B-8090-C4F269DF1587}" type="presParOf" srcId="{0185642B-FB68-4EDC-9121-4D3947A4DCA7}" destId="{62D81EA8-2AC6-44CE-8CD7-E77F2AB3B874}" srcOrd="6" destOrd="0" presId="urn:microsoft.com/office/officeart/2005/8/layout/chevron2"/>
    <dgm:cxn modelId="{4EDBF3D7-A897-4EEA-B4D1-30D837BA4626}" type="presParOf" srcId="{62D81EA8-2AC6-44CE-8CD7-E77F2AB3B874}" destId="{C6F06F6C-B6CD-4E32-B767-7A2784E965EE}" srcOrd="0" destOrd="0" presId="urn:microsoft.com/office/officeart/2005/8/layout/chevron2"/>
    <dgm:cxn modelId="{BEF11F7A-22D8-4B05-845B-08457F46A94B}" type="presParOf" srcId="{62D81EA8-2AC6-44CE-8CD7-E77F2AB3B874}" destId="{2E9EE920-555A-441E-AA5A-6DC6E965B02F}" srcOrd="1" destOrd="0" presId="urn:microsoft.com/office/officeart/2005/8/layout/chevron2"/>
    <dgm:cxn modelId="{BA54D3A5-6CE2-4BBB-B31F-3175EC2906D4}" type="presParOf" srcId="{0185642B-FB68-4EDC-9121-4D3947A4DCA7}" destId="{5E3DECE9-C98A-4B91-82D0-0CD6D59436FD}" srcOrd="7" destOrd="0" presId="urn:microsoft.com/office/officeart/2005/8/layout/chevron2"/>
    <dgm:cxn modelId="{B48026BB-8AD0-4026-BFD5-BE830AF56844}" type="presParOf" srcId="{0185642B-FB68-4EDC-9121-4D3947A4DCA7}" destId="{7F78FAB9-02DD-4325-9592-3B46FF932D16}" srcOrd="8" destOrd="0" presId="urn:microsoft.com/office/officeart/2005/8/layout/chevron2"/>
    <dgm:cxn modelId="{61A1DC3E-205B-420F-8D9A-8258167D82EF}" type="presParOf" srcId="{7F78FAB9-02DD-4325-9592-3B46FF932D16}" destId="{6401382D-6658-4B68-8422-A6EB884410CC}" srcOrd="0" destOrd="0" presId="urn:microsoft.com/office/officeart/2005/8/layout/chevron2"/>
    <dgm:cxn modelId="{318D71ED-724F-4F25-956F-E93041FF0C49}" type="presParOf" srcId="{7F78FAB9-02DD-4325-9592-3B46FF932D16}" destId="{53A5CF4E-8261-44A1-B742-04CA706B09FD}"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52AD24-46F1-47A2-A82E-9AEABE3906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48C453E-8B3D-494F-9B70-AE877DD53582}">
      <dgm:prSet phldrT="[Texte]" custT="1"/>
      <dgm:spPr/>
      <dgm:t>
        <a:bodyPr/>
        <a:lstStyle/>
        <a:p>
          <a:pPr algn="r" rtl="1"/>
          <a:r>
            <a:rPr lang="ar-DZ" sz="2400" b="1" dirty="0" smtClean="0">
              <a:solidFill>
                <a:schemeClr val="tx1"/>
              </a:solidFill>
              <a:latin typeface="Verdana" pitchFamily="34" charset="0"/>
              <a:cs typeface="+mj-cs"/>
            </a:rPr>
            <a:t>مجلس المحاسبة</a:t>
          </a:r>
          <a:r>
            <a:rPr lang="fr-FR" sz="2400" b="1" dirty="0" smtClean="0">
              <a:solidFill>
                <a:schemeClr val="tx1"/>
              </a:solidFill>
              <a:latin typeface="Verdana" pitchFamily="34" charset="0"/>
              <a:cs typeface="+mj-cs"/>
            </a:rPr>
            <a:t> CC</a:t>
          </a:r>
          <a:endParaRPr lang="fr-FR" sz="2400" b="1" dirty="0">
            <a:solidFill>
              <a:schemeClr val="tx1"/>
            </a:solidFill>
          </a:endParaRPr>
        </a:p>
      </dgm:t>
    </dgm:pt>
    <dgm:pt modelId="{EB32FC14-565A-425B-9470-967339B27603}" type="parTrans" cxnId="{91EA3669-BBEB-4892-A18B-1EEDA8721486}">
      <dgm:prSet/>
      <dgm:spPr/>
      <dgm:t>
        <a:bodyPr/>
        <a:lstStyle/>
        <a:p>
          <a:pPr algn="r" rtl="1"/>
          <a:endParaRPr lang="fr-FR" sz="3600" b="1">
            <a:solidFill>
              <a:schemeClr val="tx1"/>
            </a:solidFill>
          </a:endParaRPr>
        </a:p>
      </dgm:t>
    </dgm:pt>
    <dgm:pt modelId="{70DE3B24-D9CB-4225-9096-34F2A2BE9A73}" type="sibTrans" cxnId="{91EA3669-BBEB-4892-A18B-1EEDA8721486}">
      <dgm:prSet/>
      <dgm:spPr/>
      <dgm:t>
        <a:bodyPr/>
        <a:lstStyle/>
        <a:p>
          <a:pPr algn="r" rtl="1"/>
          <a:endParaRPr lang="fr-FR" sz="3600" b="1">
            <a:solidFill>
              <a:schemeClr val="tx1"/>
            </a:solidFill>
          </a:endParaRPr>
        </a:p>
      </dgm:t>
    </dgm:pt>
    <dgm:pt modelId="{32333EB9-AFD1-4985-914A-D5A033D1908C}">
      <dgm:prSet custT="1"/>
      <dgm:spPr/>
      <dgm:t>
        <a:bodyPr/>
        <a:lstStyle/>
        <a:p>
          <a:pPr algn="r" rtl="1"/>
          <a:r>
            <a:rPr lang="ar-DZ" sz="2400" b="1" dirty="0" smtClean="0">
              <a:solidFill>
                <a:schemeClr val="tx1"/>
              </a:solidFill>
              <a:latin typeface="Verdana" pitchFamily="34" charset="0"/>
              <a:cs typeface="+mj-cs"/>
            </a:rPr>
            <a:t>المفتشية العامة للمالية</a:t>
          </a:r>
          <a:r>
            <a:rPr lang="fr-FR" sz="2400" b="1" dirty="0" smtClean="0">
              <a:solidFill>
                <a:schemeClr val="tx1"/>
              </a:solidFill>
              <a:latin typeface="Verdana" pitchFamily="34" charset="0"/>
              <a:cs typeface="+mj-cs"/>
            </a:rPr>
            <a:t>IGF </a:t>
          </a:r>
          <a:endParaRPr lang="fr-FR" sz="2400" b="1" dirty="0">
            <a:solidFill>
              <a:schemeClr val="tx1"/>
            </a:solidFill>
            <a:latin typeface="Verdana" pitchFamily="34" charset="0"/>
            <a:cs typeface="+mj-cs"/>
          </a:endParaRPr>
        </a:p>
      </dgm:t>
    </dgm:pt>
    <dgm:pt modelId="{55F5A98C-CEC6-43A9-8FA8-A69EDCE4CCA7}" type="parTrans" cxnId="{F8D99145-431A-438A-B78D-D6E3F8384A85}">
      <dgm:prSet/>
      <dgm:spPr/>
      <dgm:t>
        <a:bodyPr/>
        <a:lstStyle/>
        <a:p>
          <a:pPr algn="r" rtl="1"/>
          <a:endParaRPr lang="fr-FR" sz="3600" b="1">
            <a:solidFill>
              <a:schemeClr val="tx1"/>
            </a:solidFill>
          </a:endParaRPr>
        </a:p>
      </dgm:t>
    </dgm:pt>
    <dgm:pt modelId="{43877950-7AB7-47E9-B6D5-E363EC1E6F2D}" type="sibTrans" cxnId="{F8D99145-431A-438A-B78D-D6E3F8384A85}">
      <dgm:prSet/>
      <dgm:spPr/>
      <dgm:t>
        <a:bodyPr/>
        <a:lstStyle/>
        <a:p>
          <a:pPr algn="r" rtl="1"/>
          <a:endParaRPr lang="fr-FR" sz="3600" b="1">
            <a:solidFill>
              <a:schemeClr val="tx1"/>
            </a:solidFill>
          </a:endParaRPr>
        </a:p>
      </dgm:t>
    </dgm:pt>
    <dgm:pt modelId="{20C75837-C70D-4EF4-8FAC-2B3BCF701E81}">
      <dgm:prSet custT="1"/>
      <dgm:spPr/>
      <dgm:t>
        <a:bodyPr/>
        <a:lstStyle/>
        <a:p>
          <a:pPr algn="r" rtl="1"/>
          <a:r>
            <a:rPr lang="ar-DZ" sz="2400" b="1" dirty="0" smtClean="0">
              <a:solidFill>
                <a:schemeClr val="tx1"/>
              </a:solidFill>
              <a:latin typeface="Verdana" pitchFamily="34" charset="0"/>
              <a:cs typeface="+mj-cs"/>
            </a:rPr>
            <a:t>المفتشية العامة التابعة للوزارات والولايات</a:t>
          </a:r>
          <a:r>
            <a:rPr lang="fr-FR" sz="2400" b="1" dirty="0" smtClean="0">
              <a:solidFill>
                <a:schemeClr val="tx1"/>
              </a:solidFill>
              <a:latin typeface="Verdana" pitchFamily="34" charset="0"/>
              <a:cs typeface="+mj-cs"/>
            </a:rPr>
            <a:t>     IG</a:t>
          </a:r>
          <a:endParaRPr lang="fr-FR" sz="2400" b="1" dirty="0">
            <a:solidFill>
              <a:schemeClr val="tx1"/>
            </a:solidFill>
            <a:latin typeface="Verdana" pitchFamily="34" charset="0"/>
            <a:cs typeface="+mj-cs"/>
          </a:endParaRPr>
        </a:p>
      </dgm:t>
    </dgm:pt>
    <dgm:pt modelId="{DA23B094-2688-48CC-A481-4C8011D687CD}" type="parTrans" cxnId="{D4B4DA2D-6D9D-4427-ADFE-B9DBED834889}">
      <dgm:prSet/>
      <dgm:spPr/>
      <dgm:t>
        <a:bodyPr/>
        <a:lstStyle/>
        <a:p>
          <a:pPr algn="r" rtl="1"/>
          <a:endParaRPr lang="fr-FR" sz="3600" b="1">
            <a:solidFill>
              <a:schemeClr val="tx1"/>
            </a:solidFill>
          </a:endParaRPr>
        </a:p>
      </dgm:t>
    </dgm:pt>
    <dgm:pt modelId="{AD73B844-5240-41EF-9BED-7B7257AE50B4}" type="sibTrans" cxnId="{D4B4DA2D-6D9D-4427-ADFE-B9DBED834889}">
      <dgm:prSet/>
      <dgm:spPr/>
      <dgm:t>
        <a:bodyPr/>
        <a:lstStyle/>
        <a:p>
          <a:pPr algn="r" rtl="1"/>
          <a:endParaRPr lang="fr-FR" sz="3600" b="1">
            <a:solidFill>
              <a:schemeClr val="tx1"/>
            </a:solidFill>
          </a:endParaRPr>
        </a:p>
      </dgm:t>
    </dgm:pt>
    <dgm:pt modelId="{87B711D8-CFCB-464D-AFFD-E4E6E1EE9A64}">
      <dgm:prSet custT="1"/>
      <dgm:spPr/>
      <dgm:t>
        <a:bodyPr/>
        <a:lstStyle/>
        <a:p>
          <a:pPr algn="r" rtl="1"/>
          <a:r>
            <a:rPr lang="ar-DZ" sz="2400" b="1" dirty="0" smtClean="0">
              <a:solidFill>
                <a:schemeClr val="tx1"/>
              </a:solidFill>
              <a:latin typeface="Verdana" pitchFamily="34" charset="0"/>
              <a:cs typeface="+mj-cs"/>
            </a:rPr>
            <a:t>المديرية العامة للأمن الوطني</a:t>
          </a:r>
          <a:r>
            <a:rPr lang="fr-FR" sz="2400" b="1" dirty="0" smtClean="0">
              <a:solidFill>
                <a:schemeClr val="tx1"/>
              </a:solidFill>
              <a:latin typeface="Verdana" pitchFamily="34" charset="0"/>
              <a:cs typeface="+mj-cs"/>
            </a:rPr>
            <a:t>DGSN </a:t>
          </a:r>
          <a:endParaRPr lang="fr-FR" sz="2400" b="1" dirty="0">
            <a:solidFill>
              <a:schemeClr val="tx1"/>
            </a:solidFill>
            <a:latin typeface="Verdana" pitchFamily="34" charset="0"/>
            <a:cs typeface="+mj-cs"/>
          </a:endParaRPr>
        </a:p>
      </dgm:t>
    </dgm:pt>
    <dgm:pt modelId="{94A3C5C2-63D2-4EC0-BDE5-BC3AA74DB234}" type="parTrans" cxnId="{AAF6ABDE-C023-43C5-B65B-88A71E879AAD}">
      <dgm:prSet/>
      <dgm:spPr/>
      <dgm:t>
        <a:bodyPr/>
        <a:lstStyle/>
        <a:p>
          <a:pPr algn="r" rtl="1"/>
          <a:endParaRPr lang="fr-FR" sz="3600" b="1">
            <a:solidFill>
              <a:schemeClr val="tx1"/>
            </a:solidFill>
          </a:endParaRPr>
        </a:p>
      </dgm:t>
    </dgm:pt>
    <dgm:pt modelId="{743718EB-5CA5-4B55-A7B8-FE7112524C4F}" type="sibTrans" cxnId="{AAF6ABDE-C023-43C5-B65B-88A71E879AAD}">
      <dgm:prSet/>
      <dgm:spPr/>
      <dgm:t>
        <a:bodyPr/>
        <a:lstStyle/>
        <a:p>
          <a:pPr algn="r" rtl="1"/>
          <a:endParaRPr lang="fr-FR" sz="3600" b="1">
            <a:solidFill>
              <a:schemeClr val="tx1"/>
            </a:solidFill>
          </a:endParaRPr>
        </a:p>
      </dgm:t>
    </dgm:pt>
    <dgm:pt modelId="{8A89D1A0-8807-4295-8F2F-E67641CBAADB}">
      <dgm:prSet custT="1"/>
      <dgm:spPr/>
      <dgm:t>
        <a:bodyPr/>
        <a:lstStyle/>
        <a:p>
          <a:pPr algn="r" rtl="1"/>
          <a:r>
            <a:rPr lang="ar-DZ" sz="2400" b="1" dirty="0" smtClean="0">
              <a:solidFill>
                <a:schemeClr val="tx1"/>
              </a:solidFill>
              <a:latin typeface="Verdana" pitchFamily="34" charset="0"/>
              <a:cs typeface="+mj-cs"/>
            </a:rPr>
            <a:t>الدرك الوطني</a:t>
          </a:r>
          <a:r>
            <a:rPr lang="fr-FR" sz="2400" b="1" dirty="0" smtClean="0">
              <a:solidFill>
                <a:schemeClr val="tx1"/>
              </a:solidFill>
              <a:latin typeface="Verdana" pitchFamily="34" charset="0"/>
              <a:cs typeface="+mj-cs"/>
            </a:rPr>
            <a:t> GN</a:t>
          </a:r>
          <a:endParaRPr lang="fr-FR" sz="2400" b="1" dirty="0">
            <a:solidFill>
              <a:schemeClr val="tx1"/>
            </a:solidFill>
            <a:latin typeface="Verdana" pitchFamily="34" charset="0"/>
            <a:cs typeface="+mj-cs"/>
          </a:endParaRPr>
        </a:p>
      </dgm:t>
    </dgm:pt>
    <dgm:pt modelId="{4AAEA462-5864-41EB-9477-C9689C657851}" type="parTrans" cxnId="{25B51870-94E2-4055-A3D0-C993CC9B5D4B}">
      <dgm:prSet/>
      <dgm:spPr/>
      <dgm:t>
        <a:bodyPr/>
        <a:lstStyle/>
        <a:p>
          <a:pPr algn="r" rtl="1"/>
          <a:endParaRPr lang="fr-FR" sz="3600" b="1">
            <a:solidFill>
              <a:schemeClr val="tx1"/>
            </a:solidFill>
          </a:endParaRPr>
        </a:p>
      </dgm:t>
    </dgm:pt>
    <dgm:pt modelId="{617945E0-10DE-4D8C-9C18-122B663A2079}" type="sibTrans" cxnId="{25B51870-94E2-4055-A3D0-C993CC9B5D4B}">
      <dgm:prSet/>
      <dgm:spPr/>
      <dgm:t>
        <a:bodyPr/>
        <a:lstStyle/>
        <a:p>
          <a:pPr algn="r" rtl="1"/>
          <a:endParaRPr lang="fr-FR" sz="3600" b="1">
            <a:solidFill>
              <a:schemeClr val="tx1"/>
            </a:solidFill>
          </a:endParaRPr>
        </a:p>
      </dgm:t>
    </dgm:pt>
    <dgm:pt modelId="{DA204D1A-F3FA-49EA-9D95-52A361B1969E}">
      <dgm:prSet custT="1"/>
      <dgm:spPr/>
      <dgm:t>
        <a:bodyPr/>
        <a:lstStyle/>
        <a:p>
          <a:pPr algn="r" rtl="1"/>
          <a:r>
            <a:rPr lang="ar-DZ" sz="2400" b="1" dirty="0" smtClean="0">
              <a:solidFill>
                <a:schemeClr val="tx1"/>
              </a:solidFill>
              <a:latin typeface="Verdana" pitchFamily="34" charset="0"/>
              <a:cs typeface="+mj-cs"/>
            </a:rPr>
            <a:t>المرصد الوطني لمراقبة الرشوة</a:t>
          </a:r>
          <a:r>
            <a:rPr lang="fr-FR" sz="2400" b="1" dirty="0" smtClean="0">
              <a:solidFill>
                <a:schemeClr val="tx1"/>
              </a:solidFill>
              <a:latin typeface="Verdana" pitchFamily="34" charset="0"/>
              <a:cs typeface="+mj-cs"/>
            </a:rPr>
            <a:t> </a:t>
          </a:r>
          <a:r>
            <a:rPr lang="ar-DZ" sz="2400" b="1" dirty="0" smtClean="0">
              <a:solidFill>
                <a:schemeClr val="tx1"/>
              </a:solidFill>
              <a:latin typeface="Verdana" pitchFamily="34" charset="0"/>
              <a:cs typeface="+mj-cs"/>
            </a:rPr>
            <a:t> والوقاية منها</a:t>
          </a:r>
          <a:r>
            <a:rPr lang="fr-FR" sz="2400" b="1" dirty="0" smtClean="0">
              <a:solidFill>
                <a:schemeClr val="tx1"/>
              </a:solidFill>
              <a:latin typeface="Verdana" pitchFamily="34" charset="0"/>
              <a:cs typeface="+mj-cs"/>
            </a:rPr>
            <a:t>ONSPC</a:t>
          </a:r>
          <a:endParaRPr lang="fr-FR" sz="2400" b="1" dirty="0">
            <a:solidFill>
              <a:schemeClr val="tx1"/>
            </a:solidFill>
            <a:latin typeface="Verdana" pitchFamily="34" charset="0"/>
            <a:cs typeface="+mj-cs"/>
          </a:endParaRPr>
        </a:p>
      </dgm:t>
    </dgm:pt>
    <dgm:pt modelId="{9D4D2BD9-1E26-4FC5-A594-8E91DE852B4A}" type="parTrans" cxnId="{5BB3FBFF-5318-4899-B79E-15557763B4BE}">
      <dgm:prSet/>
      <dgm:spPr/>
      <dgm:t>
        <a:bodyPr/>
        <a:lstStyle/>
        <a:p>
          <a:pPr algn="r" rtl="1"/>
          <a:endParaRPr lang="fr-FR" sz="3600" b="1">
            <a:solidFill>
              <a:schemeClr val="tx1"/>
            </a:solidFill>
          </a:endParaRPr>
        </a:p>
      </dgm:t>
    </dgm:pt>
    <dgm:pt modelId="{D9265278-6106-4A73-845A-C42BC3115337}" type="sibTrans" cxnId="{5BB3FBFF-5318-4899-B79E-15557763B4BE}">
      <dgm:prSet/>
      <dgm:spPr/>
      <dgm:t>
        <a:bodyPr/>
        <a:lstStyle/>
        <a:p>
          <a:pPr algn="r" rtl="1"/>
          <a:endParaRPr lang="fr-FR" sz="3600" b="1">
            <a:solidFill>
              <a:schemeClr val="tx1"/>
            </a:solidFill>
          </a:endParaRPr>
        </a:p>
      </dgm:t>
    </dgm:pt>
    <dgm:pt modelId="{2095529B-2E20-4075-8A76-767B9D74D19B}">
      <dgm:prSet custT="1"/>
      <dgm:spPr/>
      <dgm:t>
        <a:bodyPr/>
        <a:lstStyle/>
        <a:p>
          <a:pPr algn="r" rtl="1"/>
          <a:r>
            <a:rPr lang="ar-DZ" sz="2400" b="1" dirty="0" smtClean="0">
              <a:solidFill>
                <a:schemeClr val="tx1"/>
              </a:solidFill>
              <a:latin typeface="Verdana" pitchFamily="34" charset="0"/>
              <a:cs typeface="+mj-cs"/>
            </a:rPr>
            <a:t>المصلحة المركزية للشرطة القضائية</a:t>
          </a:r>
          <a:r>
            <a:rPr lang="fr-FR" sz="2400" b="1" dirty="0" smtClean="0">
              <a:solidFill>
                <a:schemeClr val="tx1"/>
              </a:solidFill>
              <a:latin typeface="Verdana" pitchFamily="34" charset="0"/>
              <a:cs typeface="+mj-cs"/>
            </a:rPr>
            <a:t>SCPJ </a:t>
          </a:r>
          <a:endParaRPr lang="fr-FR" sz="2400" b="1" dirty="0">
            <a:solidFill>
              <a:schemeClr val="tx1"/>
            </a:solidFill>
            <a:latin typeface="Verdana" pitchFamily="34" charset="0"/>
            <a:cs typeface="+mj-cs"/>
          </a:endParaRPr>
        </a:p>
      </dgm:t>
    </dgm:pt>
    <dgm:pt modelId="{CE800C41-7745-4628-B16F-CBC76B6079C2}" type="parTrans" cxnId="{D5A5F94A-0954-4B98-B7B1-4BCD78678BE1}">
      <dgm:prSet/>
      <dgm:spPr/>
      <dgm:t>
        <a:bodyPr/>
        <a:lstStyle/>
        <a:p>
          <a:pPr algn="r" rtl="1"/>
          <a:endParaRPr lang="fr-FR" sz="3600" b="1">
            <a:solidFill>
              <a:schemeClr val="tx1"/>
            </a:solidFill>
          </a:endParaRPr>
        </a:p>
      </dgm:t>
    </dgm:pt>
    <dgm:pt modelId="{C211910B-E8F7-447D-8714-3FBF17CA553B}" type="sibTrans" cxnId="{D5A5F94A-0954-4B98-B7B1-4BCD78678BE1}">
      <dgm:prSet/>
      <dgm:spPr/>
      <dgm:t>
        <a:bodyPr/>
        <a:lstStyle/>
        <a:p>
          <a:pPr algn="r" rtl="1"/>
          <a:endParaRPr lang="fr-FR" sz="3600" b="1">
            <a:solidFill>
              <a:schemeClr val="tx1"/>
            </a:solidFill>
          </a:endParaRPr>
        </a:p>
      </dgm:t>
    </dgm:pt>
    <dgm:pt modelId="{EB225F39-DA5A-4A8F-AD8C-52BF66C5C40A}" type="pres">
      <dgm:prSet presAssocID="{A252AD24-46F1-47A2-A82E-9AEABE390682}" presName="linear" presStyleCnt="0">
        <dgm:presLayoutVars>
          <dgm:dir/>
          <dgm:animLvl val="lvl"/>
          <dgm:resizeHandles val="exact"/>
        </dgm:presLayoutVars>
      </dgm:prSet>
      <dgm:spPr/>
      <dgm:t>
        <a:bodyPr/>
        <a:lstStyle/>
        <a:p>
          <a:endParaRPr lang="fr-FR"/>
        </a:p>
      </dgm:t>
    </dgm:pt>
    <dgm:pt modelId="{3ED86626-29E4-4F82-A4E7-5D1910BC2234}" type="pres">
      <dgm:prSet presAssocID="{D48C453E-8B3D-494F-9B70-AE877DD53582}" presName="parentLin" presStyleCnt="0"/>
      <dgm:spPr/>
    </dgm:pt>
    <dgm:pt modelId="{775F1C48-A21E-4A29-BFC9-8477286C404B}" type="pres">
      <dgm:prSet presAssocID="{D48C453E-8B3D-494F-9B70-AE877DD53582}" presName="parentLeftMargin" presStyleLbl="node1" presStyleIdx="0" presStyleCnt="7"/>
      <dgm:spPr/>
      <dgm:t>
        <a:bodyPr/>
        <a:lstStyle/>
        <a:p>
          <a:endParaRPr lang="fr-FR"/>
        </a:p>
      </dgm:t>
    </dgm:pt>
    <dgm:pt modelId="{72EBB1A4-6C24-4F02-BAE3-6AA9E8AAACCB}" type="pres">
      <dgm:prSet presAssocID="{D48C453E-8B3D-494F-9B70-AE877DD53582}" presName="parentText" presStyleLbl="node1" presStyleIdx="0" presStyleCnt="7" custScaleX="142857">
        <dgm:presLayoutVars>
          <dgm:chMax val="0"/>
          <dgm:bulletEnabled val="1"/>
        </dgm:presLayoutVars>
      </dgm:prSet>
      <dgm:spPr/>
      <dgm:t>
        <a:bodyPr/>
        <a:lstStyle/>
        <a:p>
          <a:endParaRPr lang="fr-FR"/>
        </a:p>
      </dgm:t>
    </dgm:pt>
    <dgm:pt modelId="{C335981E-C961-47DE-8634-C1D8AA634288}" type="pres">
      <dgm:prSet presAssocID="{D48C453E-8B3D-494F-9B70-AE877DD53582}" presName="negativeSpace" presStyleCnt="0"/>
      <dgm:spPr/>
    </dgm:pt>
    <dgm:pt modelId="{A141FA06-0865-431E-A812-B17BAA3D8C4C}" type="pres">
      <dgm:prSet presAssocID="{D48C453E-8B3D-494F-9B70-AE877DD53582}" presName="childText" presStyleLbl="conFgAcc1" presStyleIdx="0" presStyleCnt="7">
        <dgm:presLayoutVars>
          <dgm:bulletEnabled val="1"/>
        </dgm:presLayoutVars>
      </dgm:prSet>
      <dgm:spPr/>
    </dgm:pt>
    <dgm:pt modelId="{FB291017-26FB-4AEC-982C-0FA2BDB189F3}" type="pres">
      <dgm:prSet presAssocID="{70DE3B24-D9CB-4225-9096-34F2A2BE9A73}" presName="spaceBetweenRectangles" presStyleCnt="0"/>
      <dgm:spPr/>
    </dgm:pt>
    <dgm:pt modelId="{4B7FAEB1-BB51-4A54-B8BB-0219E2A1B912}" type="pres">
      <dgm:prSet presAssocID="{32333EB9-AFD1-4985-914A-D5A033D1908C}" presName="parentLin" presStyleCnt="0"/>
      <dgm:spPr/>
    </dgm:pt>
    <dgm:pt modelId="{40DC33A2-C4B8-4C63-9870-F009814230F6}" type="pres">
      <dgm:prSet presAssocID="{32333EB9-AFD1-4985-914A-D5A033D1908C}" presName="parentLeftMargin" presStyleLbl="node1" presStyleIdx="0" presStyleCnt="7"/>
      <dgm:spPr/>
      <dgm:t>
        <a:bodyPr/>
        <a:lstStyle/>
        <a:p>
          <a:endParaRPr lang="fr-FR"/>
        </a:p>
      </dgm:t>
    </dgm:pt>
    <dgm:pt modelId="{46116E86-1449-4F21-B4A5-2C3EFDA64C99}" type="pres">
      <dgm:prSet presAssocID="{32333EB9-AFD1-4985-914A-D5A033D1908C}" presName="parentText" presStyleLbl="node1" presStyleIdx="1" presStyleCnt="7" custScaleX="142857">
        <dgm:presLayoutVars>
          <dgm:chMax val="0"/>
          <dgm:bulletEnabled val="1"/>
        </dgm:presLayoutVars>
      </dgm:prSet>
      <dgm:spPr/>
      <dgm:t>
        <a:bodyPr/>
        <a:lstStyle/>
        <a:p>
          <a:endParaRPr lang="fr-FR"/>
        </a:p>
      </dgm:t>
    </dgm:pt>
    <dgm:pt modelId="{4B712CB9-4B77-4DB5-AB5E-034890758859}" type="pres">
      <dgm:prSet presAssocID="{32333EB9-AFD1-4985-914A-D5A033D1908C}" presName="negativeSpace" presStyleCnt="0"/>
      <dgm:spPr/>
    </dgm:pt>
    <dgm:pt modelId="{30AF6B10-2BC8-4FE2-985B-FF68F9B1A68F}" type="pres">
      <dgm:prSet presAssocID="{32333EB9-AFD1-4985-914A-D5A033D1908C}" presName="childText" presStyleLbl="conFgAcc1" presStyleIdx="1" presStyleCnt="7">
        <dgm:presLayoutVars>
          <dgm:bulletEnabled val="1"/>
        </dgm:presLayoutVars>
      </dgm:prSet>
      <dgm:spPr/>
    </dgm:pt>
    <dgm:pt modelId="{15F8CA00-2548-4C59-873B-B21887860142}" type="pres">
      <dgm:prSet presAssocID="{43877950-7AB7-47E9-B6D5-E363EC1E6F2D}" presName="spaceBetweenRectangles" presStyleCnt="0"/>
      <dgm:spPr/>
    </dgm:pt>
    <dgm:pt modelId="{4FFF2A7A-70C7-48BC-A9C3-D5F678E923C8}" type="pres">
      <dgm:prSet presAssocID="{20C75837-C70D-4EF4-8FAC-2B3BCF701E81}" presName="parentLin" presStyleCnt="0"/>
      <dgm:spPr/>
    </dgm:pt>
    <dgm:pt modelId="{50FB0524-11D4-4670-A823-EBB879A22308}" type="pres">
      <dgm:prSet presAssocID="{20C75837-C70D-4EF4-8FAC-2B3BCF701E81}" presName="parentLeftMargin" presStyleLbl="node1" presStyleIdx="1" presStyleCnt="7"/>
      <dgm:spPr/>
      <dgm:t>
        <a:bodyPr/>
        <a:lstStyle/>
        <a:p>
          <a:endParaRPr lang="fr-FR"/>
        </a:p>
      </dgm:t>
    </dgm:pt>
    <dgm:pt modelId="{7289A042-D232-478B-8680-7182CEB67F54}" type="pres">
      <dgm:prSet presAssocID="{20C75837-C70D-4EF4-8FAC-2B3BCF701E81}" presName="parentText" presStyleLbl="node1" presStyleIdx="2" presStyleCnt="7" custScaleX="142857">
        <dgm:presLayoutVars>
          <dgm:chMax val="0"/>
          <dgm:bulletEnabled val="1"/>
        </dgm:presLayoutVars>
      </dgm:prSet>
      <dgm:spPr/>
      <dgm:t>
        <a:bodyPr/>
        <a:lstStyle/>
        <a:p>
          <a:endParaRPr lang="fr-FR"/>
        </a:p>
      </dgm:t>
    </dgm:pt>
    <dgm:pt modelId="{F0EB468D-11D6-47D6-8E7E-F083EB9CB0C3}" type="pres">
      <dgm:prSet presAssocID="{20C75837-C70D-4EF4-8FAC-2B3BCF701E81}" presName="negativeSpace" presStyleCnt="0"/>
      <dgm:spPr/>
    </dgm:pt>
    <dgm:pt modelId="{804ED4A4-7EC3-4B87-AC48-E8738396FD5C}" type="pres">
      <dgm:prSet presAssocID="{20C75837-C70D-4EF4-8FAC-2B3BCF701E81}" presName="childText" presStyleLbl="conFgAcc1" presStyleIdx="2" presStyleCnt="7">
        <dgm:presLayoutVars>
          <dgm:bulletEnabled val="1"/>
        </dgm:presLayoutVars>
      </dgm:prSet>
      <dgm:spPr/>
    </dgm:pt>
    <dgm:pt modelId="{247AA1A4-43B4-4B20-BA82-EDCDFA74FC60}" type="pres">
      <dgm:prSet presAssocID="{AD73B844-5240-41EF-9BED-7B7257AE50B4}" presName="spaceBetweenRectangles" presStyleCnt="0"/>
      <dgm:spPr/>
    </dgm:pt>
    <dgm:pt modelId="{88F04CA8-9BA3-4177-AFC4-71CE7E0EA0A0}" type="pres">
      <dgm:prSet presAssocID="{87B711D8-CFCB-464D-AFFD-E4E6E1EE9A64}" presName="parentLin" presStyleCnt="0"/>
      <dgm:spPr/>
    </dgm:pt>
    <dgm:pt modelId="{61DD8378-62D4-42D1-B885-508D0EA5CF12}" type="pres">
      <dgm:prSet presAssocID="{87B711D8-CFCB-464D-AFFD-E4E6E1EE9A64}" presName="parentLeftMargin" presStyleLbl="node1" presStyleIdx="2" presStyleCnt="7"/>
      <dgm:spPr/>
      <dgm:t>
        <a:bodyPr/>
        <a:lstStyle/>
        <a:p>
          <a:endParaRPr lang="fr-FR"/>
        </a:p>
      </dgm:t>
    </dgm:pt>
    <dgm:pt modelId="{9A20BF52-D977-4A8B-AE71-52C72DDF3242}" type="pres">
      <dgm:prSet presAssocID="{87B711D8-CFCB-464D-AFFD-E4E6E1EE9A64}" presName="parentText" presStyleLbl="node1" presStyleIdx="3" presStyleCnt="7" custScaleX="142857">
        <dgm:presLayoutVars>
          <dgm:chMax val="0"/>
          <dgm:bulletEnabled val="1"/>
        </dgm:presLayoutVars>
      </dgm:prSet>
      <dgm:spPr/>
      <dgm:t>
        <a:bodyPr/>
        <a:lstStyle/>
        <a:p>
          <a:endParaRPr lang="fr-FR"/>
        </a:p>
      </dgm:t>
    </dgm:pt>
    <dgm:pt modelId="{8DEDC725-21DA-4323-B783-AA91939BFF65}" type="pres">
      <dgm:prSet presAssocID="{87B711D8-CFCB-464D-AFFD-E4E6E1EE9A64}" presName="negativeSpace" presStyleCnt="0"/>
      <dgm:spPr/>
    </dgm:pt>
    <dgm:pt modelId="{D7FD757B-808F-43AF-BA2E-9BF79AE424DD}" type="pres">
      <dgm:prSet presAssocID="{87B711D8-CFCB-464D-AFFD-E4E6E1EE9A64}" presName="childText" presStyleLbl="conFgAcc1" presStyleIdx="3" presStyleCnt="7">
        <dgm:presLayoutVars>
          <dgm:bulletEnabled val="1"/>
        </dgm:presLayoutVars>
      </dgm:prSet>
      <dgm:spPr/>
    </dgm:pt>
    <dgm:pt modelId="{E6A123D8-8F03-4256-B760-F43BA2BE8A56}" type="pres">
      <dgm:prSet presAssocID="{743718EB-5CA5-4B55-A7B8-FE7112524C4F}" presName="spaceBetweenRectangles" presStyleCnt="0"/>
      <dgm:spPr/>
    </dgm:pt>
    <dgm:pt modelId="{8390D492-DF1B-4F91-B9D6-20F9F731B10A}" type="pres">
      <dgm:prSet presAssocID="{8A89D1A0-8807-4295-8F2F-E67641CBAADB}" presName="parentLin" presStyleCnt="0"/>
      <dgm:spPr/>
    </dgm:pt>
    <dgm:pt modelId="{6FC10332-2B25-446F-9ACF-1E34CD108DD2}" type="pres">
      <dgm:prSet presAssocID="{8A89D1A0-8807-4295-8F2F-E67641CBAADB}" presName="parentLeftMargin" presStyleLbl="node1" presStyleIdx="3" presStyleCnt="7"/>
      <dgm:spPr/>
      <dgm:t>
        <a:bodyPr/>
        <a:lstStyle/>
        <a:p>
          <a:endParaRPr lang="fr-FR"/>
        </a:p>
      </dgm:t>
    </dgm:pt>
    <dgm:pt modelId="{ACBE1BBC-C143-46B6-93EA-658620873E30}" type="pres">
      <dgm:prSet presAssocID="{8A89D1A0-8807-4295-8F2F-E67641CBAADB}" presName="parentText" presStyleLbl="node1" presStyleIdx="4" presStyleCnt="7" custScaleX="142857">
        <dgm:presLayoutVars>
          <dgm:chMax val="0"/>
          <dgm:bulletEnabled val="1"/>
        </dgm:presLayoutVars>
      </dgm:prSet>
      <dgm:spPr/>
      <dgm:t>
        <a:bodyPr/>
        <a:lstStyle/>
        <a:p>
          <a:endParaRPr lang="fr-FR"/>
        </a:p>
      </dgm:t>
    </dgm:pt>
    <dgm:pt modelId="{6AC7B1C4-BCD5-4112-A8D9-73A414C43411}" type="pres">
      <dgm:prSet presAssocID="{8A89D1A0-8807-4295-8F2F-E67641CBAADB}" presName="negativeSpace" presStyleCnt="0"/>
      <dgm:spPr/>
    </dgm:pt>
    <dgm:pt modelId="{81D28140-2850-4438-B60E-8BB7399BF10D}" type="pres">
      <dgm:prSet presAssocID="{8A89D1A0-8807-4295-8F2F-E67641CBAADB}" presName="childText" presStyleLbl="conFgAcc1" presStyleIdx="4" presStyleCnt="7">
        <dgm:presLayoutVars>
          <dgm:bulletEnabled val="1"/>
        </dgm:presLayoutVars>
      </dgm:prSet>
      <dgm:spPr/>
    </dgm:pt>
    <dgm:pt modelId="{CC335503-6246-4ECE-9404-00FA6C8EA80E}" type="pres">
      <dgm:prSet presAssocID="{617945E0-10DE-4D8C-9C18-122B663A2079}" presName="spaceBetweenRectangles" presStyleCnt="0"/>
      <dgm:spPr/>
    </dgm:pt>
    <dgm:pt modelId="{7BA0DBFE-A5C4-437B-972E-E56C54796DDC}" type="pres">
      <dgm:prSet presAssocID="{DA204D1A-F3FA-49EA-9D95-52A361B1969E}" presName="parentLin" presStyleCnt="0"/>
      <dgm:spPr/>
    </dgm:pt>
    <dgm:pt modelId="{72B7FF5F-A9FF-402E-8CC8-691298199598}" type="pres">
      <dgm:prSet presAssocID="{DA204D1A-F3FA-49EA-9D95-52A361B1969E}" presName="parentLeftMargin" presStyleLbl="node1" presStyleIdx="4" presStyleCnt="7"/>
      <dgm:spPr/>
      <dgm:t>
        <a:bodyPr/>
        <a:lstStyle/>
        <a:p>
          <a:endParaRPr lang="fr-FR"/>
        </a:p>
      </dgm:t>
    </dgm:pt>
    <dgm:pt modelId="{D62E02A6-8128-405E-99D3-96764E8BC1D5}" type="pres">
      <dgm:prSet presAssocID="{DA204D1A-F3FA-49EA-9D95-52A361B1969E}" presName="parentText" presStyleLbl="node1" presStyleIdx="5" presStyleCnt="7" custScaleX="150037" custScaleY="60700">
        <dgm:presLayoutVars>
          <dgm:chMax val="0"/>
          <dgm:bulletEnabled val="1"/>
        </dgm:presLayoutVars>
      </dgm:prSet>
      <dgm:spPr/>
      <dgm:t>
        <a:bodyPr/>
        <a:lstStyle/>
        <a:p>
          <a:endParaRPr lang="fr-FR"/>
        </a:p>
      </dgm:t>
    </dgm:pt>
    <dgm:pt modelId="{210D7A96-FFC1-45CA-AB12-3A2E04510749}" type="pres">
      <dgm:prSet presAssocID="{DA204D1A-F3FA-49EA-9D95-52A361B1969E}" presName="negativeSpace" presStyleCnt="0"/>
      <dgm:spPr/>
    </dgm:pt>
    <dgm:pt modelId="{7CC21F70-9004-43C1-B14F-42D18CA0B596}" type="pres">
      <dgm:prSet presAssocID="{DA204D1A-F3FA-49EA-9D95-52A361B1969E}" presName="childText" presStyleLbl="conFgAcc1" presStyleIdx="5" presStyleCnt="7">
        <dgm:presLayoutVars>
          <dgm:bulletEnabled val="1"/>
        </dgm:presLayoutVars>
      </dgm:prSet>
      <dgm:spPr/>
    </dgm:pt>
    <dgm:pt modelId="{BC348AF9-5ABC-4A54-8505-CD2258702401}" type="pres">
      <dgm:prSet presAssocID="{D9265278-6106-4A73-845A-C42BC3115337}" presName="spaceBetweenRectangles" presStyleCnt="0"/>
      <dgm:spPr/>
    </dgm:pt>
    <dgm:pt modelId="{518D9D5E-5247-4B2E-9D00-E3A975044B3A}" type="pres">
      <dgm:prSet presAssocID="{2095529B-2E20-4075-8A76-767B9D74D19B}" presName="parentLin" presStyleCnt="0"/>
      <dgm:spPr/>
    </dgm:pt>
    <dgm:pt modelId="{2D40724C-18DE-450A-9073-1D1833C7A5EA}" type="pres">
      <dgm:prSet presAssocID="{2095529B-2E20-4075-8A76-767B9D74D19B}" presName="parentLeftMargin" presStyleLbl="node1" presStyleIdx="5" presStyleCnt="7"/>
      <dgm:spPr/>
      <dgm:t>
        <a:bodyPr/>
        <a:lstStyle/>
        <a:p>
          <a:endParaRPr lang="fr-FR"/>
        </a:p>
      </dgm:t>
    </dgm:pt>
    <dgm:pt modelId="{6B6BF2D3-267D-4BAB-A0A5-11CC4DED7BE8}" type="pres">
      <dgm:prSet presAssocID="{2095529B-2E20-4075-8A76-767B9D74D19B}" presName="parentText" presStyleLbl="node1" presStyleIdx="6" presStyleCnt="7" custScaleX="142857">
        <dgm:presLayoutVars>
          <dgm:chMax val="0"/>
          <dgm:bulletEnabled val="1"/>
        </dgm:presLayoutVars>
      </dgm:prSet>
      <dgm:spPr/>
      <dgm:t>
        <a:bodyPr/>
        <a:lstStyle/>
        <a:p>
          <a:endParaRPr lang="fr-FR"/>
        </a:p>
      </dgm:t>
    </dgm:pt>
    <dgm:pt modelId="{6E8E0413-3545-4F77-B905-3C4C5FB54469}" type="pres">
      <dgm:prSet presAssocID="{2095529B-2E20-4075-8A76-767B9D74D19B}" presName="negativeSpace" presStyleCnt="0"/>
      <dgm:spPr/>
    </dgm:pt>
    <dgm:pt modelId="{1E5FE405-2D4D-48DF-B4F1-10BA81EA19A5}" type="pres">
      <dgm:prSet presAssocID="{2095529B-2E20-4075-8A76-767B9D74D19B}" presName="childText" presStyleLbl="conFgAcc1" presStyleIdx="6" presStyleCnt="7">
        <dgm:presLayoutVars>
          <dgm:bulletEnabled val="1"/>
        </dgm:presLayoutVars>
      </dgm:prSet>
      <dgm:spPr/>
      <dgm:t>
        <a:bodyPr/>
        <a:lstStyle/>
        <a:p>
          <a:endParaRPr lang="fr-FR"/>
        </a:p>
      </dgm:t>
    </dgm:pt>
  </dgm:ptLst>
  <dgm:cxnLst>
    <dgm:cxn modelId="{F03E1D5B-7188-4D53-B2A4-203F5BBA29DF}" type="presOf" srcId="{8A89D1A0-8807-4295-8F2F-E67641CBAADB}" destId="{ACBE1BBC-C143-46B6-93EA-658620873E30}" srcOrd="1" destOrd="0" presId="urn:microsoft.com/office/officeart/2005/8/layout/list1"/>
    <dgm:cxn modelId="{25B51870-94E2-4055-A3D0-C993CC9B5D4B}" srcId="{A252AD24-46F1-47A2-A82E-9AEABE390682}" destId="{8A89D1A0-8807-4295-8F2F-E67641CBAADB}" srcOrd="4" destOrd="0" parTransId="{4AAEA462-5864-41EB-9477-C9689C657851}" sibTransId="{617945E0-10DE-4D8C-9C18-122B663A2079}"/>
    <dgm:cxn modelId="{5D76C3A7-44BC-4A0B-8EC3-D108AEE09CFB}" type="presOf" srcId="{8A89D1A0-8807-4295-8F2F-E67641CBAADB}" destId="{6FC10332-2B25-446F-9ACF-1E34CD108DD2}" srcOrd="0" destOrd="0" presId="urn:microsoft.com/office/officeart/2005/8/layout/list1"/>
    <dgm:cxn modelId="{26C55544-B48A-44A9-ABCE-5449355AF79A}" type="presOf" srcId="{20C75837-C70D-4EF4-8FAC-2B3BCF701E81}" destId="{7289A042-D232-478B-8680-7182CEB67F54}" srcOrd="1" destOrd="0" presId="urn:microsoft.com/office/officeart/2005/8/layout/list1"/>
    <dgm:cxn modelId="{A4B03FC4-9B78-4DCD-A1D1-B03388DD9372}" type="presOf" srcId="{D48C453E-8B3D-494F-9B70-AE877DD53582}" destId="{775F1C48-A21E-4A29-BFC9-8477286C404B}" srcOrd="0" destOrd="0" presId="urn:microsoft.com/office/officeart/2005/8/layout/list1"/>
    <dgm:cxn modelId="{1F902AC3-3C5E-4057-B838-A90FCFFE5BF8}" type="presOf" srcId="{2095529B-2E20-4075-8A76-767B9D74D19B}" destId="{6B6BF2D3-267D-4BAB-A0A5-11CC4DED7BE8}" srcOrd="1" destOrd="0" presId="urn:microsoft.com/office/officeart/2005/8/layout/list1"/>
    <dgm:cxn modelId="{6AC2F877-810C-4B48-A472-0BE7BF072C23}" type="presOf" srcId="{DA204D1A-F3FA-49EA-9D95-52A361B1969E}" destId="{72B7FF5F-A9FF-402E-8CC8-691298199598}" srcOrd="0" destOrd="0" presId="urn:microsoft.com/office/officeart/2005/8/layout/list1"/>
    <dgm:cxn modelId="{11846CD7-2C78-4E23-80E4-5D84683C7BD7}" type="presOf" srcId="{32333EB9-AFD1-4985-914A-D5A033D1908C}" destId="{46116E86-1449-4F21-B4A5-2C3EFDA64C99}" srcOrd="1" destOrd="0" presId="urn:microsoft.com/office/officeart/2005/8/layout/list1"/>
    <dgm:cxn modelId="{E34695D3-7362-4DBE-BA42-E1AFB790D5EB}" type="presOf" srcId="{2095529B-2E20-4075-8A76-767B9D74D19B}" destId="{2D40724C-18DE-450A-9073-1D1833C7A5EA}" srcOrd="0" destOrd="0" presId="urn:microsoft.com/office/officeart/2005/8/layout/list1"/>
    <dgm:cxn modelId="{AAF6ABDE-C023-43C5-B65B-88A71E879AAD}" srcId="{A252AD24-46F1-47A2-A82E-9AEABE390682}" destId="{87B711D8-CFCB-464D-AFFD-E4E6E1EE9A64}" srcOrd="3" destOrd="0" parTransId="{94A3C5C2-63D2-4EC0-BDE5-BC3AA74DB234}" sibTransId="{743718EB-5CA5-4B55-A7B8-FE7112524C4F}"/>
    <dgm:cxn modelId="{B984D34B-B390-4716-A691-2C1670345648}" type="presOf" srcId="{87B711D8-CFCB-464D-AFFD-E4E6E1EE9A64}" destId="{61DD8378-62D4-42D1-B885-508D0EA5CF12}" srcOrd="0" destOrd="0" presId="urn:microsoft.com/office/officeart/2005/8/layout/list1"/>
    <dgm:cxn modelId="{E80D0664-DEC7-4C68-985A-45C11E9E46BE}" type="presOf" srcId="{A252AD24-46F1-47A2-A82E-9AEABE390682}" destId="{EB225F39-DA5A-4A8F-AD8C-52BF66C5C40A}" srcOrd="0" destOrd="0" presId="urn:microsoft.com/office/officeart/2005/8/layout/list1"/>
    <dgm:cxn modelId="{EA80A276-7C96-43C8-A437-A41D701019B1}" type="presOf" srcId="{87B711D8-CFCB-464D-AFFD-E4E6E1EE9A64}" destId="{9A20BF52-D977-4A8B-AE71-52C72DDF3242}" srcOrd="1" destOrd="0" presId="urn:microsoft.com/office/officeart/2005/8/layout/list1"/>
    <dgm:cxn modelId="{91EA3669-BBEB-4892-A18B-1EEDA8721486}" srcId="{A252AD24-46F1-47A2-A82E-9AEABE390682}" destId="{D48C453E-8B3D-494F-9B70-AE877DD53582}" srcOrd="0" destOrd="0" parTransId="{EB32FC14-565A-425B-9470-967339B27603}" sibTransId="{70DE3B24-D9CB-4225-9096-34F2A2BE9A73}"/>
    <dgm:cxn modelId="{C98ECC1D-C83B-4363-AF1D-EE21A70CF471}" type="presOf" srcId="{32333EB9-AFD1-4985-914A-D5A033D1908C}" destId="{40DC33A2-C4B8-4C63-9870-F009814230F6}" srcOrd="0" destOrd="0" presId="urn:microsoft.com/office/officeart/2005/8/layout/list1"/>
    <dgm:cxn modelId="{F8D99145-431A-438A-B78D-D6E3F8384A85}" srcId="{A252AD24-46F1-47A2-A82E-9AEABE390682}" destId="{32333EB9-AFD1-4985-914A-D5A033D1908C}" srcOrd="1" destOrd="0" parTransId="{55F5A98C-CEC6-43A9-8FA8-A69EDCE4CCA7}" sibTransId="{43877950-7AB7-47E9-B6D5-E363EC1E6F2D}"/>
    <dgm:cxn modelId="{D5A5F94A-0954-4B98-B7B1-4BCD78678BE1}" srcId="{A252AD24-46F1-47A2-A82E-9AEABE390682}" destId="{2095529B-2E20-4075-8A76-767B9D74D19B}" srcOrd="6" destOrd="0" parTransId="{CE800C41-7745-4628-B16F-CBC76B6079C2}" sibTransId="{C211910B-E8F7-447D-8714-3FBF17CA553B}"/>
    <dgm:cxn modelId="{D4B4DA2D-6D9D-4427-ADFE-B9DBED834889}" srcId="{A252AD24-46F1-47A2-A82E-9AEABE390682}" destId="{20C75837-C70D-4EF4-8FAC-2B3BCF701E81}" srcOrd="2" destOrd="0" parTransId="{DA23B094-2688-48CC-A481-4C8011D687CD}" sibTransId="{AD73B844-5240-41EF-9BED-7B7257AE50B4}"/>
    <dgm:cxn modelId="{C045BA06-848C-4655-A8EF-2E5A96B899B1}" type="presOf" srcId="{20C75837-C70D-4EF4-8FAC-2B3BCF701E81}" destId="{50FB0524-11D4-4670-A823-EBB879A22308}" srcOrd="0" destOrd="0" presId="urn:microsoft.com/office/officeart/2005/8/layout/list1"/>
    <dgm:cxn modelId="{F72D15B9-029F-461F-98AC-C0E053C1F909}" type="presOf" srcId="{DA204D1A-F3FA-49EA-9D95-52A361B1969E}" destId="{D62E02A6-8128-405E-99D3-96764E8BC1D5}" srcOrd="1" destOrd="0" presId="urn:microsoft.com/office/officeart/2005/8/layout/list1"/>
    <dgm:cxn modelId="{13B1BD1F-BDD5-40BA-9015-BEAAB2B36F71}" type="presOf" srcId="{D48C453E-8B3D-494F-9B70-AE877DD53582}" destId="{72EBB1A4-6C24-4F02-BAE3-6AA9E8AAACCB}" srcOrd="1" destOrd="0" presId="urn:microsoft.com/office/officeart/2005/8/layout/list1"/>
    <dgm:cxn modelId="{5BB3FBFF-5318-4899-B79E-15557763B4BE}" srcId="{A252AD24-46F1-47A2-A82E-9AEABE390682}" destId="{DA204D1A-F3FA-49EA-9D95-52A361B1969E}" srcOrd="5" destOrd="0" parTransId="{9D4D2BD9-1E26-4FC5-A594-8E91DE852B4A}" sibTransId="{D9265278-6106-4A73-845A-C42BC3115337}"/>
    <dgm:cxn modelId="{759C8796-6B90-4E3F-9928-6FE3151CC0E0}" type="presParOf" srcId="{EB225F39-DA5A-4A8F-AD8C-52BF66C5C40A}" destId="{3ED86626-29E4-4F82-A4E7-5D1910BC2234}" srcOrd="0" destOrd="0" presId="urn:microsoft.com/office/officeart/2005/8/layout/list1"/>
    <dgm:cxn modelId="{290DF305-3393-486B-9A0E-42D967873E38}" type="presParOf" srcId="{3ED86626-29E4-4F82-A4E7-5D1910BC2234}" destId="{775F1C48-A21E-4A29-BFC9-8477286C404B}" srcOrd="0" destOrd="0" presId="urn:microsoft.com/office/officeart/2005/8/layout/list1"/>
    <dgm:cxn modelId="{BE85E21D-F43C-4628-8C21-5A66B2228991}" type="presParOf" srcId="{3ED86626-29E4-4F82-A4E7-5D1910BC2234}" destId="{72EBB1A4-6C24-4F02-BAE3-6AA9E8AAACCB}" srcOrd="1" destOrd="0" presId="urn:microsoft.com/office/officeart/2005/8/layout/list1"/>
    <dgm:cxn modelId="{5DF4EEEB-60D1-4DE6-AF72-6611D22D7343}" type="presParOf" srcId="{EB225F39-DA5A-4A8F-AD8C-52BF66C5C40A}" destId="{C335981E-C961-47DE-8634-C1D8AA634288}" srcOrd="1" destOrd="0" presId="urn:microsoft.com/office/officeart/2005/8/layout/list1"/>
    <dgm:cxn modelId="{38CC6A37-065B-4D3B-A92A-F78744FD9360}" type="presParOf" srcId="{EB225F39-DA5A-4A8F-AD8C-52BF66C5C40A}" destId="{A141FA06-0865-431E-A812-B17BAA3D8C4C}" srcOrd="2" destOrd="0" presId="urn:microsoft.com/office/officeart/2005/8/layout/list1"/>
    <dgm:cxn modelId="{A5861490-759B-44AE-8D83-68FFEF05F5C7}" type="presParOf" srcId="{EB225F39-DA5A-4A8F-AD8C-52BF66C5C40A}" destId="{FB291017-26FB-4AEC-982C-0FA2BDB189F3}" srcOrd="3" destOrd="0" presId="urn:microsoft.com/office/officeart/2005/8/layout/list1"/>
    <dgm:cxn modelId="{48830667-7330-4A0D-86F1-F250CE67AABF}" type="presParOf" srcId="{EB225F39-DA5A-4A8F-AD8C-52BF66C5C40A}" destId="{4B7FAEB1-BB51-4A54-B8BB-0219E2A1B912}" srcOrd="4" destOrd="0" presId="urn:microsoft.com/office/officeart/2005/8/layout/list1"/>
    <dgm:cxn modelId="{4FFD53C7-C041-4339-AFAC-BBE847BC3486}" type="presParOf" srcId="{4B7FAEB1-BB51-4A54-B8BB-0219E2A1B912}" destId="{40DC33A2-C4B8-4C63-9870-F009814230F6}" srcOrd="0" destOrd="0" presId="urn:microsoft.com/office/officeart/2005/8/layout/list1"/>
    <dgm:cxn modelId="{DF800C71-97F7-4096-A66D-7B847BE62B27}" type="presParOf" srcId="{4B7FAEB1-BB51-4A54-B8BB-0219E2A1B912}" destId="{46116E86-1449-4F21-B4A5-2C3EFDA64C99}" srcOrd="1" destOrd="0" presId="urn:microsoft.com/office/officeart/2005/8/layout/list1"/>
    <dgm:cxn modelId="{9903316C-D26A-46FE-97AB-B2440DB40B22}" type="presParOf" srcId="{EB225F39-DA5A-4A8F-AD8C-52BF66C5C40A}" destId="{4B712CB9-4B77-4DB5-AB5E-034890758859}" srcOrd="5" destOrd="0" presId="urn:microsoft.com/office/officeart/2005/8/layout/list1"/>
    <dgm:cxn modelId="{F6858B1B-26C8-4B0C-A9DC-B37DF92322A6}" type="presParOf" srcId="{EB225F39-DA5A-4A8F-AD8C-52BF66C5C40A}" destId="{30AF6B10-2BC8-4FE2-985B-FF68F9B1A68F}" srcOrd="6" destOrd="0" presId="urn:microsoft.com/office/officeart/2005/8/layout/list1"/>
    <dgm:cxn modelId="{4E03E37D-0418-479A-95AD-AE1C9560A75C}" type="presParOf" srcId="{EB225F39-DA5A-4A8F-AD8C-52BF66C5C40A}" destId="{15F8CA00-2548-4C59-873B-B21887860142}" srcOrd="7" destOrd="0" presId="urn:microsoft.com/office/officeart/2005/8/layout/list1"/>
    <dgm:cxn modelId="{7D9ED485-D372-4FC8-B9BA-30DF45517FE1}" type="presParOf" srcId="{EB225F39-DA5A-4A8F-AD8C-52BF66C5C40A}" destId="{4FFF2A7A-70C7-48BC-A9C3-D5F678E923C8}" srcOrd="8" destOrd="0" presId="urn:microsoft.com/office/officeart/2005/8/layout/list1"/>
    <dgm:cxn modelId="{AB52D655-EB1C-4150-AD14-93A31F5398E6}" type="presParOf" srcId="{4FFF2A7A-70C7-48BC-A9C3-D5F678E923C8}" destId="{50FB0524-11D4-4670-A823-EBB879A22308}" srcOrd="0" destOrd="0" presId="urn:microsoft.com/office/officeart/2005/8/layout/list1"/>
    <dgm:cxn modelId="{14DD8B2E-37E9-4D83-8432-7966BE7916F9}" type="presParOf" srcId="{4FFF2A7A-70C7-48BC-A9C3-D5F678E923C8}" destId="{7289A042-D232-478B-8680-7182CEB67F54}" srcOrd="1" destOrd="0" presId="urn:microsoft.com/office/officeart/2005/8/layout/list1"/>
    <dgm:cxn modelId="{A7F9AFCE-814E-414E-8D1E-CEF6DA3F189D}" type="presParOf" srcId="{EB225F39-DA5A-4A8F-AD8C-52BF66C5C40A}" destId="{F0EB468D-11D6-47D6-8E7E-F083EB9CB0C3}" srcOrd="9" destOrd="0" presId="urn:microsoft.com/office/officeart/2005/8/layout/list1"/>
    <dgm:cxn modelId="{89A39CC6-F4C5-471E-BBDD-CC1BF8126503}" type="presParOf" srcId="{EB225F39-DA5A-4A8F-AD8C-52BF66C5C40A}" destId="{804ED4A4-7EC3-4B87-AC48-E8738396FD5C}" srcOrd="10" destOrd="0" presId="urn:microsoft.com/office/officeart/2005/8/layout/list1"/>
    <dgm:cxn modelId="{98F145A8-F302-4D63-BD23-BA0D60A43B4E}" type="presParOf" srcId="{EB225F39-DA5A-4A8F-AD8C-52BF66C5C40A}" destId="{247AA1A4-43B4-4B20-BA82-EDCDFA74FC60}" srcOrd="11" destOrd="0" presId="urn:microsoft.com/office/officeart/2005/8/layout/list1"/>
    <dgm:cxn modelId="{295F4502-C2CA-481D-BFD5-6A178645AA21}" type="presParOf" srcId="{EB225F39-DA5A-4A8F-AD8C-52BF66C5C40A}" destId="{88F04CA8-9BA3-4177-AFC4-71CE7E0EA0A0}" srcOrd="12" destOrd="0" presId="urn:microsoft.com/office/officeart/2005/8/layout/list1"/>
    <dgm:cxn modelId="{2FF8395C-5401-431C-89C3-28410A32F7B7}" type="presParOf" srcId="{88F04CA8-9BA3-4177-AFC4-71CE7E0EA0A0}" destId="{61DD8378-62D4-42D1-B885-508D0EA5CF12}" srcOrd="0" destOrd="0" presId="urn:microsoft.com/office/officeart/2005/8/layout/list1"/>
    <dgm:cxn modelId="{F6E96FAC-DEEE-4A6A-8AE8-FC9799E7DE3E}" type="presParOf" srcId="{88F04CA8-9BA3-4177-AFC4-71CE7E0EA0A0}" destId="{9A20BF52-D977-4A8B-AE71-52C72DDF3242}" srcOrd="1" destOrd="0" presId="urn:microsoft.com/office/officeart/2005/8/layout/list1"/>
    <dgm:cxn modelId="{F1EBBE32-928F-4230-B699-DAE759865FAA}" type="presParOf" srcId="{EB225F39-DA5A-4A8F-AD8C-52BF66C5C40A}" destId="{8DEDC725-21DA-4323-B783-AA91939BFF65}" srcOrd="13" destOrd="0" presId="urn:microsoft.com/office/officeart/2005/8/layout/list1"/>
    <dgm:cxn modelId="{1B662EB9-E6DA-4597-8FA7-7021696675F2}" type="presParOf" srcId="{EB225F39-DA5A-4A8F-AD8C-52BF66C5C40A}" destId="{D7FD757B-808F-43AF-BA2E-9BF79AE424DD}" srcOrd="14" destOrd="0" presId="urn:microsoft.com/office/officeart/2005/8/layout/list1"/>
    <dgm:cxn modelId="{5F0A1A2F-5B56-4612-8857-7EC9E62429E7}" type="presParOf" srcId="{EB225F39-DA5A-4A8F-AD8C-52BF66C5C40A}" destId="{E6A123D8-8F03-4256-B760-F43BA2BE8A56}" srcOrd="15" destOrd="0" presId="urn:microsoft.com/office/officeart/2005/8/layout/list1"/>
    <dgm:cxn modelId="{78196EC3-976D-4E6E-8863-03D6681CC636}" type="presParOf" srcId="{EB225F39-DA5A-4A8F-AD8C-52BF66C5C40A}" destId="{8390D492-DF1B-4F91-B9D6-20F9F731B10A}" srcOrd="16" destOrd="0" presId="urn:microsoft.com/office/officeart/2005/8/layout/list1"/>
    <dgm:cxn modelId="{147E7A5B-46B9-463C-9663-08EF3C99C56E}" type="presParOf" srcId="{8390D492-DF1B-4F91-B9D6-20F9F731B10A}" destId="{6FC10332-2B25-446F-9ACF-1E34CD108DD2}" srcOrd="0" destOrd="0" presId="urn:microsoft.com/office/officeart/2005/8/layout/list1"/>
    <dgm:cxn modelId="{8AFB8ADA-EAA1-4FE2-8E2E-A991545CC48E}" type="presParOf" srcId="{8390D492-DF1B-4F91-B9D6-20F9F731B10A}" destId="{ACBE1BBC-C143-46B6-93EA-658620873E30}" srcOrd="1" destOrd="0" presId="urn:microsoft.com/office/officeart/2005/8/layout/list1"/>
    <dgm:cxn modelId="{11B33339-0142-47B9-8D03-AF6BE71873D7}" type="presParOf" srcId="{EB225F39-DA5A-4A8F-AD8C-52BF66C5C40A}" destId="{6AC7B1C4-BCD5-4112-A8D9-73A414C43411}" srcOrd="17" destOrd="0" presId="urn:microsoft.com/office/officeart/2005/8/layout/list1"/>
    <dgm:cxn modelId="{9097AC7E-742A-448F-A42B-6D3FBBC7AEC6}" type="presParOf" srcId="{EB225F39-DA5A-4A8F-AD8C-52BF66C5C40A}" destId="{81D28140-2850-4438-B60E-8BB7399BF10D}" srcOrd="18" destOrd="0" presId="urn:microsoft.com/office/officeart/2005/8/layout/list1"/>
    <dgm:cxn modelId="{A3079C56-FAE7-4BAB-A561-338CE8694CC8}" type="presParOf" srcId="{EB225F39-DA5A-4A8F-AD8C-52BF66C5C40A}" destId="{CC335503-6246-4ECE-9404-00FA6C8EA80E}" srcOrd="19" destOrd="0" presId="urn:microsoft.com/office/officeart/2005/8/layout/list1"/>
    <dgm:cxn modelId="{05B39E21-ED0D-459F-B61C-6FE6C8A86C75}" type="presParOf" srcId="{EB225F39-DA5A-4A8F-AD8C-52BF66C5C40A}" destId="{7BA0DBFE-A5C4-437B-972E-E56C54796DDC}" srcOrd="20" destOrd="0" presId="urn:microsoft.com/office/officeart/2005/8/layout/list1"/>
    <dgm:cxn modelId="{5478C83C-7994-4060-98CF-44F694C8915D}" type="presParOf" srcId="{7BA0DBFE-A5C4-437B-972E-E56C54796DDC}" destId="{72B7FF5F-A9FF-402E-8CC8-691298199598}" srcOrd="0" destOrd="0" presId="urn:microsoft.com/office/officeart/2005/8/layout/list1"/>
    <dgm:cxn modelId="{DFDF87EC-6B17-4AC8-899C-814D8024C95F}" type="presParOf" srcId="{7BA0DBFE-A5C4-437B-972E-E56C54796DDC}" destId="{D62E02A6-8128-405E-99D3-96764E8BC1D5}" srcOrd="1" destOrd="0" presId="urn:microsoft.com/office/officeart/2005/8/layout/list1"/>
    <dgm:cxn modelId="{AAC008F4-3961-4DA7-B548-DEA598E7A37A}" type="presParOf" srcId="{EB225F39-DA5A-4A8F-AD8C-52BF66C5C40A}" destId="{210D7A96-FFC1-45CA-AB12-3A2E04510749}" srcOrd="21" destOrd="0" presId="urn:microsoft.com/office/officeart/2005/8/layout/list1"/>
    <dgm:cxn modelId="{807FD617-AFAE-4684-B7FC-16AE226CB2B2}" type="presParOf" srcId="{EB225F39-DA5A-4A8F-AD8C-52BF66C5C40A}" destId="{7CC21F70-9004-43C1-B14F-42D18CA0B596}" srcOrd="22" destOrd="0" presId="urn:microsoft.com/office/officeart/2005/8/layout/list1"/>
    <dgm:cxn modelId="{C03E36BC-2B5B-45A6-9753-9DA7DD0754EB}" type="presParOf" srcId="{EB225F39-DA5A-4A8F-AD8C-52BF66C5C40A}" destId="{BC348AF9-5ABC-4A54-8505-CD2258702401}" srcOrd="23" destOrd="0" presId="urn:microsoft.com/office/officeart/2005/8/layout/list1"/>
    <dgm:cxn modelId="{A0F8019B-74DB-451A-B770-5EE425ABA1C3}" type="presParOf" srcId="{EB225F39-DA5A-4A8F-AD8C-52BF66C5C40A}" destId="{518D9D5E-5247-4B2E-9D00-E3A975044B3A}" srcOrd="24" destOrd="0" presId="urn:microsoft.com/office/officeart/2005/8/layout/list1"/>
    <dgm:cxn modelId="{98D88DD6-A716-4500-93AA-1E3F188BC853}" type="presParOf" srcId="{518D9D5E-5247-4B2E-9D00-E3A975044B3A}" destId="{2D40724C-18DE-450A-9073-1D1833C7A5EA}" srcOrd="0" destOrd="0" presId="urn:microsoft.com/office/officeart/2005/8/layout/list1"/>
    <dgm:cxn modelId="{EBF31D7F-74F0-4EBB-8646-DF4EE699F0F7}" type="presParOf" srcId="{518D9D5E-5247-4B2E-9D00-E3A975044B3A}" destId="{6B6BF2D3-267D-4BAB-A0A5-11CC4DED7BE8}" srcOrd="1" destOrd="0" presId="urn:microsoft.com/office/officeart/2005/8/layout/list1"/>
    <dgm:cxn modelId="{F15752CB-0C06-4560-8728-3F687F564AC7}" type="presParOf" srcId="{EB225F39-DA5A-4A8F-AD8C-52BF66C5C40A}" destId="{6E8E0413-3545-4F77-B905-3C4C5FB54469}" srcOrd="25" destOrd="0" presId="urn:microsoft.com/office/officeart/2005/8/layout/list1"/>
    <dgm:cxn modelId="{3D4CA4BF-D2C0-4486-BD14-5B3D35A085E1}" type="presParOf" srcId="{EB225F39-DA5A-4A8F-AD8C-52BF66C5C40A}" destId="{1E5FE405-2D4D-48DF-B4F1-10BA81EA19A5}" srcOrd="26"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58ECDD-9612-4CE3-A838-6C56B674AEA2}" type="doc">
      <dgm:prSet loTypeId="urn:microsoft.com/office/officeart/2005/8/layout/cycle6" loCatId="cycle" qsTypeId="urn:microsoft.com/office/officeart/2005/8/quickstyle/3d8" qsCatId="3D" csTypeId="urn:microsoft.com/office/officeart/2005/8/colors/colorful5" csCatId="colorful" phldr="1"/>
      <dgm:spPr/>
      <dgm:t>
        <a:bodyPr/>
        <a:lstStyle/>
        <a:p>
          <a:endParaRPr lang="fr-FR"/>
        </a:p>
      </dgm:t>
    </dgm:pt>
    <dgm:pt modelId="{E59B5E6A-0391-4530-AD38-1B48D7951FCD}">
      <dgm:prSet phldrT="[Texte]" custT="1"/>
      <dgm:spPr>
        <a:ln w="25400"/>
      </dgm:spPr>
      <dgm:t>
        <a:bodyPr/>
        <a:lstStyle/>
        <a:p>
          <a:r>
            <a:rPr lang="ar-SA" sz="2400" b="1" dirty="0" smtClean="0">
              <a:solidFill>
                <a:schemeClr val="tx1"/>
              </a:solidFill>
              <a:latin typeface="+mn-lt"/>
              <a:cs typeface="+mn-cs"/>
            </a:rPr>
            <a:t>الأسرة</a:t>
          </a:r>
          <a:endParaRPr lang="fr-FR" sz="2400" b="1" dirty="0">
            <a:solidFill>
              <a:schemeClr val="tx1"/>
            </a:solidFill>
          </a:endParaRPr>
        </a:p>
      </dgm:t>
    </dgm:pt>
    <dgm:pt modelId="{F87367CB-A4DE-4A50-A8FB-ED45475F0068}" type="parTrans" cxnId="{A4D9B071-205B-437F-92AC-6D30F75C0B28}">
      <dgm:prSet/>
      <dgm:spPr/>
      <dgm:t>
        <a:bodyPr/>
        <a:lstStyle/>
        <a:p>
          <a:endParaRPr lang="fr-FR" sz="2000" b="1"/>
        </a:p>
      </dgm:t>
    </dgm:pt>
    <dgm:pt modelId="{99ED366F-358E-4173-87B0-DCAEEA98D071}" type="sibTrans" cxnId="{A4D9B071-205B-437F-92AC-6D30F75C0B28}">
      <dgm:prSet/>
      <dgm:spPr>
        <a:solidFill>
          <a:srgbClr val="C00000"/>
        </a:solidFill>
        <a:ln w="25400"/>
      </dgm:spPr>
      <dgm:t>
        <a:bodyPr/>
        <a:lstStyle/>
        <a:p>
          <a:endParaRPr lang="fr-FR" sz="2000" b="1"/>
        </a:p>
      </dgm:t>
    </dgm:pt>
    <dgm:pt modelId="{C1A11C41-CB74-4160-8C5E-6D6B9398E8E2}">
      <dgm:prSet phldrT="[Texte]" custT="1"/>
      <dgm:spPr>
        <a:solidFill>
          <a:srgbClr val="FFC000"/>
        </a:solidFill>
        <a:ln w="25400"/>
      </dgm:spPr>
      <dgm:t>
        <a:bodyPr/>
        <a:lstStyle/>
        <a:p>
          <a:r>
            <a:rPr lang="ar-SA" sz="2400" b="1" dirty="0" smtClean="0">
              <a:solidFill>
                <a:schemeClr val="tx1"/>
              </a:solidFill>
              <a:latin typeface="+mn-lt"/>
              <a:cs typeface="+mn-cs"/>
            </a:rPr>
            <a:t>المدرسة</a:t>
          </a:r>
          <a:endParaRPr lang="fr-FR" sz="2400" b="1" dirty="0">
            <a:solidFill>
              <a:schemeClr val="tx1"/>
            </a:solidFill>
          </a:endParaRPr>
        </a:p>
      </dgm:t>
    </dgm:pt>
    <dgm:pt modelId="{2240DB31-418D-439D-8DE6-A0B6B07D225D}" type="parTrans" cxnId="{D67AEAFD-BBEF-4C45-82D5-688A5633083A}">
      <dgm:prSet/>
      <dgm:spPr/>
      <dgm:t>
        <a:bodyPr/>
        <a:lstStyle/>
        <a:p>
          <a:endParaRPr lang="fr-FR" sz="2000" b="1"/>
        </a:p>
      </dgm:t>
    </dgm:pt>
    <dgm:pt modelId="{2EC44D0A-B9CD-46B6-A7B5-47B81D65314F}" type="sibTrans" cxnId="{D67AEAFD-BBEF-4C45-82D5-688A5633083A}">
      <dgm:prSet/>
      <dgm:spPr>
        <a:ln w="25400"/>
      </dgm:spPr>
      <dgm:t>
        <a:bodyPr/>
        <a:lstStyle/>
        <a:p>
          <a:endParaRPr lang="fr-FR" sz="2000" b="1"/>
        </a:p>
      </dgm:t>
    </dgm:pt>
    <dgm:pt modelId="{599432BE-5742-424A-8A86-46656CA5DA4C}">
      <dgm:prSet phldrT="[Texte]" custT="1"/>
      <dgm:spPr>
        <a:ln w="25400"/>
      </dgm:spPr>
      <dgm:t>
        <a:bodyPr/>
        <a:lstStyle/>
        <a:p>
          <a:r>
            <a:rPr lang="ar-SA" sz="2400" b="1" dirty="0" smtClean="0">
              <a:solidFill>
                <a:schemeClr val="tx1"/>
              </a:solidFill>
              <a:latin typeface="+mn-lt"/>
              <a:cs typeface="+mn-cs"/>
            </a:rPr>
            <a:t>المسجد</a:t>
          </a:r>
          <a:endParaRPr lang="fr-FR" sz="2400" b="1" dirty="0">
            <a:solidFill>
              <a:schemeClr val="tx1"/>
            </a:solidFill>
          </a:endParaRPr>
        </a:p>
      </dgm:t>
    </dgm:pt>
    <dgm:pt modelId="{E6277B38-3C24-475A-BE05-42919DA74514}" type="parTrans" cxnId="{54CDD5E0-F0BC-43A8-9A3B-8C9C7748531C}">
      <dgm:prSet/>
      <dgm:spPr/>
      <dgm:t>
        <a:bodyPr/>
        <a:lstStyle/>
        <a:p>
          <a:endParaRPr lang="fr-FR" sz="2000" b="1"/>
        </a:p>
      </dgm:t>
    </dgm:pt>
    <dgm:pt modelId="{CF6EBD50-E3C5-4FFC-A5B0-2C2DF9EFA364}" type="sibTrans" cxnId="{54CDD5E0-F0BC-43A8-9A3B-8C9C7748531C}">
      <dgm:prSet/>
      <dgm:spPr>
        <a:ln w="25400"/>
      </dgm:spPr>
      <dgm:t>
        <a:bodyPr/>
        <a:lstStyle/>
        <a:p>
          <a:endParaRPr lang="fr-FR" sz="2000" b="1"/>
        </a:p>
      </dgm:t>
    </dgm:pt>
    <dgm:pt modelId="{8CD6C644-C802-4B7B-8DE1-A8AC50BC2F42}">
      <dgm:prSet phldrT="[Texte]" custT="1"/>
      <dgm:spPr>
        <a:ln w="25400"/>
      </dgm:spPr>
      <dgm:t>
        <a:bodyPr/>
        <a:lstStyle/>
        <a:p>
          <a:r>
            <a:rPr lang="ar-SA" sz="2400" b="1" dirty="0" smtClean="0">
              <a:solidFill>
                <a:srgbClr val="FFFF00"/>
              </a:solidFill>
              <a:latin typeface="+mn-lt"/>
              <a:cs typeface="+mn-cs"/>
            </a:rPr>
            <a:t>المجتمع المدني</a:t>
          </a:r>
          <a:endParaRPr lang="fr-FR" sz="2400" b="1" dirty="0">
            <a:solidFill>
              <a:srgbClr val="FFFF00"/>
            </a:solidFill>
          </a:endParaRPr>
        </a:p>
      </dgm:t>
    </dgm:pt>
    <dgm:pt modelId="{7A99D09C-296E-4AAB-9CAB-A05DF0942D40}" type="parTrans" cxnId="{27756828-FB3F-41BE-9A41-FAAE0BA6D400}">
      <dgm:prSet/>
      <dgm:spPr/>
      <dgm:t>
        <a:bodyPr/>
        <a:lstStyle/>
        <a:p>
          <a:endParaRPr lang="fr-FR" sz="2000" b="1"/>
        </a:p>
      </dgm:t>
    </dgm:pt>
    <dgm:pt modelId="{F1C73D81-D76E-47C1-AD9A-2043222899B2}" type="sibTrans" cxnId="{27756828-FB3F-41BE-9A41-FAAE0BA6D400}">
      <dgm:prSet/>
      <dgm:spPr>
        <a:ln w="25400"/>
      </dgm:spPr>
      <dgm:t>
        <a:bodyPr/>
        <a:lstStyle/>
        <a:p>
          <a:endParaRPr lang="fr-FR" sz="2000" b="1"/>
        </a:p>
      </dgm:t>
    </dgm:pt>
    <dgm:pt modelId="{EDFEB6AC-4DF8-4832-B856-D1E5F7C34479}">
      <dgm:prSet phldrT="[Texte]" custT="1"/>
      <dgm:spPr>
        <a:ln w="25400"/>
      </dgm:spPr>
      <dgm:t>
        <a:bodyPr/>
        <a:lstStyle/>
        <a:p>
          <a:pPr rtl="1"/>
          <a:r>
            <a:rPr lang="ar-SA" sz="2400" b="1" dirty="0" smtClean="0">
              <a:solidFill>
                <a:srgbClr val="FFFF00"/>
              </a:solidFill>
              <a:latin typeface="+mn-lt"/>
              <a:cs typeface="+mn-cs"/>
            </a:rPr>
            <a:t>الأحزاب السياسية </a:t>
          </a:r>
          <a:endParaRPr lang="fr-FR" sz="2400" b="1" dirty="0">
            <a:solidFill>
              <a:srgbClr val="FFFF00"/>
            </a:solidFill>
          </a:endParaRPr>
        </a:p>
      </dgm:t>
    </dgm:pt>
    <dgm:pt modelId="{125CCB1B-B241-4DF4-8159-144E64DA196A}" type="parTrans" cxnId="{819EB386-63EB-4A03-9831-B2A68D974D5A}">
      <dgm:prSet/>
      <dgm:spPr/>
      <dgm:t>
        <a:bodyPr/>
        <a:lstStyle/>
        <a:p>
          <a:endParaRPr lang="fr-FR" sz="2000" b="1"/>
        </a:p>
      </dgm:t>
    </dgm:pt>
    <dgm:pt modelId="{E8799EFA-23F7-4EAF-B41E-6BACD4C0622B}" type="sibTrans" cxnId="{819EB386-63EB-4A03-9831-B2A68D974D5A}">
      <dgm:prSet/>
      <dgm:spPr>
        <a:ln w="25400"/>
      </dgm:spPr>
      <dgm:t>
        <a:bodyPr/>
        <a:lstStyle/>
        <a:p>
          <a:endParaRPr lang="fr-FR" sz="2000" b="1"/>
        </a:p>
      </dgm:t>
    </dgm:pt>
    <dgm:pt modelId="{827B92F2-ED85-4BD2-B40E-F54857F3311A}" type="pres">
      <dgm:prSet presAssocID="{1E58ECDD-9612-4CE3-A838-6C56B674AEA2}" presName="cycle" presStyleCnt="0">
        <dgm:presLayoutVars>
          <dgm:dir/>
          <dgm:resizeHandles val="exact"/>
        </dgm:presLayoutVars>
      </dgm:prSet>
      <dgm:spPr/>
      <dgm:t>
        <a:bodyPr/>
        <a:lstStyle/>
        <a:p>
          <a:endParaRPr lang="fr-FR"/>
        </a:p>
      </dgm:t>
    </dgm:pt>
    <dgm:pt modelId="{FBE353AB-5627-448F-ACEA-7D7C7D3C5818}" type="pres">
      <dgm:prSet presAssocID="{E59B5E6A-0391-4530-AD38-1B48D7951FCD}" presName="node" presStyleLbl="node1" presStyleIdx="0" presStyleCnt="5">
        <dgm:presLayoutVars>
          <dgm:bulletEnabled val="1"/>
        </dgm:presLayoutVars>
      </dgm:prSet>
      <dgm:spPr/>
      <dgm:t>
        <a:bodyPr/>
        <a:lstStyle/>
        <a:p>
          <a:endParaRPr lang="fr-FR"/>
        </a:p>
      </dgm:t>
    </dgm:pt>
    <dgm:pt modelId="{9A5BC4D4-0440-4146-8CB2-0FDF3F00A251}" type="pres">
      <dgm:prSet presAssocID="{E59B5E6A-0391-4530-AD38-1B48D7951FCD}" presName="spNode" presStyleCnt="0"/>
      <dgm:spPr/>
    </dgm:pt>
    <dgm:pt modelId="{EEB66B83-F0D0-49E2-AF40-9AE4655423EB}" type="pres">
      <dgm:prSet presAssocID="{99ED366F-358E-4173-87B0-DCAEEA98D071}" presName="sibTrans" presStyleLbl="sibTrans1D1" presStyleIdx="0" presStyleCnt="5"/>
      <dgm:spPr/>
      <dgm:t>
        <a:bodyPr/>
        <a:lstStyle/>
        <a:p>
          <a:endParaRPr lang="fr-FR"/>
        </a:p>
      </dgm:t>
    </dgm:pt>
    <dgm:pt modelId="{79E731FD-C269-4217-BBAA-5446534E0AA0}" type="pres">
      <dgm:prSet presAssocID="{C1A11C41-CB74-4160-8C5E-6D6B9398E8E2}" presName="node" presStyleLbl="node1" presStyleIdx="1" presStyleCnt="5">
        <dgm:presLayoutVars>
          <dgm:bulletEnabled val="1"/>
        </dgm:presLayoutVars>
      </dgm:prSet>
      <dgm:spPr/>
      <dgm:t>
        <a:bodyPr/>
        <a:lstStyle/>
        <a:p>
          <a:endParaRPr lang="fr-FR"/>
        </a:p>
      </dgm:t>
    </dgm:pt>
    <dgm:pt modelId="{A9DCFB17-A347-45F3-93D3-572C43884AF1}" type="pres">
      <dgm:prSet presAssocID="{C1A11C41-CB74-4160-8C5E-6D6B9398E8E2}" presName="spNode" presStyleCnt="0"/>
      <dgm:spPr/>
    </dgm:pt>
    <dgm:pt modelId="{573A1841-4279-4CAE-99A9-A066A9D918E9}" type="pres">
      <dgm:prSet presAssocID="{2EC44D0A-B9CD-46B6-A7B5-47B81D65314F}" presName="sibTrans" presStyleLbl="sibTrans1D1" presStyleIdx="1" presStyleCnt="5"/>
      <dgm:spPr/>
      <dgm:t>
        <a:bodyPr/>
        <a:lstStyle/>
        <a:p>
          <a:endParaRPr lang="fr-FR"/>
        </a:p>
      </dgm:t>
    </dgm:pt>
    <dgm:pt modelId="{ED1FC66C-407E-4D5F-A75B-28D84ECB5F55}" type="pres">
      <dgm:prSet presAssocID="{599432BE-5742-424A-8A86-46656CA5DA4C}" presName="node" presStyleLbl="node1" presStyleIdx="2" presStyleCnt="5">
        <dgm:presLayoutVars>
          <dgm:bulletEnabled val="1"/>
        </dgm:presLayoutVars>
      </dgm:prSet>
      <dgm:spPr/>
      <dgm:t>
        <a:bodyPr/>
        <a:lstStyle/>
        <a:p>
          <a:endParaRPr lang="fr-FR"/>
        </a:p>
      </dgm:t>
    </dgm:pt>
    <dgm:pt modelId="{E896A310-1A57-4613-942C-EFB1B52186C8}" type="pres">
      <dgm:prSet presAssocID="{599432BE-5742-424A-8A86-46656CA5DA4C}" presName="spNode" presStyleCnt="0"/>
      <dgm:spPr/>
    </dgm:pt>
    <dgm:pt modelId="{B41E2A86-FAC6-41B7-9014-5415C21EE5A6}" type="pres">
      <dgm:prSet presAssocID="{CF6EBD50-E3C5-4FFC-A5B0-2C2DF9EFA364}" presName="sibTrans" presStyleLbl="sibTrans1D1" presStyleIdx="2" presStyleCnt="5"/>
      <dgm:spPr/>
      <dgm:t>
        <a:bodyPr/>
        <a:lstStyle/>
        <a:p>
          <a:endParaRPr lang="fr-FR"/>
        </a:p>
      </dgm:t>
    </dgm:pt>
    <dgm:pt modelId="{6DEC8534-3FDF-4C21-B7CA-A9DE0F053B0B}" type="pres">
      <dgm:prSet presAssocID="{8CD6C644-C802-4B7B-8DE1-A8AC50BC2F42}" presName="node" presStyleLbl="node1" presStyleIdx="3" presStyleCnt="5" custRadScaleRad="105690" custRadScaleInc="-9211">
        <dgm:presLayoutVars>
          <dgm:bulletEnabled val="1"/>
        </dgm:presLayoutVars>
      </dgm:prSet>
      <dgm:spPr/>
      <dgm:t>
        <a:bodyPr/>
        <a:lstStyle/>
        <a:p>
          <a:endParaRPr lang="fr-FR"/>
        </a:p>
      </dgm:t>
    </dgm:pt>
    <dgm:pt modelId="{9FAB138C-D543-4CA5-B305-97723962FDE9}" type="pres">
      <dgm:prSet presAssocID="{8CD6C644-C802-4B7B-8DE1-A8AC50BC2F42}" presName="spNode" presStyleCnt="0"/>
      <dgm:spPr/>
    </dgm:pt>
    <dgm:pt modelId="{F8AEF1EF-4239-4959-837E-664D632DEE15}" type="pres">
      <dgm:prSet presAssocID="{F1C73D81-D76E-47C1-AD9A-2043222899B2}" presName="sibTrans" presStyleLbl="sibTrans1D1" presStyleIdx="3" presStyleCnt="5"/>
      <dgm:spPr/>
      <dgm:t>
        <a:bodyPr/>
        <a:lstStyle/>
        <a:p>
          <a:endParaRPr lang="fr-FR"/>
        </a:p>
      </dgm:t>
    </dgm:pt>
    <dgm:pt modelId="{DC75C4BC-3EA1-4F93-9730-094F9C757E9A}" type="pres">
      <dgm:prSet presAssocID="{EDFEB6AC-4DF8-4832-B856-D1E5F7C34479}" presName="node" presStyleLbl="node1" presStyleIdx="4" presStyleCnt="5">
        <dgm:presLayoutVars>
          <dgm:bulletEnabled val="1"/>
        </dgm:presLayoutVars>
      </dgm:prSet>
      <dgm:spPr/>
      <dgm:t>
        <a:bodyPr/>
        <a:lstStyle/>
        <a:p>
          <a:endParaRPr lang="fr-FR"/>
        </a:p>
      </dgm:t>
    </dgm:pt>
    <dgm:pt modelId="{9A393FB8-A0CF-4B2B-83EC-9E4BADEE267E}" type="pres">
      <dgm:prSet presAssocID="{EDFEB6AC-4DF8-4832-B856-D1E5F7C34479}" presName="spNode" presStyleCnt="0"/>
      <dgm:spPr/>
    </dgm:pt>
    <dgm:pt modelId="{CB5805A7-02CE-4FED-B2A3-ED4565CEA7ED}" type="pres">
      <dgm:prSet presAssocID="{E8799EFA-23F7-4EAF-B41E-6BACD4C0622B}" presName="sibTrans" presStyleLbl="sibTrans1D1" presStyleIdx="4" presStyleCnt="5"/>
      <dgm:spPr/>
      <dgm:t>
        <a:bodyPr/>
        <a:lstStyle/>
        <a:p>
          <a:endParaRPr lang="fr-FR"/>
        </a:p>
      </dgm:t>
    </dgm:pt>
  </dgm:ptLst>
  <dgm:cxnLst>
    <dgm:cxn modelId="{EDA6CCA1-F415-434E-BC7F-CBE6F387B89C}" type="presOf" srcId="{E8799EFA-23F7-4EAF-B41E-6BACD4C0622B}" destId="{CB5805A7-02CE-4FED-B2A3-ED4565CEA7ED}" srcOrd="0" destOrd="0" presId="urn:microsoft.com/office/officeart/2005/8/layout/cycle6"/>
    <dgm:cxn modelId="{182EF640-749D-4319-8412-73439998B21B}" type="presOf" srcId="{C1A11C41-CB74-4160-8C5E-6D6B9398E8E2}" destId="{79E731FD-C269-4217-BBAA-5446534E0AA0}" srcOrd="0" destOrd="0" presId="urn:microsoft.com/office/officeart/2005/8/layout/cycle6"/>
    <dgm:cxn modelId="{FAD41680-9587-4368-8461-7DC90503A8C0}" type="presOf" srcId="{E59B5E6A-0391-4530-AD38-1B48D7951FCD}" destId="{FBE353AB-5627-448F-ACEA-7D7C7D3C5818}" srcOrd="0" destOrd="0" presId="urn:microsoft.com/office/officeart/2005/8/layout/cycle6"/>
    <dgm:cxn modelId="{54CDD5E0-F0BC-43A8-9A3B-8C9C7748531C}" srcId="{1E58ECDD-9612-4CE3-A838-6C56B674AEA2}" destId="{599432BE-5742-424A-8A86-46656CA5DA4C}" srcOrd="2" destOrd="0" parTransId="{E6277B38-3C24-475A-BE05-42919DA74514}" sibTransId="{CF6EBD50-E3C5-4FFC-A5B0-2C2DF9EFA364}"/>
    <dgm:cxn modelId="{5E11875B-0A88-4BFB-9E4F-5B0B2506DFCC}" type="presOf" srcId="{2EC44D0A-B9CD-46B6-A7B5-47B81D65314F}" destId="{573A1841-4279-4CAE-99A9-A066A9D918E9}" srcOrd="0" destOrd="0" presId="urn:microsoft.com/office/officeart/2005/8/layout/cycle6"/>
    <dgm:cxn modelId="{D67AEAFD-BBEF-4C45-82D5-688A5633083A}" srcId="{1E58ECDD-9612-4CE3-A838-6C56B674AEA2}" destId="{C1A11C41-CB74-4160-8C5E-6D6B9398E8E2}" srcOrd="1" destOrd="0" parTransId="{2240DB31-418D-439D-8DE6-A0B6B07D225D}" sibTransId="{2EC44D0A-B9CD-46B6-A7B5-47B81D65314F}"/>
    <dgm:cxn modelId="{89BD0D99-C253-4B04-8C6B-7FDCA61D8B0B}" type="presOf" srcId="{8CD6C644-C802-4B7B-8DE1-A8AC50BC2F42}" destId="{6DEC8534-3FDF-4C21-B7CA-A9DE0F053B0B}" srcOrd="0" destOrd="0" presId="urn:microsoft.com/office/officeart/2005/8/layout/cycle6"/>
    <dgm:cxn modelId="{DA0446B9-9819-4307-9DE1-3190E0592467}" type="presOf" srcId="{F1C73D81-D76E-47C1-AD9A-2043222899B2}" destId="{F8AEF1EF-4239-4959-837E-664D632DEE15}" srcOrd="0" destOrd="0" presId="urn:microsoft.com/office/officeart/2005/8/layout/cycle6"/>
    <dgm:cxn modelId="{B7597F7A-5650-4416-AFD2-3B8EA147A36F}" type="presOf" srcId="{99ED366F-358E-4173-87B0-DCAEEA98D071}" destId="{EEB66B83-F0D0-49E2-AF40-9AE4655423EB}" srcOrd="0" destOrd="0" presId="urn:microsoft.com/office/officeart/2005/8/layout/cycle6"/>
    <dgm:cxn modelId="{EBB59B93-139E-460E-9AFA-432B50AB5EFB}" type="presOf" srcId="{599432BE-5742-424A-8A86-46656CA5DA4C}" destId="{ED1FC66C-407E-4D5F-A75B-28D84ECB5F55}" srcOrd="0" destOrd="0" presId="urn:microsoft.com/office/officeart/2005/8/layout/cycle6"/>
    <dgm:cxn modelId="{819EB386-63EB-4A03-9831-B2A68D974D5A}" srcId="{1E58ECDD-9612-4CE3-A838-6C56B674AEA2}" destId="{EDFEB6AC-4DF8-4832-B856-D1E5F7C34479}" srcOrd="4" destOrd="0" parTransId="{125CCB1B-B241-4DF4-8159-144E64DA196A}" sibTransId="{E8799EFA-23F7-4EAF-B41E-6BACD4C0622B}"/>
    <dgm:cxn modelId="{5062F075-9D88-4815-9906-FB8AE9D7BF05}" type="presOf" srcId="{CF6EBD50-E3C5-4FFC-A5B0-2C2DF9EFA364}" destId="{B41E2A86-FAC6-41B7-9014-5415C21EE5A6}" srcOrd="0" destOrd="0" presId="urn:microsoft.com/office/officeart/2005/8/layout/cycle6"/>
    <dgm:cxn modelId="{5EF116CC-A123-44DE-A60C-66C934A71EC3}" type="presOf" srcId="{EDFEB6AC-4DF8-4832-B856-D1E5F7C34479}" destId="{DC75C4BC-3EA1-4F93-9730-094F9C757E9A}" srcOrd="0" destOrd="0" presId="urn:microsoft.com/office/officeart/2005/8/layout/cycle6"/>
    <dgm:cxn modelId="{27756828-FB3F-41BE-9A41-FAAE0BA6D400}" srcId="{1E58ECDD-9612-4CE3-A838-6C56B674AEA2}" destId="{8CD6C644-C802-4B7B-8DE1-A8AC50BC2F42}" srcOrd="3" destOrd="0" parTransId="{7A99D09C-296E-4AAB-9CAB-A05DF0942D40}" sibTransId="{F1C73D81-D76E-47C1-AD9A-2043222899B2}"/>
    <dgm:cxn modelId="{A4D9B071-205B-437F-92AC-6D30F75C0B28}" srcId="{1E58ECDD-9612-4CE3-A838-6C56B674AEA2}" destId="{E59B5E6A-0391-4530-AD38-1B48D7951FCD}" srcOrd="0" destOrd="0" parTransId="{F87367CB-A4DE-4A50-A8FB-ED45475F0068}" sibTransId="{99ED366F-358E-4173-87B0-DCAEEA98D071}"/>
    <dgm:cxn modelId="{D36DDC05-A19E-4EBE-8F4F-1D5D5877B991}" type="presOf" srcId="{1E58ECDD-9612-4CE3-A838-6C56B674AEA2}" destId="{827B92F2-ED85-4BD2-B40E-F54857F3311A}" srcOrd="0" destOrd="0" presId="urn:microsoft.com/office/officeart/2005/8/layout/cycle6"/>
    <dgm:cxn modelId="{A4C62EB6-69B4-4084-B363-F81294671043}" type="presParOf" srcId="{827B92F2-ED85-4BD2-B40E-F54857F3311A}" destId="{FBE353AB-5627-448F-ACEA-7D7C7D3C5818}" srcOrd="0" destOrd="0" presId="urn:microsoft.com/office/officeart/2005/8/layout/cycle6"/>
    <dgm:cxn modelId="{5A839E8F-C99A-45D2-97E7-F9B18EB73FD5}" type="presParOf" srcId="{827B92F2-ED85-4BD2-B40E-F54857F3311A}" destId="{9A5BC4D4-0440-4146-8CB2-0FDF3F00A251}" srcOrd="1" destOrd="0" presId="urn:microsoft.com/office/officeart/2005/8/layout/cycle6"/>
    <dgm:cxn modelId="{0BCD1575-5A08-47B3-9E14-99872C1D4BFD}" type="presParOf" srcId="{827B92F2-ED85-4BD2-B40E-F54857F3311A}" destId="{EEB66B83-F0D0-49E2-AF40-9AE4655423EB}" srcOrd="2" destOrd="0" presId="urn:microsoft.com/office/officeart/2005/8/layout/cycle6"/>
    <dgm:cxn modelId="{365D8BAC-14D6-442E-BBBE-FD8BE3550CB2}" type="presParOf" srcId="{827B92F2-ED85-4BD2-B40E-F54857F3311A}" destId="{79E731FD-C269-4217-BBAA-5446534E0AA0}" srcOrd="3" destOrd="0" presId="urn:microsoft.com/office/officeart/2005/8/layout/cycle6"/>
    <dgm:cxn modelId="{A065C94D-4254-49B7-85CD-3D96D7834D96}" type="presParOf" srcId="{827B92F2-ED85-4BD2-B40E-F54857F3311A}" destId="{A9DCFB17-A347-45F3-93D3-572C43884AF1}" srcOrd="4" destOrd="0" presId="urn:microsoft.com/office/officeart/2005/8/layout/cycle6"/>
    <dgm:cxn modelId="{50866FA7-8641-4F42-9980-D20B36D5AC13}" type="presParOf" srcId="{827B92F2-ED85-4BD2-B40E-F54857F3311A}" destId="{573A1841-4279-4CAE-99A9-A066A9D918E9}" srcOrd="5" destOrd="0" presId="urn:microsoft.com/office/officeart/2005/8/layout/cycle6"/>
    <dgm:cxn modelId="{EE475E85-A6FE-49A7-80EC-05186370D92B}" type="presParOf" srcId="{827B92F2-ED85-4BD2-B40E-F54857F3311A}" destId="{ED1FC66C-407E-4D5F-A75B-28D84ECB5F55}" srcOrd="6" destOrd="0" presId="urn:microsoft.com/office/officeart/2005/8/layout/cycle6"/>
    <dgm:cxn modelId="{8FABEEC5-FA40-4F5C-B460-C7E7432763B6}" type="presParOf" srcId="{827B92F2-ED85-4BD2-B40E-F54857F3311A}" destId="{E896A310-1A57-4613-942C-EFB1B52186C8}" srcOrd="7" destOrd="0" presId="urn:microsoft.com/office/officeart/2005/8/layout/cycle6"/>
    <dgm:cxn modelId="{4E5B9F4A-1671-4DF6-9358-6BEAED96228F}" type="presParOf" srcId="{827B92F2-ED85-4BD2-B40E-F54857F3311A}" destId="{B41E2A86-FAC6-41B7-9014-5415C21EE5A6}" srcOrd="8" destOrd="0" presId="urn:microsoft.com/office/officeart/2005/8/layout/cycle6"/>
    <dgm:cxn modelId="{81398C50-1E01-4C00-87CF-6238D8A17B3A}" type="presParOf" srcId="{827B92F2-ED85-4BD2-B40E-F54857F3311A}" destId="{6DEC8534-3FDF-4C21-B7CA-A9DE0F053B0B}" srcOrd="9" destOrd="0" presId="urn:microsoft.com/office/officeart/2005/8/layout/cycle6"/>
    <dgm:cxn modelId="{A42DB8D9-D0BE-4656-A055-C23671A0FFEA}" type="presParOf" srcId="{827B92F2-ED85-4BD2-B40E-F54857F3311A}" destId="{9FAB138C-D543-4CA5-B305-97723962FDE9}" srcOrd="10" destOrd="0" presId="urn:microsoft.com/office/officeart/2005/8/layout/cycle6"/>
    <dgm:cxn modelId="{207E2926-25D8-4842-A521-B756CCE45A6F}" type="presParOf" srcId="{827B92F2-ED85-4BD2-B40E-F54857F3311A}" destId="{F8AEF1EF-4239-4959-837E-664D632DEE15}" srcOrd="11" destOrd="0" presId="urn:microsoft.com/office/officeart/2005/8/layout/cycle6"/>
    <dgm:cxn modelId="{04A1E353-3B84-4A58-ADC4-D03E59CD8A73}" type="presParOf" srcId="{827B92F2-ED85-4BD2-B40E-F54857F3311A}" destId="{DC75C4BC-3EA1-4F93-9730-094F9C757E9A}" srcOrd="12" destOrd="0" presId="urn:microsoft.com/office/officeart/2005/8/layout/cycle6"/>
    <dgm:cxn modelId="{FF51B48F-F117-4359-9B83-F05431CAB335}" type="presParOf" srcId="{827B92F2-ED85-4BD2-B40E-F54857F3311A}" destId="{9A393FB8-A0CF-4B2B-83EC-9E4BADEE267E}" srcOrd="13" destOrd="0" presId="urn:microsoft.com/office/officeart/2005/8/layout/cycle6"/>
    <dgm:cxn modelId="{65266F8A-C9D9-4F4D-99E7-5578F46FD582}" type="presParOf" srcId="{827B92F2-ED85-4BD2-B40E-F54857F3311A}" destId="{CB5805A7-02CE-4FED-B2A3-ED4565CEA7ED}" srcOrd="14" destOrd="0" presId="urn:microsoft.com/office/officeart/2005/8/layout/cycle6"/>
  </dgm:cxnLst>
  <dgm:bg>
    <a:blipFill>
      <a:blip xmlns:r="http://schemas.openxmlformats.org/officeDocument/2006/relationships" r:embed="rId1"/>
      <a:tile tx="0" ty="0" sx="100000" sy="100000" flip="none" algn="tl"/>
    </a:blipFill>
  </dgm:bg>
  <dgm:whole>
    <a:ln w="9525" cap="flat" cmpd="sng" algn="ctr">
      <a:noFill/>
      <a:prstDash val="solid"/>
      <a:round/>
      <a:headEnd type="none" w="med" len="med"/>
      <a:tailEnd type="none" w="med" len="med"/>
    </a:ln>
  </dgm:whole>
  <dgm:extLst>
    <a:ext uri="http://schemas.microsoft.com/office/drawing/2008/diagram">
      <dsp:dataModelExt xmlns="" xmlns:dsp="http://schemas.microsoft.com/office/drawing/2008/diagram" relId="rId6"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8E4C7-C663-4D16-B179-88D3D9879BF4}">
      <dsp:nvSpPr>
        <dsp:cNvPr id="0" name=""/>
        <dsp:cNvSpPr/>
      </dsp:nvSpPr>
      <dsp:spPr>
        <a:xfrm rot="5400000">
          <a:off x="5997224" y="246643"/>
          <a:ext cx="973488" cy="6814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r-FR" sz="3200" kern="1200" dirty="0" smtClean="0">
              <a:solidFill>
                <a:srgbClr val="301E30"/>
              </a:solidFill>
            </a:rPr>
            <a:t>1</a:t>
          </a:r>
          <a:endParaRPr lang="fr-FR" sz="3200" kern="1200" dirty="0">
            <a:solidFill>
              <a:srgbClr val="301E30"/>
            </a:solidFill>
          </a:endParaRPr>
        </a:p>
      </dsp:txBody>
      <dsp:txXfrm rot="-5400000">
        <a:off x="6143247" y="441341"/>
        <a:ext cx="681442" cy="292046"/>
      </dsp:txXfrm>
    </dsp:sp>
    <dsp:sp modelId="{7C38B532-B89D-44C1-BCD5-8199303B41D7}">
      <dsp:nvSpPr>
        <dsp:cNvPr id="0" name=""/>
        <dsp:cNvSpPr/>
      </dsp:nvSpPr>
      <dsp:spPr>
        <a:xfrm rot="16200000">
          <a:off x="2755073" y="-2513597"/>
          <a:ext cx="633100" cy="61432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أن ي</a:t>
          </a:r>
          <a:r>
            <a:rPr lang="ar-DZ" sz="2400" b="1" kern="1200" dirty="0" smtClean="0"/>
            <a:t>ُ</a:t>
          </a:r>
          <a:r>
            <a:rPr lang="ar-SA" sz="2400" b="1" kern="1200" dirty="0" smtClean="0"/>
            <a:t>حد</a:t>
          </a:r>
          <a:r>
            <a:rPr lang="ar-DZ" sz="2400" b="1" kern="1200" dirty="0" smtClean="0"/>
            <a:t>ّ</a:t>
          </a:r>
          <a:r>
            <a:rPr lang="ar-SA" sz="2400" b="1" kern="1200" dirty="0" smtClean="0"/>
            <a:t>د مفهوم </a:t>
          </a:r>
          <a:r>
            <a:rPr lang="ar-DZ" sz="2400" b="1" kern="1200" dirty="0" smtClean="0"/>
            <a:t>الفساد ويذكر أنواعه</a:t>
          </a:r>
          <a:endParaRPr lang="fr-FR" sz="2400" kern="1200" dirty="0"/>
        </a:p>
      </dsp:txBody>
      <dsp:txXfrm rot="5400000">
        <a:off x="30905" y="272381"/>
        <a:ext cx="6112342" cy="571290"/>
      </dsp:txXfrm>
    </dsp:sp>
    <dsp:sp modelId="{BAD792DE-012D-4175-9108-AF27AF418126}">
      <dsp:nvSpPr>
        <dsp:cNvPr id="0" name=""/>
        <dsp:cNvSpPr/>
      </dsp:nvSpPr>
      <dsp:spPr>
        <a:xfrm rot="5400000">
          <a:off x="5997224" y="1004572"/>
          <a:ext cx="973488" cy="6814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r-FR" sz="3200" kern="1200" dirty="0" smtClean="0">
              <a:solidFill>
                <a:srgbClr val="301E30"/>
              </a:solidFill>
            </a:rPr>
            <a:t>2</a:t>
          </a:r>
          <a:endParaRPr lang="fr-FR" sz="3200" kern="1200" dirty="0">
            <a:solidFill>
              <a:srgbClr val="301E30"/>
            </a:solidFill>
          </a:endParaRPr>
        </a:p>
      </dsp:txBody>
      <dsp:txXfrm rot="-5400000">
        <a:off x="6143247" y="1199270"/>
        <a:ext cx="681442" cy="292046"/>
      </dsp:txXfrm>
    </dsp:sp>
    <dsp:sp modelId="{622CE519-D657-4A57-B97E-2789A57C71ED}">
      <dsp:nvSpPr>
        <dsp:cNvPr id="0" name=""/>
        <dsp:cNvSpPr/>
      </dsp:nvSpPr>
      <dsp:spPr>
        <a:xfrm rot="16200000">
          <a:off x="2755240" y="-1664224"/>
          <a:ext cx="632767" cy="61432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0" marR="0" lvl="1" indent="0" algn="r" defTabSz="914400" rtl="1" eaLnBrk="1" fontAlgn="auto" latinLnBrk="0" hangingPunct="1">
            <a:lnSpc>
              <a:spcPct val="100000"/>
            </a:lnSpc>
            <a:spcBef>
              <a:spcPct val="0"/>
            </a:spcBef>
            <a:spcAft>
              <a:spcPts val="0"/>
            </a:spcAft>
            <a:buClrTx/>
            <a:buSzTx/>
            <a:buFontTx/>
            <a:buChar char="••"/>
            <a:tabLst/>
            <a:defRPr/>
          </a:pPr>
          <a:r>
            <a:rPr lang="ar-SA" sz="2400" b="1" kern="1200" dirty="0" smtClean="0"/>
            <a:t>أن یتعرف على </a:t>
          </a:r>
          <a:r>
            <a:rPr lang="ar-DZ" sz="2400" b="1" kern="1200" dirty="0" smtClean="0"/>
            <a:t>خصائص ومميزات جريمة الفساد</a:t>
          </a:r>
          <a:endParaRPr lang="fr-FR" sz="2400" kern="1200" dirty="0" smtClean="0"/>
        </a:p>
      </dsp:txBody>
      <dsp:txXfrm rot="5400000">
        <a:off x="30890" y="1121904"/>
        <a:ext cx="6112358" cy="570989"/>
      </dsp:txXfrm>
    </dsp:sp>
    <dsp:sp modelId="{4F4F5FBF-F59F-407C-8AEA-A0DC88F6B396}">
      <dsp:nvSpPr>
        <dsp:cNvPr id="0" name=""/>
        <dsp:cNvSpPr/>
      </dsp:nvSpPr>
      <dsp:spPr>
        <a:xfrm rot="5400000">
          <a:off x="5997224" y="1859558"/>
          <a:ext cx="973488" cy="6814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fr-FR" sz="3200" kern="1200" dirty="0" smtClean="0">
              <a:solidFill>
                <a:srgbClr val="301E30"/>
              </a:solidFill>
            </a:rPr>
            <a:t>3</a:t>
          </a:r>
          <a:endParaRPr lang="fr-FR" sz="3200" kern="1200" dirty="0">
            <a:solidFill>
              <a:srgbClr val="301E30"/>
            </a:solidFill>
          </a:endParaRPr>
        </a:p>
      </dsp:txBody>
      <dsp:txXfrm rot="-5400000">
        <a:off x="6143247" y="2054256"/>
        <a:ext cx="681442" cy="292046"/>
      </dsp:txXfrm>
    </dsp:sp>
    <dsp:sp modelId="{8667401B-1FFC-4929-813F-B9C923686AC8}">
      <dsp:nvSpPr>
        <dsp:cNvPr id="0" name=""/>
        <dsp:cNvSpPr/>
      </dsp:nvSpPr>
      <dsp:spPr>
        <a:xfrm rot="16200000">
          <a:off x="2755240" y="-814692"/>
          <a:ext cx="632767" cy="61432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أن یتعرف على </a:t>
          </a:r>
          <a:r>
            <a:rPr lang="ar-DZ" sz="2400" b="1" kern="1200" dirty="0" smtClean="0"/>
            <a:t>أسباب لجوء الأفراد إلى الفساد</a:t>
          </a:r>
          <a:endParaRPr lang="fr-FR" sz="2400" kern="1200" dirty="0"/>
        </a:p>
      </dsp:txBody>
      <dsp:txXfrm rot="5400000">
        <a:off x="30890" y="1971436"/>
        <a:ext cx="6112358" cy="570989"/>
      </dsp:txXfrm>
    </dsp:sp>
    <dsp:sp modelId="{C6F06F6C-B6CD-4E32-B767-7A2784E965EE}">
      <dsp:nvSpPr>
        <dsp:cNvPr id="0" name=""/>
        <dsp:cNvSpPr/>
      </dsp:nvSpPr>
      <dsp:spPr>
        <a:xfrm rot="5400000">
          <a:off x="5997224" y="2742221"/>
          <a:ext cx="973488" cy="6814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DZ" sz="3200" kern="1200" dirty="0" smtClean="0">
              <a:solidFill>
                <a:srgbClr val="301E30"/>
              </a:solidFill>
            </a:rPr>
            <a:t>4</a:t>
          </a:r>
          <a:endParaRPr lang="fr-FR" sz="3200" kern="1200" dirty="0">
            <a:solidFill>
              <a:srgbClr val="301E30"/>
            </a:solidFill>
          </a:endParaRPr>
        </a:p>
      </dsp:txBody>
      <dsp:txXfrm rot="-5400000">
        <a:off x="6143247" y="2936919"/>
        <a:ext cx="681442" cy="292046"/>
      </dsp:txXfrm>
    </dsp:sp>
    <dsp:sp modelId="{2E9EE920-555A-441E-AA5A-6DC6E965B02F}">
      <dsp:nvSpPr>
        <dsp:cNvPr id="0" name=""/>
        <dsp:cNvSpPr/>
      </dsp:nvSpPr>
      <dsp:spPr>
        <a:xfrm rot="16200000">
          <a:off x="2755240" y="20702"/>
          <a:ext cx="632767" cy="61432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أن یتعرف على </a:t>
          </a:r>
          <a:r>
            <a:rPr lang="ar-DZ" sz="2400" b="1" kern="1200" dirty="0" smtClean="0"/>
            <a:t>الإطار القانوني والمؤسساتي للوقاية من الفساد ومكافحته</a:t>
          </a:r>
          <a:endParaRPr lang="fr-FR" sz="2400" b="1" kern="1200" dirty="0"/>
        </a:p>
      </dsp:txBody>
      <dsp:txXfrm rot="5400000">
        <a:off x="30890" y="2806831"/>
        <a:ext cx="6112358" cy="570989"/>
      </dsp:txXfrm>
    </dsp:sp>
    <dsp:sp modelId="{6401382D-6658-4B68-8422-A6EB884410CC}">
      <dsp:nvSpPr>
        <dsp:cNvPr id="0" name=""/>
        <dsp:cNvSpPr/>
      </dsp:nvSpPr>
      <dsp:spPr>
        <a:xfrm rot="5400000">
          <a:off x="5997224" y="3569531"/>
          <a:ext cx="973488" cy="681442"/>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1">
            <a:lnSpc>
              <a:spcPct val="90000"/>
            </a:lnSpc>
            <a:spcBef>
              <a:spcPct val="0"/>
            </a:spcBef>
            <a:spcAft>
              <a:spcPct val="35000"/>
            </a:spcAft>
          </a:pPr>
          <a:r>
            <a:rPr lang="ar-DZ" sz="3200" kern="1200" dirty="0" smtClean="0">
              <a:solidFill>
                <a:srgbClr val="301E30"/>
              </a:solidFill>
            </a:rPr>
            <a:t>5</a:t>
          </a:r>
          <a:endParaRPr lang="fr-FR" sz="3200" kern="1200" dirty="0">
            <a:solidFill>
              <a:srgbClr val="301E30"/>
            </a:solidFill>
          </a:endParaRPr>
        </a:p>
      </dsp:txBody>
      <dsp:txXfrm rot="-5400000">
        <a:off x="6143247" y="3764229"/>
        <a:ext cx="681442" cy="292046"/>
      </dsp:txXfrm>
    </dsp:sp>
    <dsp:sp modelId="{53A5CF4E-8261-44A1-B742-04CA706B09FD}">
      <dsp:nvSpPr>
        <dsp:cNvPr id="0" name=""/>
        <dsp:cNvSpPr/>
      </dsp:nvSpPr>
      <dsp:spPr>
        <a:xfrm rot="16200000">
          <a:off x="2755240" y="816664"/>
          <a:ext cx="632767" cy="614324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70688" bIns="15240" numCol="1" spcCol="1270" anchor="ctr" anchorCtr="0">
          <a:noAutofit/>
        </a:bodyPr>
        <a:lstStyle/>
        <a:p>
          <a:pPr marL="228600" lvl="1" indent="-228600" algn="r" defTabSz="1066800" rtl="1">
            <a:lnSpc>
              <a:spcPct val="90000"/>
            </a:lnSpc>
            <a:spcBef>
              <a:spcPct val="0"/>
            </a:spcBef>
            <a:spcAft>
              <a:spcPct val="15000"/>
            </a:spcAft>
            <a:buChar char="••"/>
          </a:pPr>
          <a:r>
            <a:rPr lang="ar-SA" sz="2400" b="1" kern="1200" dirty="0" smtClean="0"/>
            <a:t>أن </a:t>
          </a:r>
          <a:r>
            <a:rPr lang="ar-DZ" sz="2400" b="1" kern="1200" dirty="0" smtClean="0"/>
            <a:t>ينشر قيم النزاهة والشفافية والعمل على  تجنب جرائم الفساد والوقاية منها.</a:t>
          </a:r>
          <a:endParaRPr lang="fr-FR" sz="2400" b="1" kern="1200" dirty="0"/>
        </a:p>
      </dsp:txBody>
      <dsp:txXfrm rot="5400000">
        <a:off x="30890" y="3602793"/>
        <a:ext cx="6112358" cy="570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1FA06-0865-431E-A812-B17BAA3D8C4C}">
      <dsp:nvSpPr>
        <dsp:cNvPr id="0" name=""/>
        <dsp:cNvSpPr/>
      </dsp:nvSpPr>
      <dsp:spPr>
        <a:xfrm>
          <a:off x="0" y="317587"/>
          <a:ext cx="702466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EBB1A4-6C24-4F02-BAE3-6AA9E8AAACCB}">
      <dsp:nvSpPr>
        <dsp:cNvPr id="0" name=""/>
        <dsp:cNvSpPr/>
      </dsp:nvSpPr>
      <dsp:spPr>
        <a:xfrm>
          <a:off x="334426" y="110947"/>
          <a:ext cx="6688514"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861" tIns="0" rIns="185861" bIns="0" numCol="1" spcCol="1270" anchor="ctr" anchorCtr="0">
          <a:noAutofit/>
        </a:bodyPr>
        <a:lstStyle/>
        <a:p>
          <a:pPr lvl="0" algn="r" defTabSz="1066800" rtl="1">
            <a:lnSpc>
              <a:spcPct val="90000"/>
            </a:lnSpc>
            <a:spcBef>
              <a:spcPct val="0"/>
            </a:spcBef>
            <a:spcAft>
              <a:spcPct val="35000"/>
            </a:spcAft>
          </a:pPr>
          <a:r>
            <a:rPr lang="ar-DZ" sz="2400" b="1" kern="1200" dirty="0" smtClean="0">
              <a:solidFill>
                <a:schemeClr val="tx1"/>
              </a:solidFill>
              <a:latin typeface="Verdana" pitchFamily="34" charset="0"/>
              <a:cs typeface="+mj-cs"/>
            </a:rPr>
            <a:t>مجلس المحاسبة</a:t>
          </a:r>
          <a:r>
            <a:rPr lang="fr-FR" sz="2400" b="1" kern="1200" dirty="0" smtClean="0">
              <a:solidFill>
                <a:schemeClr val="tx1"/>
              </a:solidFill>
              <a:latin typeface="Verdana" pitchFamily="34" charset="0"/>
              <a:cs typeface="+mj-cs"/>
            </a:rPr>
            <a:t> CC</a:t>
          </a:r>
          <a:endParaRPr lang="fr-FR" sz="2400" b="1" kern="1200" dirty="0">
            <a:solidFill>
              <a:schemeClr val="tx1"/>
            </a:solidFill>
          </a:endParaRPr>
        </a:p>
      </dsp:txBody>
      <dsp:txXfrm>
        <a:off x="354601" y="131122"/>
        <a:ext cx="6648164" cy="372930"/>
      </dsp:txXfrm>
    </dsp:sp>
    <dsp:sp modelId="{30AF6B10-2BC8-4FE2-985B-FF68F9B1A68F}">
      <dsp:nvSpPr>
        <dsp:cNvPr id="0" name=""/>
        <dsp:cNvSpPr/>
      </dsp:nvSpPr>
      <dsp:spPr>
        <a:xfrm>
          <a:off x="0" y="952627"/>
          <a:ext cx="702466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16E86-1449-4F21-B4A5-2C3EFDA64C99}">
      <dsp:nvSpPr>
        <dsp:cNvPr id="0" name=""/>
        <dsp:cNvSpPr/>
      </dsp:nvSpPr>
      <dsp:spPr>
        <a:xfrm>
          <a:off x="334426" y="745987"/>
          <a:ext cx="6688514"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861" tIns="0" rIns="185861" bIns="0" numCol="1" spcCol="1270" anchor="ctr" anchorCtr="0">
          <a:noAutofit/>
        </a:bodyPr>
        <a:lstStyle/>
        <a:p>
          <a:pPr lvl="0" algn="r" defTabSz="1066800" rtl="1">
            <a:lnSpc>
              <a:spcPct val="90000"/>
            </a:lnSpc>
            <a:spcBef>
              <a:spcPct val="0"/>
            </a:spcBef>
            <a:spcAft>
              <a:spcPct val="35000"/>
            </a:spcAft>
          </a:pPr>
          <a:r>
            <a:rPr lang="ar-DZ" sz="2400" b="1" kern="1200" dirty="0" smtClean="0">
              <a:solidFill>
                <a:schemeClr val="tx1"/>
              </a:solidFill>
              <a:latin typeface="Verdana" pitchFamily="34" charset="0"/>
              <a:cs typeface="+mj-cs"/>
            </a:rPr>
            <a:t>المفتشية العامة للمالية</a:t>
          </a:r>
          <a:r>
            <a:rPr lang="fr-FR" sz="2400" b="1" kern="1200" dirty="0" smtClean="0">
              <a:solidFill>
                <a:schemeClr val="tx1"/>
              </a:solidFill>
              <a:latin typeface="Verdana" pitchFamily="34" charset="0"/>
              <a:cs typeface="+mj-cs"/>
            </a:rPr>
            <a:t>IGF </a:t>
          </a:r>
          <a:endParaRPr lang="fr-FR" sz="2400" b="1" kern="1200" dirty="0">
            <a:solidFill>
              <a:schemeClr val="tx1"/>
            </a:solidFill>
            <a:latin typeface="Verdana" pitchFamily="34" charset="0"/>
            <a:cs typeface="+mj-cs"/>
          </a:endParaRPr>
        </a:p>
      </dsp:txBody>
      <dsp:txXfrm>
        <a:off x="354601" y="766162"/>
        <a:ext cx="6648164" cy="372930"/>
      </dsp:txXfrm>
    </dsp:sp>
    <dsp:sp modelId="{804ED4A4-7EC3-4B87-AC48-E8738396FD5C}">
      <dsp:nvSpPr>
        <dsp:cNvPr id="0" name=""/>
        <dsp:cNvSpPr/>
      </dsp:nvSpPr>
      <dsp:spPr>
        <a:xfrm>
          <a:off x="0" y="1587667"/>
          <a:ext cx="702466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9A042-D232-478B-8680-7182CEB67F54}">
      <dsp:nvSpPr>
        <dsp:cNvPr id="0" name=""/>
        <dsp:cNvSpPr/>
      </dsp:nvSpPr>
      <dsp:spPr>
        <a:xfrm>
          <a:off x="334426" y="1381027"/>
          <a:ext cx="6688514"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861" tIns="0" rIns="185861" bIns="0" numCol="1" spcCol="1270" anchor="ctr" anchorCtr="0">
          <a:noAutofit/>
        </a:bodyPr>
        <a:lstStyle/>
        <a:p>
          <a:pPr lvl="0" algn="r" defTabSz="1066800" rtl="1">
            <a:lnSpc>
              <a:spcPct val="90000"/>
            </a:lnSpc>
            <a:spcBef>
              <a:spcPct val="0"/>
            </a:spcBef>
            <a:spcAft>
              <a:spcPct val="35000"/>
            </a:spcAft>
          </a:pPr>
          <a:r>
            <a:rPr lang="ar-DZ" sz="2400" b="1" kern="1200" dirty="0" smtClean="0">
              <a:solidFill>
                <a:schemeClr val="tx1"/>
              </a:solidFill>
              <a:latin typeface="Verdana" pitchFamily="34" charset="0"/>
              <a:cs typeface="+mj-cs"/>
            </a:rPr>
            <a:t>المفتشية العامة التابعة للوزارات والولايات</a:t>
          </a:r>
          <a:r>
            <a:rPr lang="fr-FR" sz="2400" b="1" kern="1200" dirty="0" smtClean="0">
              <a:solidFill>
                <a:schemeClr val="tx1"/>
              </a:solidFill>
              <a:latin typeface="Verdana" pitchFamily="34" charset="0"/>
              <a:cs typeface="+mj-cs"/>
            </a:rPr>
            <a:t>     IG</a:t>
          </a:r>
          <a:endParaRPr lang="fr-FR" sz="2400" b="1" kern="1200" dirty="0">
            <a:solidFill>
              <a:schemeClr val="tx1"/>
            </a:solidFill>
            <a:latin typeface="Verdana" pitchFamily="34" charset="0"/>
            <a:cs typeface="+mj-cs"/>
          </a:endParaRPr>
        </a:p>
      </dsp:txBody>
      <dsp:txXfrm>
        <a:off x="354601" y="1401202"/>
        <a:ext cx="6648164" cy="372930"/>
      </dsp:txXfrm>
    </dsp:sp>
    <dsp:sp modelId="{D7FD757B-808F-43AF-BA2E-9BF79AE424DD}">
      <dsp:nvSpPr>
        <dsp:cNvPr id="0" name=""/>
        <dsp:cNvSpPr/>
      </dsp:nvSpPr>
      <dsp:spPr>
        <a:xfrm>
          <a:off x="0" y="2222707"/>
          <a:ext cx="702466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20BF52-D977-4A8B-AE71-52C72DDF3242}">
      <dsp:nvSpPr>
        <dsp:cNvPr id="0" name=""/>
        <dsp:cNvSpPr/>
      </dsp:nvSpPr>
      <dsp:spPr>
        <a:xfrm>
          <a:off x="334426" y="2016067"/>
          <a:ext cx="6688514"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861" tIns="0" rIns="185861" bIns="0" numCol="1" spcCol="1270" anchor="ctr" anchorCtr="0">
          <a:noAutofit/>
        </a:bodyPr>
        <a:lstStyle/>
        <a:p>
          <a:pPr lvl="0" algn="r" defTabSz="1066800" rtl="1">
            <a:lnSpc>
              <a:spcPct val="90000"/>
            </a:lnSpc>
            <a:spcBef>
              <a:spcPct val="0"/>
            </a:spcBef>
            <a:spcAft>
              <a:spcPct val="35000"/>
            </a:spcAft>
          </a:pPr>
          <a:r>
            <a:rPr lang="ar-DZ" sz="2400" b="1" kern="1200" dirty="0" smtClean="0">
              <a:solidFill>
                <a:schemeClr val="tx1"/>
              </a:solidFill>
              <a:latin typeface="Verdana" pitchFamily="34" charset="0"/>
              <a:cs typeface="+mj-cs"/>
            </a:rPr>
            <a:t>المديرية العامة للأمن الوطني</a:t>
          </a:r>
          <a:r>
            <a:rPr lang="fr-FR" sz="2400" b="1" kern="1200" dirty="0" smtClean="0">
              <a:solidFill>
                <a:schemeClr val="tx1"/>
              </a:solidFill>
              <a:latin typeface="Verdana" pitchFamily="34" charset="0"/>
              <a:cs typeface="+mj-cs"/>
            </a:rPr>
            <a:t>DGSN </a:t>
          </a:r>
          <a:endParaRPr lang="fr-FR" sz="2400" b="1" kern="1200" dirty="0">
            <a:solidFill>
              <a:schemeClr val="tx1"/>
            </a:solidFill>
            <a:latin typeface="Verdana" pitchFamily="34" charset="0"/>
            <a:cs typeface="+mj-cs"/>
          </a:endParaRPr>
        </a:p>
      </dsp:txBody>
      <dsp:txXfrm>
        <a:off x="354601" y="2036242"/>
        <a:ext cx="6648164" cy="372930"/>
      </dsp:txXfrm>
    </dsp:sp>
    <dsp:sp modelId="{81D28140-2850-4438-B60E-8BB7399BF10D}">
      <dsp:nvSpPr>
        <dsp:cNvPr id="0" name=""/>
        <dsp:cNvSpPr/>
      </dsp:nvSpPr>
      <dsp:spPr>
        <a:xfrm>
          <a:off x="0" y="2857747"/>
          <a:ext cx="702466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BE1BBC-C143-46B6-93EA-658620873E30}">
      <dsp:nvSpPr>
        <dsp:cNvPr id="0" name=""/>
        <dsp:cNvSpPr/>
      </dsp:nvSpPr>
      <dsp:spPr>
        <a:xfrm>
          <a:off x="334426" y="2651107"/>
          <a:ext cx="6688514"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861" tIns="0" rIns="185861" bIns="0" numCol="1" spcCol="1270" anchor="ctr" anchorCtr="0">
          <a:noAutofit/>
        </a:bodyPr>
        <a:lstStyle/>
        <a:p>
          <a:pPr lvl="0" algn="r" defTabSz="1066800" rtl="1">
            <a:lnSpc>
              <a:spcPct val="90000"/>
            </a:lnSpc>
            <a:spcBef>
              <a:spcPct val="0"/>
            </a:spcBef>
            <a:spcAft>
              <a:spcPct val="35000"/>
            </a:spcAft>
          </a:pPr>
          <a:r>
            <a:rPr lang="ar-DZ" sz="2400" b="1" kern="1200" dirty="0" smtClean="0">
              <a:solidFill>
                <a:schemeClr val="tx1"/>
              </a:solidFill>
              <a:latin typeface="Verdana" pitchFamily="34" charset="0"/>
              <a:cs typeface="+mj-cs"/>
            </a:rPr>
            <a:t>الدرك الوطني</a:t>
          </a:r>
          <a:r>
            <a:rPr lang="fr-FR" sz="2400" b="1" kern="1200" dirty="0" smtClean="0">
              <a:solidFill>
                <a:schemeClr val="tx1"/>
              </a:solidFill>
              <a:latin typeface="Verdana" pitchFamily="34" charset="0"/>
              <a:cs typeface="+mj-cs"/>
            </a:rPr>
            <a:t> GN</a:t>
          </a:r>
          <a:endParaRPr lang="fr-FR" sz="2400" b="1" kern="1200" dirty="0">
            <a:solidFill>
              <a:schemeClr val="tx1"/>
            </a:solidFill>
            <a:latin typeface="Verdana" pitchFamily="34" charset="0"/>
            <a:cs typeface="+mj-cs"/>
          </a:endParaRPr>
        </a:p>
      </dsp:txBody>
      <dsp:txXfrm>
        <a:off x="354601" y="2671282"/>
        <a:ext cx="6648164" cy="372930"/>
      </dsp:txXfrm>
    </dsp:sp>
    <dsp:sp modelId="{7CC21F70-9004-43C1-B14F-42D18CA0B596}">
      <dsp:nvSpPr>
        <dsp:cNvPr id="0" name=""/>
        <dsp:cNvSpPr/>
      </dsp:nvSpPr>
      <dsp:spPr>
        <a:xfrm>
          <a:off x="0" y="3330368"/>
          <a:ext cx="702466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E02A6-8128-405E-99D3-96764E8BC1D5}">
      <dsp:nvSpPr>
        <dsp:cNvPr id="0" name=""/>
        <dsp:cNvSpPr/>
      </dsp:nvSpPr>
      <dsp:spPr>
        <a:xfrm>
          <a:off x="318990" y="3286147"/>
          <a:ext cx="6700463" cy="2508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861" tIns="0" rIns="185861" bIns="0" numCol="1" spcCol="1270" anchor="ctr" anchorCtr="0">
          <a:noAutofit/>
        </a:bodyPr>
        <a:lstStyle/>
        <a:p>
          <a:pPr lvl="0" algn="r" defTabSz="1066800" rtl="1">
            <a:lnSpc>
              <a:spcPct val="90000"/>
            </a:lnSpc>
            <a:spcBef>
              <a:spcPct val="0"/>
            </a:spcBef>
            <a:spcAft>
              <a:spcPct val="35000"/>
            </a:spcAft>
          </a:pPr>
          <a:r>
            <a:rPr lang="ar-DZ" sz="2400" b="1" kern="1200" dirty="0" smtClean="0">
              <a:solidFill>
                <a:schemeClr val="tx1"/>
              </a:solidFill>
              <a:latin typeface="Verdana" pitchFamily="34" charset="0"/>
              <a:cs typeface="+mj-cs"/>
            </a:rPr>
            <a:t>المرصد الوطني لمراقبة الرشوة</a:t>
          </a:r>
          <a:r>
            <a:rPr lang="fr-FR" sz="2400" b="1" kern="1200" dirty="0" smtClean="0">
              <a:solidFill>
                <a:schemeClr val="tx1"/>
              </a:solidFill>
              <a:latin typeface="Verdana" pitchFamily="34" charset="0"/>
              <a:cs typeface="+mj-cs"/>
            </a:rPr>
            <a:t> </a:t>
          </a:r>
          <a:r>
            <a:rPr lang="ar-DZ" sz="2400" b="1" kern="1200" dirty="0" smtClean="0">
              <a:solidFill>
                <a:schemeClr val="tx1"/>
              </a:solidFill>
              <a:latin typeface="Verdana" pitchFamily="34" charset="0"/>
              <a:cs typeface="+mj-cs"/>
            </a:rPr>
            <a:t> والوقاية منها</a:t>
          </a:r>
          <a:r>
            <a:rPr lang="fr-FR" sz="2400" b="1" kern="1200" dirty="0" smtClean="0">
              <a:solidFill>
                <a:schemeClr val="tx1"/>
              </a:solidFill>
              <a:latin typeface="Verdana" pitchFamily="34" charset="0"/>
              <a:cs typeface="+mj-cs"/>
            </a:rPr>
            <a:t>ONSPC</a:t>
          </a:r>
          <a:endParaRPr lang="fr-FR" sz="2400" b="1" kern="1200" dirty="0">
            <a:solidFill>
              <a:schemeClr val="tx1"/>
            </a:solidFill>
            <a:latin typeface="Verdana" pitchFamily="34" charset="0"/>
            <a:cs typeface="+mj-cs"/>
          </a:endParaRPr>
        </a:p>
      </dsp:txBody>
      <dsp:txXfrm>
        <a:off x="331236" y="3298393"/>
        <a:ext cx="6675971" cy="226368"/>
      </dsp:txXfrm>
    </dsp:sp>
    <dsp:sp modelId="{1E5FE405-2D4D-48DF-B4F1-10BA81EA19A5}">
      <dsp:nvSpPr>
        <dsp:cNvPr id="0" name=""/>
        <dsp:cNvSpPr/>
      </dsp:nvSpPr>
      <dsp:spPr>
        <a:xfrm>
          <a:off x="0" y="3965408"/>
          <a:ext cx="7024662"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6BF2D3-267D-4BAB-A0A5-11CC4DED7BE8}">
      <dsp:nvSpPr>
        <dsp:cNvPr id="0" name=""/>
        <dsp:cNvSpPr/>
      </dsp:nvSpPr>
      <dsp:spPr>
        <a:xfrm>
          <a:off x="334426" y="3758768"/>
          <a:ext cx="6688514"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861" tIns="0" rIns="185861" bIns="0" numCol="1" spcCol="1270" anchor="ctr" anchorCtr="0">
          <a:noAutofit/>
        </a:bodyPr>
        <a:lstStyle/>
        <a:p>
          <a:pPr lvl="0" algn="r" defTabSz="1066800" rtl="1">
            <a:lnSpc>
              <a:spcPct val="90000"/>
            </a:lnSpc>
            <a:spcBef>
              <a:spcPct val="0"/>
            </a:spcBef>
            <a:spcAft>
              <a:spcPct val="35000"/>
            </a:spcAft>
          </a:pPr>
          <a:r>
            <a:rPr lang="ar-DZ" sz="2400" b="1" kern="1200" dirty="0" smtClean="0">
              <a:solidFill>
                <a:schemeClr val="tx1"/>
              </a:solidFill>
              <a:latin typeface="Verdana" pitchFamily="34" charset="0"/>
              <a:cs typeface="+mj-cs"/>
            </a:rPr>
            <a:t>المصلحة المركزية للشرطة القضائية</a:t>
          </a:r>
          <a:r>
            <a:rPr lang="fr-FR" sz="2400" b="1" kern="1200" dirty="0" smtClean="0">
              <a:solidFill>
                <a:schemeClr val="tx1"/>
              </a:solidFill>
              <a:latin typeface="Verdana" pitchFamily="34" charset="0"/>
              <a:cs typeface="+mj-cs"/>
            </a:rPr>
            <a:t>SCPJ </a:t>
          </a:r>
          <a:endParaRPr lang="fr-FR" sz="2400" b="1" kern="1200" dirty="0">
            <a:solidFill>
              <a:schemeClr val="tx1"/>
            </a:solidFill>
            <a:latin typeface="Verdana" pitchFamily="34" charset="0"/>
            <a:cs typeface="+mj-cs"/>
          </a:endParaRPr>
        </a:p>
      </dsp:txBody>
      <dsp:txXfrm>
        <a:off x="354601" y="3778943"/>
        <a:ext cx="6648164" cy="3729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353AB-5627-448F-ACEA-7D7C7D3C5818}">
      <dsp:nvSpPr>
        <dsp:cNvPr id="0" name=""/>
        <dsp:cNvSpPr/>
      </dsp:nvSpPr>
      <dsp:spPr>
        <a:xfrm>
          <a:off x="2911133" y="853"/>
          <a:ext cx="1250095" cy="812561"/>
        </a:xfrm>
        <a:prstGeom prst="roundRect">
          <a:avLst/>
        </a:prstGeom>
        <a:solidFill>
          <a:schemeClr val="accent5">
            <a:hueOff val="0"/>
            <a:satOff val="0"/>
            <a:lumOff val="0"/>
            <a:alphaOff val="0"/>
          </a:schemeClr>
        </a:solidFill>
        <a:ln w="25400">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1"/>
              </a:solidFill>
              <a:latin typeface="+mn-lt"/>
              <a:cs typeface="+mn-cs"/>
            </a:rPr>
            <a:t>الأسرة</a:t>
          </a:r>
          <a:endParaRPr lang="fr-FR" sz="2400" b="1" kern="1200" dirty="0">
            <a:solidFill>
              <a:schemeClr val="tx1"/>
            </a:solidFill>
          </a:endParaRPr>
        </a:p>
      </dsp:txBody>
      <dsp:txXfrm>
        <a:off x="2950799" y="40519"/>
        <a:ext cx="1170763" cy="733229"/>
      </dsp:txXfrm>
    </dsp:sp>
    <dsp:sp modelId="{EEB66B83-F0D0-49E2-AF40-9AE4655423EB}">
      <dsp:nvSpPr>
        <dsp:cNvPr id="0" name=""/>
        <dsp:cNvSpPr/>
      </dsp:nvSpPr>
      <dsp:spPr>
        <a:xfrm>
          <a:off x="1621580" y="407134"/>
          <a:ext cx="3829200" cy="3829200"/>
        </a:xfrm>
        <a:custGeom>
          <a:avLst/>
          <a:gdLst/>
          <a:ahLst/>
          <a:cxnLst/>
          <a:rect l="0" t="0" r="0" b="0"/>
          <a:pathLst>
            <a:path>
              <a:moveTo>
                <a:pt x="2547639" y="107681"/>
              </a:moveTo>
              <a:arcTo wR="1914600" hR="1914600" stAng="17358449" swAng="1501500"/>
            </a:path>
          </a:pathLst>
        </a:custGeom>
        <a:noFill/>
        <a:ln w="25400" cap="flat" cmpd="sng" algn="ctr">
          <a:solidFill>
            <a:scrgbClr r="0" g="0" b="0">
              <a:shade val="95000"/>
              <a:satMod val="105000"/>
            </a:scrgbClr>
          </a:solidFill>
          <a:prstDash val="solid"/>
        </a:ln>
        <a:effectLst/>
        <a:sp3d z="-40000" prstMaterial="matte"/>
      </dsp:spPr>
      <dsp:style>
        <a:lnRef idx="1">
          <a:scrgbClr r="0" g="0" b="0"/>
        </a:lnRef>
        <a:fillRef idx="0">
          <a:scrgbClr r="0" g="0" b="0"/>
        </a:fillRef>
        <a:effectRef idx="0">
          <a:scrgbClr r="0" g="0" b="0"/>
        </a:effectRef>
        <a:fontRef idx="minor"/>
      </dsp:style>
    </dsp:sp>
    <dsp:sp modelId="{79E731FD-C269-4217-BBAA-5446534E0AA0}">
      <dsp:nvSpPr>
        <dsp:cNvPr id="0" name=""/>
        <dsp:cNvSpPr/>
      </dsp:nvSpPr>
      <dsp:spPr>
        <a:xfrm>
          <a:off x="4569225" y="958153"/>
          <a:ext cx="1250095" cy="812561"/>
        </a:xfrm>
        <a:prstGeom prst="roundRect">
          <a:avLst/>
        </a:prstGeom>
        <a:solidFill>
          <a:srgbClr val="FFC000"/>
        </a:solidFill>
        <a:ln w="25400">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1"/>
              </a:solidFill>
              <a:latin typeface="+mn-lt"/>
              <a:cs typeface="+mn-cs"/>
            </a:rPr>
            <a:t>المدرسة</a:t>
          </a:r>
          <a:endParaRPr lang="fr-FR" sz="2400" b="1" kern="1200" dirty="0">
            <a:solidFill>
              <a:schemeClr val="tx1"/>
            </a:solidFill>
          </a:endParaRPr>
        </a:p>
      </dsp:txBody>
      <dsp:txXfrm>
        <a:off x="4608891" y="997819"/>
        <a:ext cx="1170763" cy="733229"/>
      </dsp:txXfrm>
    </dsp:sp>
    <dsp:sp modelId="{573A1841-4279-4CAE-99A9-A066A9D918E9}">
      <dsp:nvSpPr>
        <dsp:cNvPr id="0" name=""/>
        <dsp:cNvSpPr/>
      </dsp:nvSpPr>
      <dsp:spPr>
        <a:xfrm>
          <a:off x="1621580" y="407134"/>
          <a:ext cx="3829200" cy="3829200"/>
        </a:xfrm>
        <a:custGeom>
          <a:avLst/>
          <a:gdLst/>
          <a:ahLst/>
          <a:cxnLst/>
          <a:rect l="0" t="0" r="0" b="0"/>
          <a:pathLst>
            <a:path>
              <a:moveTo>
                <a:pt x="3751337" y="1374144"/>
              </a:moveTo>
              <a:arcTo wR="1914600" hR="1914600" stAng="20616215" swAng="1967569"/>
            </a:path>
          </a:pathLst>
        </a:custGeom>
        <a:noFill/>
        <a:ln w="25400" cap="flat" cmpd="sng" algn="ctr">
          <a:solidFill>
            <a:scrgbClr r="0" g="0" b="0">
              <a:shade val="95000"/>
              <a:satMod val="105000"/>
            </a:scrgbClr>
          </a:solidFill>
          <a:prstDash val="solid"/>
        </a:ln>
        <a:effectLst/>
        <a:sp3d z="-40000" prstMaterial="matte"/>
      </dsp:spPr>
      <dsp:style>
        <a:lnRef idx="1">
          <a:scrgbClr r="0" g="0" b="0"/>
        </a:lnRef>
        <a:fillRef idx="0">
          <a:scrgbClr r="0" g="0" b="0"/>
        </a:fillRef>
        <a:effectRef idx="0">
          <a:scrgbClr r="0" g="0" b="0"/>
        </a:effectRef>
        <a:fontRef idx="minor"/>
      </dsp:style>
    </dsp:sp>
    <dsp:sp modelId="{ED1FC66C-407E-4D5F-A75B-28D84ECB5F55}">
      <dsp:nvSpPr>
        <dsp:cNvPr id="0" name=""/>
        <dsp:cNvSpPr/>
      </dsp:nvSpPr>
      <dsp:spPr>
        <a:xfrm>
          <a:off x="4569225" y="2872754"/>
          <a:ext cx="1250095" cy="812561"/>
        </a:xfrm>
        <a:prstGeom prst="roundRect">
          <a:avLst/>
        </a:prstGeom>
        <a:solidFill>
          <a:schemeClr val="accent5">
            <a:hueOff val="2057134"/>
            <a:satOff val="4699"/>
            <a:lumOff val="-13020"/>
            <a:alphaOff val="0"/>
          </a:schemeClr>
        </a:solidFill>
        <a:ln w="25400">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chemeClr val="tx1"/>
              </a:solidFill>
              <a:latin typeface="+mn-lt"/>
              <a:cs typeface="+mn-cs"/>
            </a:rPr>
            <a:t>المسجد</a:t>
          </a:r>
          <a:endParaRPr lang="fr-FR" sz="2400" b="1" kern="1200" dirty="0">
            <a:solidFill>
              <a:schemeClr val="tx1"/>
            </a:solidFill>
          </a:endParaRPr>
        </a:p>
      </dsp:txBody>
      <dsp:txXfrm>
        <a:off x="4608891" y="2912420"/>
        <a:ext cx="1170763" cy="733229"/>
      </dsp:txXfrm>
    </dsp:sp>
    <dsp:sp modelId="{B41E2A86-FAC6-41B7-9014-5415C21EE5A6}">
      <dsp:nvSpPr>
        <dsp:cNvPr id="0" name=""/>
        <dsp:cNvSpPr/>
      </dsp:nvSpPr>
      <dsp:spPr>
        <a:xfrm>
          <a:off x="1621580" y="407134"/>
          <a:ext cx="3829200" cy="3829200"/>
        </a:xfrm>
        <a:custGeom>
          <a:avLst/>
          <a:gdLst/>
          <a:ahLst/>
          <a:cxnLst/>
          <a:rect l="0" t="0" r="0" b="0"/>
          <a:pathLst>
            <a:path>
              <a:moveTo>
                <a:pt x="3252563" y="3284107"/>
              </a:moveTo>
              <a:arcTo wR="1914600" hR="1914600" stAng="2740051" swAng="1501500"/>
            </a:path>
          </a:pathLst>
        </a:custGeom>
        <a:noFill/>
        <a:ln w="25400" cap="flat" cmpd="sng" algn="ctr">
          <a:solidFill>
            <a:scrgbClr r="0" g="0" b="0">
              <a:shade val="95000"/>
              <a:satMod val="105000"/>
            </a:scrgbClr>
          </a:solidFill>
          <a:prstDash val="solid"/>
        </a:ln>
        <a:effectLst/>
        <a:sp3d z="-40000" prstMaterial="matte"/>
      </dsp:spPr>
      <dsp:style>
        <a:lnRef idx="1">
          <a:scrgbClr r="0" g="0" b="0"/>
        </a:lnRef>
        <a:fillRef idx="0">
          <a:scrgbClr r="0" g="0" b="0"/>
        </a:fillRef>
        <a:effectRef idx="0">
          <a:scrgbClr r="0" g="0" b="0"/>
        </a:effectRef>
        <a:fontRef idx="minor"/>
      </dsp:style>
    </dsp:sp>
    <dsp:sp modelId="{CD90BAD7-F40B-4BB2-8BB6-A389B065E973}">
      <dsp:nvSpPr>
        <dsp:cNvPr id="0" name=""/>
        <dsp:cNvSpPr/>
      </dsp:nvSpPr>
      <dsp:spPr>
        <a:xfrm>
          <a:off x="2911133" y="3830054"/>
          <a:ext cx="1250095" cy="812561"/>
        </a:xfrm>
        <a:prstGeom prst="roundRect">
          <a:avLst/>
        </a:prstGeom>
        <a:solidFill>
          <a:schemeClr val="accent5">
            <a:hueOff val="3085702"/>
            <a:satOff val="7049"/>
            <a:lumOff val="-19529"/>
            <a:alphaOff val="0"/>
          </a:schemeClr>
        </a:solidFill>
        <a:ln w="25400">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FFFF00"/>
              </a:solidFill>
              <a:latin typeface="+mn-lt"/>
              <a:cs typeface="+mn-cs"/>
            </a:rPr>
            <a:t>المذاهب الفكرية</a:t>
          </a:r>
          <a:endParaRPr lang="fr-FR" sz="2400" b="1" kern="1200" dirty="0">
            <a:solidFill>
              <a:srgbClr val="FFFF00"/>
            </a:solidFill>
          </a:endParaRPr>
        </a:p>
      </dsp:txBody>
      <dsp:txXfrm>
        <a:off x="2950799" y="3869720"/>
        <a:ext cx="1170763" cy="733229"/>
      </dsp:txXfrm>
    </dsp:sp>
    <dsp:sp modelId="{8E1D6E2B-1FAC-46C0-8A58-3A4B94AA8DF7}">
      <dsp:nvSpPr>
        <dsp:cNvPr id="0" name=""/>
        <dsp:cNvSpPr/>
      </dsp:nvSpPr>
      <dsp:spPr>
        <a:xfrm>
          <a:off x="1621580" y="407134"/>
          <a:ext cx="3829200" cy="3829200"/>
        </a:xfrm>
        <a:custGeom>
          <a:avLst/>
          <a:gdLst/>
          <a:ahLst/>
          <a:cxnLst/>
          <a:rect l="0" t="0" r="0" b="0"/>
          <a:pathLst>
            <a:path>
              <a:moveTo>
                <a:pt x="1281561" y="3721519"/>
              </a:moveTo>
              <a:arcTo wR="1914600" hR="1914600" stAng="6558449" swAng="1501500"/>
            </a:path>
          </a:pathLst>
        </a:custGeom>
        <a:noFill/>
        <a:ln w="25400" cap="flat" cmpd="sng" algn="ctr">
          <a:solidFill>
            <a:scrgbClr r="0" g="0" b="0">
              <a:shade val="95000"/>
              <a:satMod val="105000"/>
            </a:scrgbClr>
          </a:solidFill>
          <a:prstDash val="solid"/>
        </a:ln>
        <a:effectLst/>
        <a:sp3d z="-40000" prstMaterial="matte"/>
      </dsp:spPr>
      <dsp:style>
        <a:lnRef idx="1">
          <a:scrgbClr r="0" g="0" b="0"/>
        </a:lnRef>
        <a:fillRef idx="0">
          <a:scrgbClr r="0" g="0" b="0"/>
        </a:fillRef>
        <a:effectRef idx="0">
          <a:scrgbClr r="0" g="0" b="0"/>
        </a:effectRef>
        <a:fontRef idx="minor"/>
      </dsp:style>
    </dsp:sp>
    <dsp:sp modelId="{6DEC8534-3FDF-4C21-B7CA-A9DE0F053B0B}">
      <dsp:nvSpPr>
        <dsp:cNvPr id="0" name=""/>
        <dsp:cNvSpPr/>
      </dsp:nvSpPr>
      <dsp:spPr>
        <a:xfrm>
          <a:off x="1253040" y="2872754"/>
          <a:ext cx="1250095" cy="812561"/>
        </a:xfrm>
        <a:prstGeom prst="roundRect">
          <a:avLst/>
        </a:prstGeom>
        <a:solidFill>
          <a:schemeClr val="accent5">
            <a:hueOff val="4114269"/>
            <a:satOff val="9398"/>
            <a:lumOff val="-26039"/>
            <a:alphaOff val="0"/>
          </a:schemeClr>
        </a:solidFill>
        <a:ln w="25400">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ar-SA" sz="2400" b="1" kern="1200" dirty="0" smtClean="0">
              <a:solidFill>
                <a:srgbClr val="FFFF00"/>
              </a:solidFill>
              <a:latin typeface="+mn-lt"/>
              <a:cs typeface="+mn-cs"/>
            </a:rPr>
            <a:t>المجتمع المدني</a:t>
          </a:r>
          <a:endParaRPr lang="fr-FR" sz="2400" b="1" kern="1200" dirty="0">
            <a:solidFill>
              <a:srgbClr val="FFFF00"/>
            </a:solidFill>
          </a:endParaRPr>
        </a:p>
      </dsp:txBody>
      <dsp:txXfrm>
        <a:off x="1292706" y="2912420"/>
        <a:ext cx="1170763" cy="733229"/>
      </dsp:txXfrm>
    </dsp:sp>
    <dsp:sp modelId="{F8AEF1EF-4239-4959-837E-664D632DEE15}">
      <dsp:nvSpPr>
        <dsp:cNvPr id="0" name=""/>
        <dsp:cNvSpPr/>
      </dsp:nvSpPr>
      <dsp:spPr>
        <a:xfrm>
          <a:off x="1621580" y="407134"/>
          <a:ext cx="3829200" cy="3829200"/>
        </a:xfrm>
        <a:custGeom>
          <a:avLst/>
          <a:gdLst/>
          <a:ahLst/>
          <a:cxnLst/>
          <a:rect l="0" t="0" r="0" b="0"/>
          <a:pathLst>
            <a:path>
              <a:moveTo>
                <a:pt x="77863" y="2455056"/>
              </a:moveTo>
              <a:arcTo wR="1914600" hR="1914600" stAng="9816215" swAng="1967569"/>
            </a:path>
          </a:pathLst>
        </a:custGeom>
        <a:noFill/>
        <a:ln w="25400" cap="flat" cmpd="sng" algn="ctr">
          <a:solidFill>
            <a:scrgbClr r="0" g="0" b="0">
              <a:shade val="95000"/>
              <a:satMod val="105000"/>
            </a:scrgbClr>
          </a:solidFill>
          <a:prstDash val="solid"/>
        </a:ln>
        <a:effectLst/>
        <a:sp3d z="-40000" prstMaterial="matte"/>
      </dsp:spPr>
      <dsp:style>
        <a:lnRef idx="1">
          <a:scrgbClr r="0" g="0" b="0"/>
        </a:lnRef>
        <a:fillRef idx="0">
          <a:scrgbClr r="0" g="0" b="0"/>
        </a:fillRef>
        <a:effectRef idx="0">
          <a:scrgbClr r="0" g="0" b="0"/>
        </a:effectRef>
        <a:fontRef idx="minor"/>
      </dsp:style>
    </dsp:sp>
    <dsp:sp modelId="{DC75C4BC-3EA1-4F93-9730-094F9C757E9A}">
      <dsp:nvSpPr>
        <dsp:cNvPr id="0" name=""/>
        <dsp:cNvSpPr/>
      </dsp:nvSpPr>
      <dsp:spPr>
        <a:xfrm>
          <a:off x="1253040" y="958153"/>
          <a:ext cx="1250095" cy="812561"/>
        </a:xfrm>
        <a:prstGeom prst="roundRect">
          <a:avLst/>
        </a:prstGeom>
        <a:solidFill>
          <a:schemeClr val="accent5">
            <a:hueOff val="5142836"/>
            <a:satOff val="11748"/>
            <a:lumOff val="-32549"/>
            <a:alphaOff val="0"/>
          </a:schemeClr>
        </a:solidFill>
        <a:ln w="25400">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solidFill>
                <a:srgbClr val="FFFF00"/>
              </a:solidFill>
              <a:latin typeface="+mn-lt"/>
              <a:cs typeface="+mn-cs"/>
            </a:rPr>
            <a:t>الأحزاب السياسية </a:t>
          </a:r>
          <a:endParaRPr lang="fr-FR" sz="2400" b="1" kern="1200" dirty="0">
            <a:solidFill>
              <a:srgbClr val="FFFF00"/>
            </a:solidFill>
          </a:endParaRPr>
        </a:p>
      </dsp:txBody>
      <dsp:txXfrm>
        <a:off x="1292706" y="997819"/>
        <a:ext cx="1170763" cy="733229"/>
      </dsp:txXfrm>
    </dsp:sp>
    <dsp:sp modelId="{CB5805A7-02CE-4FED-B2A3-ED4565CEA7ED}">
      <dsp:nvSpPr>
        <dsp:cNvPr id="0" name=""/>
        <dsp:cNvSpPr/>
      </dsp:nvSpPr>
      <dsp:spPr>
        <a:xfrm>
          <a:off x="1621580" y="407134"/>
          <a:ext cx="3829200" cy="3829200"/>
        </a:xfrm>
        <a:custGeom>
          <a:avLst/>
          <a:gdLst/>
          <a:ahLst/>
          <a:cxnLst/>
          <a:rect l="0" t="0" r="0" b="0"/>
          <a:pathLst>
            <a:path>
              <a:moveTo>
                <a:pt x="576637" y="545093"/>
              </a:moveTo>
              <a:arcTo wR="1914600" hR="1914600" stAng="13540051" swAng="1501500"/>
            </a:path>
          </a:pathLst>
        </a:custGeom>
        <a:noFill/>
        <a:ln w="25400" cap="flat" cmpd="sng" algn="ctr">
          <a:solidFill>
            <a:scrgbClr r="0" g="0" b="0">
              <a:shade val="95000"/>
              <a:satMod val="105000"/>
            </a:scrgb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BE2D26-8D27-4047-A8D2-924A7E69E721}" type="datetimeFigureOut">
              <a:rPr lang="fr-FR" smtClean="0"/>
              <a:pPr/>
              <a:t>20/02/2019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F6E024-124A-4939-95F4-4BC6C4A86E95}" type="slidenum">
              <a:rPr lang="fr-FR" smtClean="0"/>
              <a:pPr/>
              <a:t>‹N°›</a:t>
            </a:fld>
            <a:endParaRPr lang="fr-FR"/>
          </a:p>
        </p:txBody>
      </p:sp>
    </p:spTree>
    <p:extLst>
      <p:ext uri="{BB962C8B-B14F-4D97-AF65-F5344CB8AC3E}">
        <p14:creationId xmlns="" xmlns:p14="http://schemas.microsoft.com/office/powerpoint/2010/main" val="608243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2F783A2-1CC5-43D1-8B98-0C93B44CF08E}" type="datetimeFigureOut">
              <a:rPr lang="fr-FR"/>
              <a:pPr>
                <a:defRPr/>
              </a:pPr>
              <a:t>20/02/2019</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dirty="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33AE0F1-E73F-4AB2-A21F-716305DD786A}" type="slidenum">
              <a:rPr lang="fr-FR"/>
              <a:pPr>
                <a:defRPr/>
              </a:pPr>
              <a:t>‹N°›</a:t>
            </a:fld>
            <a:endParaRPr lang="fr-FR" dirty="0"/>
          </a:p>
        </p:txBody>
      </p:sp>
    </p:spTree>
    <p:extLst>
      <p:ext uri="{BB962C8B-B14F-4D97-AF65-F5344CB8AC3E}">
        <p14:creationId xmlns="" xmlns:p14="http://schemas.microsoft.com/office/powerpoint/2010/main" val="1258135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33AE0F1-E73F-4AB2-A21F-716305DD786A}" type="slidenum">
              <a:rPr lang="fr-FR" smtClean="0"/>
              <a:pPr>
                <a:defRPr/>
              </a:pPr>
              <a:t>1</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533AE0F1-E73F-4AB2-A21F-716305DD786A}" type="slidenum">
              <a:rPr lang="fr-FR" smtClean="0"/>
              <a:pPr>
                <a:defRPr/>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33AE0F1-E73F-4AB2-A21F-716305DD786A}" type="slidenum">
              <a:rPr lang="fr-FR" smtClean="0"/>
              <a:pPr>
                <a:defRPr/>
              </a:pPr>
              <a:t>15</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33AE0F1-E73F-4AB2-A21F-716305DD786A}" type="slidenum">
              <a:rPr lang="fr-FR" smtClean="0"/>
              <a:pPr>
                <a:defRPr/>
              </a:pPr>
              <a:t>16</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DZ" dirty="0" smtClean="0"/>
              <a:t>هيئات تقليدية للوقاية من الفساد ومكافحته</a:t>
            </a:r>
            <a:endParaRPr lang="fr-FR" dirty="0"/>
          </a:p>
        </p:txBody>
      </p:sp>
      <p:sp>
        <p:nvSpPr>
          <p:cNvPr id="4" name="Espace réservé du numéro de diapositive 3"/>
          <p:cNvSpPr>
            <a:spLocks noGrp="1"/>
          </p:cNvSpPr>
          <p:nvPr>
            <p:ph type="sldNum" sz="quarter" idx="10"/>
          </p:nvPr>
        </p:nvSpPr>
        <p:spPr/>
        <p:txBody>
          <a:bodyPr/>
          <a:lstStyle/>
          <a:p>
            <a:pPr>
              <a:defRPr/>
            </a:pPr>
            <a:fld id="{533AE0F1-E73F-4AB2-A21F-716305DD786A}" type="slidenum">
              <a:rPr lang="fr-FR" smtClean="0"/>
              <a:pPr>
                <a:defRPr/>
              </a:pPr>
              <a:t>29</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rtl="1"/>
            <a:r>
              <a:rPr lang="ar-DZ" dirty="0" smtClean="0"/>
              <a:t>هيئات متخصصة للوقاية من الفساد </a:t>
            </a:r>
            <a:r>
              <a:rPr lang="ar-DZ" dirty="0" err="1" smtClean="0"/>
              <a:t>و</a:t>
            </a:r>
            <a:r>
              <a:rPr lang="ar-DZ" dirty="0" smtClean="0"/>
              <a:t> مكافحته</a:t>
            </a:r>
            <a:endParaRPr lang="fr-FR" dirty="0"/>
          </a:p>
        </p:txBody>
      </p:sp>
      <p:sp>
        <p:nvSpPr>
          <p:cNvPr id="4" name="Espace réservé du numéro de diapositive 3"/>
          <p:cNvSpPr>
            <a:spLocks noGrp="1"/>
          </p:cNvSpPr>
          <p:nvPr>
            <p:ph type="sldNum" sz="quarter" idx="10"/>
          </p:nvPr>
        </p:nvSpPr>
        <p:spPr/>
        <p:txBody>
          <a:bodyPr/>
          <a:lstStyle/>
          <a:p>
            <a:pPr>
              <a:defRPr/>
            </a:pPr>
            <a:fld id="{533AE0F1-E73F-4AB2-A21F-716305DD786A}" type="slidenum">
              <a:rPr lang="fr-FR" smtClean="0"/>
              <a:pPr>
                <a:defRPr/>
              </a:pPr>
              <a:t>30</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7162800" cy="1470025"/>
          </a:xfrm>
        </p:spPr>
        <p:txBody>
          <a:bodyPr/>
          <a:lstStyle>
            <a:lvl1pPr rtl="1">
              <a:defRPr/>
            </a:lvl1pPr>
          </a:lstStyle>
          <a:p>
            <a:r>
              <a:rPr lang="en-US" smtClean="0"/>
              <a:t>Click to edit Master title style</a:t>
            </a:r>
            <a:endParaRPr lang="en-US"/>
          </a:p>
        </p:txBody>
      </p:sp>
      <p:sp>
        <p:nvSpPr>
          <p:cNvPr id="3" name="Subtitle 2"/>
          <p:cNvSpPr>
            <a:spLocks noGrp="1"/>
          </p:cNvSpPr>
          <p:nvPr>
            <p:ph type="subTitle" idx="1"/>
          </p:nvPr>
        </p:nvSpPr>
        <p:spPr>
          <a:xfrm>
            <a:off x="914400" y="3886200"/>
            <a:ext cx="6400800" cy="1752600"/>
          </a:xfrm>
          <a:prstGeom prst="rect">
            <a:avLst/>
          </a:prstGeom>
        </p:spPr>
        <p:txBody>
          <a:bodyPr/>
          <a:lstStyle>
            <a:lvl1pPr marL="0" indent="0" algn="ctr" rtl="1">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181100"/>
            <a:ext cx="7391400" cy="5346700"/>
          </a:xfrm>
          <a:prstGeom prst="rect">
            <a:avLst/>
          </a:prstGeom>
        </p:spPr>
        <p:txBody>
          <a:bodyPr vert="eaVert"/>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6450" y="76200"/>
            <a:ext cx="1847850" cy="6451600"/>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1695450" y="76200"/>
            <a:ext cx="5391150" cy="6451600"/>
          </a:xfrm>
          <a:prstGeom prst="rect">
            <a:avLst/>
          </a:prstGeom>
        </p:spPr>
        <p:txBody>
          <a:bodyPr vert="eaVert"/>
          <a:lstStyle>
            <a:lvl1pPr algn="r" rtl="1">
              <a:defRPr/>
            </a:lvl1pPr>
            <a:lvl2pPr algn="r" rtl="1">
              <a:defRPr/>
            </a:lvl2pPr>
            <a:lvl3pPr algn="r" rtl="1">
              <a:defRPr/>
            </a:lvl3pPr>
            <a:lvl4pPr algn="r" rtl="1">
              <a:defRPr/>
            </a:lvl4pPr>
            <a:lvl5pPr algn="r" rtl="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0511865-649C-4816-B4EB-C040FAB8553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7E8FD27-98B7-48E2-B3B4-0984E88D0168}" type="slidenum">
              <a:rPr lang="fr-FR" smtClean="0"/>
              <a:pPr/>
              <a:t>‹N°›</a:t>
            </a:fld>
            <a:endParaRPr lang="fr-F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391400" cy="846138"/>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76200" y="1181100"/>
            <a:ext cx="7391400" cy="5346700"/>
          </a:xfrm>
          <a:prstGeom prst="rect">
            <a:avLst/>
          </a:prstGeom>
        </p:spPr>
        <p:txBody>
          <a:bodyPr/>
          <a:lstStyle>
            <a:lvl1pPr algn="r" rtl="1">
              <a:defRPr/>
            </a:lvl1pPr>
          </a:lstStyle>
          <a:p>
            <a:pPr lvl="0"/>
            <a:endParaRPr lang="en-US" noProof="0" dirty="0" smtClean="0"/>
          </a:p>
        </p:txBody>
      </p:sp>
    </p:spTree>
  </p:cSld>
  <p:clrMapOvr>
    <a:masterClrMapping/>
  </p:clrMapOvr>
  <p:transition spd="med">
    <p:wipe dir="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5A0AA9B-A788-4DBA-9AAB-1CD4CAF1C605}"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E275CC7-E9B5-495D-9801-083F8ACA98B6}" type="slidenum">
              <a:rPr lang="fr-FR" smtClean="0"/>
              <a:pPr/>
              <a:t>‹N°›</a:t>
            </a:fld>
            <a:endParaRPr lang="fr-F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79728804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190A46-1F18-4F2C-B667-ABEAC0C9A27C}"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0A64B6-B612-4468-B60B-68B3B2712B0E}" type="slidenum">
              <a:rPr lang="fr-FR" smtClean="0"/>
              <a:pPr/>
              <a:t>‹N°›</a:t>
            </a:fld>
            <a:endParaRPr lang="fr-F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24422658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F936C7-CEE0-4E9F-B0CE-136071FFAF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AA27037-FBC8-42A7-B99B-D0F79112B5EA}"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3056095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1141445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3966113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2491220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13212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 y="1181100"/>
            <a:ext cx="7391400" cy="5346700"/>
          </a:xfrm>
          <a:prstGeom prst="rect">
            <a:avLst/>
          </a:prstGeo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2636996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2843050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1441738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8C02B1D-E669-46D3-9EBB-DDAEA32B7D1B}"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1839365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2909488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800771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3012750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3339399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2500301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555391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 y="4406900"/>
            <a:ext cx="7162800" cy="1362075"/>
          </a:xfrm>
        </p:spPr>
        <p:txBody>
          <a:bodyPr anchor="t"/>
          <a:lstStyle>
            <a:lvl1pPr algn="r" rtl="1">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52400" y="2906713"/>
            <a:ext cx="7162800" cy="1500187"/>
          </a:xfrm>
          <a:prstGeom prst="rect">
            <a:avLst/>
          </a:prstGeom>
        </p:spPr>
        <p:txBody>
          <a:bodyPr anchor="b"/>
          <a:lstStyle>
            <a:lvl1pPr marL="0" indent="0" algn="r" rtl="1">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23241144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2344915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3054442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3392226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A8D40C8-DF60-42E3-9AE2-E673C03495D8}"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13338562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1935796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1467819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26107351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424798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2001680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 y="1181100"/>
            <a:ext cx="3619500" cy="5346700"/>
          </a:xfrm>
          <a:prstGeom prst="rect">
            <a:avLst/>
          </a:prstGeo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1181100"/>
            <a:ext cx="3619500" cy="5346700"/>
          </a:xfrm>
          <a:prstGeom prst="rect">
            <a:avLst/>
          </a:prstGeo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1729641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3032804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1034959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18354492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1716906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539ECB-BD6B-4F27-8F70-6E3B5FAB18D7}"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52062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33637070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1153066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1828287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348794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7143526"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 y="1535113"/>
            <a:ext cx="3506997" cy="639762"/>
          </a:xfrm>
          <a:prstGeom prst="rect">
            <a:avLst/>
          </a:prstGeom>
        </p:spPr>
        <p:txBody>
          <a:bodyPr anchor="b"/>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 y="2174875"/>
            <a:ext cx="3506997" cy="3951288"/>
          </a:xfrm>
          <a:prstGeom prst="rect">
            <a:avLst/>
          </a:prstGeom>
        </p:spPr>
        <p:txBody>
          <a:bodyPr/>
          <a:lstStyle>
            <a:lvl1pPr algn="r" rtl="1">
              <a:defRPr sz="2400"/>
            </a:lvl1pPr>
            <a:lvl2pPr algn="r" rtl="1">
              <a:defRPr sz="2000"/>
            </a:lvl2pPr>
            <a:lvl3pPr algn="r" rtl="1">
              <a:defRPr sz="1800"/>
            </a:lvl3pPr>
            <a:lvl4pPr algn="r" rtl="1">
              <a:defRPr sz="1600"/>
            </a:lvl4pPr>
            <a:lvl5pPr algn="r" rtl="1">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86200" y="1535113"/>
            <a:ext cx="3508375" cy="639762"/>
          </a:xfrm>
          <a:prstGeom prst="rect">
            <a:avLst/>
          </a:prstGeom>
        </p:spPr>
        <p:txBody>
          <a:bodyPr anchor="b"/>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3886200" y="2174875"/>
            <a:ext cx="3508375" cy="3951288"/>
          </a:xfrm>
          <a:prstGeom prst="rect">
            <a:avLst/>
          </a:prstGeom>
        </p:spPr>
        <p:txBody>
          <a:bodyPr/>
          <a:lstStyle>
            <a:lvl1pPr algn="r" rtl="1">
              <a:defRPr sz="2400"/>
            </a:lvl1pPr>
            <a:lvl2pPr algn="r" rtl="1">
              <a:defRPr sz="2000"/>
            </a:lvl2pPr>
            <a:lvl3pPr algn="r" rtl="1">
              <a:defRPr sz="1800"/>
            </a:lvl3pPr>
            <a:lvl4pPr algn="r" rtl="1">
              <a:defRPr sz="1600"/>
            </a:lvl4pPr>
            <a:lvl5pPr algn="r" rtl="1">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1996041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4097302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26534572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11932894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2968038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1762439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9F3E232-66E4-4AF4-893E-0F6E29BFA2D3}"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15665671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2550255-9B52-4685-B7B2-FF4A5C67F75D}"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F8FE241-0C91-40EE-84B8-76A3D3CA9C32}" type="slidenum">
              <a:rPr lang="fr-FR" smtClean="0"/>
              <a:pPr/>
              <a:t>‹N°›</a:t>
            </a:fld>
            <a:endParaRPr lang="fr-F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spd="med">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DF85357-345F-47FC-B3C6-EDD946DB70BF}"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18B93A3-242D-4DC6-8FD9-BDB3D9500A31}" type="slidenum">
              <a:rPr lang="fr-FR" smtClean="0"/>
              <a:pPr/>
              <a:t>‹N°›</a:t>
            </a:fld>
            <a:endParaRPr lang="fr-F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rtl="1">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lgn="r" rtl="1">
              <a:defRPr sz="3200"/>
            </a:lvl1pPr>
            <a:lvl2pPr algn="r" rtl="1">
              <a:defRPr sz="2800"/>
            </a:lvl2pPr>
            <a:lvl3pPr algn="r" rtl="1">
              <a:defRPr sz="2400"/>
            </a:lvl3pPr>
            <a:lvl4pPr algn="r" rtl="1">
              <a:defRPr sz="2000"/>
            </a:lvl4pPr>
            <a:lvl5pPr algn="r" rtl="1">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lgn="r" rtl="1">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367EF5D-25AE-4B14-9D74-0F1F5C6D856E}"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F2F064E-AEB7-4B6E-970B-C7002EEABEE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rtl="1">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lgn="r" rtl="1">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lgn="r" rtl="1">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wipe dir="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B97E35-2EDE-4C99-810C-8EE8E91D9D76}" type="datetimeFigureOut">
              <a:rPr lang="fr-FR" smtClean="0"/>
              <a:pPr/>
              <a:t>20/02/2019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CB7E99-3CD3-47FB-83C0-C250FD2CAA1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descr="Recycled paper"/>
          <p:cNvSpPr>
            <a:spLocks noGrp="1" noChangeArrowheads="1"/>
          </p:cNvSpPr>
          <p:nvPr>
            <p:ph type="title"/>
          </p:nvPr>
        </p:nvSpPr>
        <p:spPr bwMode="auto">
          <a:xfrm>
            <a:off x="76200" y="76200"/>
            <a:ext cx="7391400" cy="846138"/>
          </a:xfrm>
          <a:prstGeom prst="rect">
            <a:avLst/>
          </a:prstGeom>
          <a:blipFill dpi="0" rotWithShape="1">
            <a:blip r:embed="rId15" cstate="print"/>
            <a:srcRect/>
            <a:tile tx="0" ty="0" sx="100000" sy="100000" flip="none" algn="tl"/>
          </a:blipFill>
          <a:ln w="9525">
            <a:solidFill>
              <a:srgbClr val="008080"/>
            </a:solid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2" name="Rectangle 8"/>
          <p:cNvSpPr>
            <a:spLocks noChangeArrowheads="1"/>
          </p:cNvSpPr>
          <p:nvPr userDrawn="1"/>
        </p:nvSpPr>
        <p:spPr bwMode="auto">
          <a:xfrm rot="10800000">
            <a:off x="0" y="963613"/>
            <a:ext cx="9144000" cy="136525"/>
          </a:xfrm>
          <a:prstGeom prst="rect">
            <a:avLst/>
          </a:prstGeom>
          <a:solidFill>
            <a:schemeClr val="accent1"/>
          </a:solidFill>
          <a:ln w="9525">
            <a:noFill/>
            <a:miter lim="800000"/>
            <a:headEnd/>
            <a:tailEnd/>
          </a:ln>
          <a:effectLst/>
        </p:spPr>
        <p:txBody>
          <a:bodyPr wrap="none" anchor="ctr"/>
          <a:lstStyle/>
          <a:p>
            <a:pPr algn="l" fontAlgn="auto">
              <a:spcBef>
                <a:spcPts val="0"/>
              </a:spcBef>
              <a:spcAft>
                <a:spcPts val="0"/>
              </a:spcAft>
              <a:defRPr/>
            </a:pPr>
            <a:endParaRPr lang="en-US" dirty="0">
              <a:latin typeface="+mn-lt"/>
            </a:endParaRPr>
          </a:p>
        </p:txBody>
      </p:sp>
      <p:sp>
        <p:nvSpPr>
          <p:cNvPr id="1031" name="Rectangle 7"/>
          <p:cNvSpPr>
            <a:spLocks noChangeArrowheads="1"/>
          </p:cNvSpPr>
          <p:nvPr userDrawn="1"/>
        </p:nvSpPr>
        <p:spPr bwMode="auto">
          <a:xfrm>
            <a:off x="7620000" y="0"/>
            <a:ext cx="1524000" cy="6858000"/>
          </a:xfrm>
          <a:prstGeom prst="rect">
            <a:avLst/>
          </a:prstGeom>
          <a:gradFill rotWithShape="1">
            <a:gsLst>
              <a:gs pos="0">
                <a:srgbClr val="008080"/>
              </a:gs>
              <a:gs pos="50000">
                <a:srgbClr val="009999"/>
              </a:gs>
              <a:gs pos="100000">
                <a:srgbClr val="008080"/>
              </a:gs>
            </a:gsLst>
            <a:lin ang="5400000" scaled="1"/>
          </a:gradFill>
          <a:ln w="9525">
            <a:noFill/>
            <a:miter lim="800000"/>
            <a:headEnd/>
            <a:tailEnd/>
          </a:ln>
        </p:spPr>
        <p:txBody>
          <a:bodyPr wrap="none" anchor="ctr"/>
          <a:lstStyle/>
          <a:p>
            <a:pPr fontAlgn="auto">
              <a:spcBef>
                <a:spcPts val="0"/>
              </a:spcBef>
              <a:spcAft>
                <a:spcPts val="0"/>
              </a:spcAft>
              <a:defRPr/>
            </a:pPr>
            <a:endParaRPr lang="en-CA" dirty="0">
              <a:latin typeface="+mn-lt"/>
            </a:endParaRPr>
          </a:p>
        </p:txBody>
      </p:sp>
      <p:sp>
        <p:nvSpPr>
          <p:cNvPr id="1033" name="Rectangle 9"/>
          <p:cNvSpPr>
            <a:spLocks noChangeArrowheads="1"/>
          </p:cNvSpPr>
          <p:nvPr userDrawn="1"/>
        </p:nvSpPr>
        <p:spPr bwMode="auto">
          <a:xfrm>
            <a:off x="0" y="963613"/>
            <a:ext cx="7620000" cy="136525"/>
          </a:xfrm>
          <a:prstGeom prst="rect">
            <a:avLst/>
          </a:prstGeom>
          <a:gradFill rotWithShape="0">
            <a:gsLst>
              <a:gs pos="0">
                <a:schemeClr val="bg1"/>
              </a:gs>
              <a:gs pos="50000">
                <a:srgbClr val="008080"/>
              </a:gs>
              <a:gs pos="100000">
                <a:schemeClr val="bg1"/>
              </a:gs>
            </a:gsLst>
            <a:lin ang="0" scaled="1"/>
          </a:gradFill>
          <a:ln w="9525">
            <a:noFill/>
            <a:miter lim="800000"/>
            <a:headEnd/>
            <a:tailEnd/>
          </a:ln>
        </p:spPr>
        <p:txBody>
          <a:bodyPr wrap="none" anchor="ctr"/>
          <a:lstStyle/>
          <a:p>
            <a:pPr algn="l" fontAlgn="auto">
              <a:spcBef>
                <a:spcPts val="0"/>
              </a:spcBef>
              <a:spcAft>
                <a:spcPts val="0"/>
              </a:spcAft>
              <a:defRPr/>
            </a:pPr>
            <a:endParaRPr lang="en-US" dirty="0">
              <a:latin typeface="+mn-lt"/>
            </a:endParaRPr>
          </a:p>
        </p:txBody>
      </p:sp>
      <p:sp>
        <p:nvSpPr>
          <p:cNvPr id="1035" name="Rectangle 11"/>
          <p:cNvSpPr>
            <a:spLocks noChangeArrowheads="1"/>
          </p:cNvSpPr>
          <p:nvPr userDrawn="1"/>
        </p:nvSpPr>
        <p:spPr bwMode="auto">
          <a:xfrm rot="10800000">
            <a:off x="7377112" y="963613"/>
            <a:ext cx="1766888" cy="136525"/>
          </a:xfrm>
          <a:prstGeom prst="rect">
            <a:avLst/>
          </a:prstGeom>
          <a:gradFill rotWithShape="1">
            <a:gsLst>
              <a:gs pos="0">
                <a:srgbClr val="008080"/>
              </a:gs>
              <a:gs pos="100000">
                <a:srgbClr val="FFFFFF"/>
              </a:gs>
            </a:gsLst>
            <a:lin ang="0" scaled="1"/>
          </a:gradFill>
          <a:ln w="9525">
            <a:noFill/>
            <a:miter lim="800000"/>
            <a:headEnd/>
            <a:tailEnd/>
          </a:ln>
        </p:spPr>
        <p:txBody>
          <a:bodyPr wrap="none" anchor="ctr"/>
          <a:lstStyle/>
          <a:p>
            <a:pPr algn="l" fontAlgn="auto">
              <a:spcBef>
                <a:spcPts val="0"/>
              </a:spcBef>
              <a:spcAft>
                <a:spcPts val="0"/>
              </a:spcAft>
              <a:defRPr/>
            </a:pPr>
            <a:endParaRPr lang="en-US" dirty="0">
              <a:latin typeface="+mn-lt"/>
            </a:endParaRPr>
          </a:p>
        </p:txBody>
      </p:sp>
      <p:sp>
        <p:nvSpPr>
          <p:cNvPr id="1039" name="Text Box 15"/>
          <p:cNvSpPr txBox="1">
            <a:spLocks noChangeArrowheads="1"/>
          </p:cNvSpPr>
          <p:nvPr userDrawn="1"/>
        </p:nvSpPr>
        <p:spPr bwMode="auto">
          <a:xfrm>
            <a:off x="7500958" y="77908"/>
            <a:ext cx="1637823" cy="1077218"/>
          </a:xfrm>
          <a:prstGeom prst="rect">
            <a:avLst/>
          </a:prstGeom>
          <a:noFill/>
          <a:ln w="9525">
            <a:noFill/>
            <a:miter lim="800000"/>
            <a:headEnd/>
            <a:tailEnd/>
          </a:ln>
          <a:effectLst/>
        </p:spPr>
        <p:txBody>
          <a:bodyPr wrap="square">
            <a:spAutoFit/>
          </a:bodyPr>
          <a:lstStyle/>
          <a:p>
            <a:pPr algn="ctr" rtl="1" fontAlgn="base">
              <a:spcBef>
                <a:spcPct val="0"/>
              </a:spcBef>
              <a:spcAft>
                <a:spcPct val="0"/>
              </a:spcAft>
              <a:defRPr/>
            </a:pPr>
            <a:r>
              <a:rPr lang="ar-DZ" sz="1600" b="1" i="0" kern="1200" dirty="0" smtClean="0">
                <a:solidFill>
                  <a:schemeClr val="bg1"/>
                </a:solidFill>
                <a:latin typeface="Arial" charset="0"/>
                <a:ea typeface="+mn-ea"/>
                <a:cs typeface="+mn-cs"/>
              </a:rPr>
              <a:t>دورة </a:t>
            </a:r>
            <a:r>
              <a:rPr lang="ar-DZ" sz="1600" b="1" i="0" kern="1200" dirty="0" err="1" smtClean="0">
                <a:solidFill>
                  <a:schemeClr val="bg1"/>
                </a:solidFill>
                <a:latin typeface="Arial" charset="0"/>
                <a:ea typeface="+mn-ea"/>
                <a:cs typeface="+mn-cs"/>
              </a:rPr>
              <a:t>نكوينية</a:t>
            </a:r>
            <a:r>
              <a:rPr lang="ar-DZ" sz="1600" b="1" i="0" kern="1200" dirty="0" smtClean="0">
                <a:solidFill>
                  <a:schemeClr val="bg1"/>
                </a:solidFill>
                <a:latin typeface="Arial" charset="0"/>
                <a:ea typeface="+mn-ea"/>
                <a:cs typeface="+mn-cs"/>
              </a:rPr>
              <a:t> </a:t>
            </a:r>
            <a:r>
              <a:rPr lang="ar-DZ" sz="1600" b="1" i="0" kern="1200" dirty="0" err="1" smtClean="0">
                <a:solidFill>
                  <a:schemeClr val="bg1"/>
                </a:solidFill>
                <a:latin typeface="Arial" charset="0"/>
                <a:ea typeface="+mn-ea"/>
                <a:cs typeface="+mn-cs"/>
              </a:rPr>
              <a:t>للتحسيس</a:t>
            </a:r>
            <a:r>
              <a:rPr lang="ar-DZ" sz="1600" b="1" i="0" kern="1200" dirty="0" smtClean="0">
                <a:solidFill>
                  <a:schemeClr val="bg1"/>
                </a:solidFill>
                <a:latin typeface="Arial" charset="0"/>
                <a:ea typeface="+mn-ea"/>
                <a:cs typeface="+mn-cs"/>
              </a:rPr>
              <a:t> ضد الفساد والوقاية منه ومكافحته</a:t>
            </a:r>
          </a:p>
        </p:txBody>
      </p:sp>
      <p:sp>
        <p:nvSpPr>
          <p:cNvPr id="1046" name="Line 22"/>
          <p:cNvSpPr>
            <a:spLocks noChangeShapeType="1"/>
          </p:cNvSpPr>
          <p:nvPr userDrawn="1"/>
        </p:nvSpPr>
        <p:spPr bwMode="auto">
          <a:xfrm>
            <a:off x="7594600" y="6215082"/>
            <a:ext cx="1549400" cy="0"/>
          </a:xfrm>
          <a:prstGeom prst="line">
            <a:avLst/>
          </a:prstGeom>
          <a:noFill/>
          <a:ln w="57150" cmpd="thinThick">
            <a:solidFill>
              <a:schemeClr val="bg1"/>
            </a:solidFill>
            <a:round/>
            <a:headEnd/>
            <a:tailEnd/>
          </a:ln>
          <a:effectLst/>
        </p:spPr>
        <p:txBody>
          <a:bodyPr/>
          <a:lstStyle/>
          <a:p>
            <a:pPr algn="l" fontAlgn="auto">
              <a:spcBef>
                <a:spcPts val="0"/>
              </a:spcBef>
              <a:spcAft>
                <a:spcPts val="0"/>
              </a:spcAft>
              <a:defRPr/>
            </a:pPr>
            <a:endParaRPr lang="en-US" dirty="0">
              <a:latin typeface="+mn-lt"/>
            </a:endParaRPr>
          </a:p>
        </p:txBody>
      </p:sp>
      <p:sp>
        <p:nvSpPr>
          <p:cNvPr id="1047" name="Line 23"/>
          <p:cNvSpPr>
            <a:spLocks noChangeShapeType="1"/>
          </p:cNvSpPr>
          <p:nvPr userDrawn="1"/>
        </p:nvSpPr>
        <p:spPr bwMode="auto">
          <a:xfrm>
            <a:off x="7594600" y="5715016"/>
            <a:ext cx="1549400" cy="0"/>
          </a:xfrm>
          <a:prstGeom prst="line">
            <a:avLst/>
          </a:prstGeom>
          <a:noFill/>
          <a:ln w="57150" cmpd="thickThin">
            <a:solidFill>
              <a:schemeClr val="bg1"/>
            </a:solidFill>
            <a:round/>
            <a:headEnd/>
            <a:tailEnd/>
          </a:ln>
          <a:effectLst/>
        </p:spPr>
        <p:txBody>
          <a:bodyPr/>
          <a:lstStyle/>
          <a:p>
            <a:pPr algn="l" fontAlgn="auto">
              <a:spcBef>
                <a:spcPts val="0"/>
              </a:spcBef>
              <a:spcAft>
                <a:spcPts val="0"/>
              </a:spcAft>
              <a:defRPr/>
            </a:pPr>
            <a:endParaRPr lang="en-US" dirty="0">
              <a:latin typeface="+mn-lt"/>
            </a:endParaRPr>
          </a:p>
        </p:txBody>
      </p:sp>
      <p:sp>
        <p:nvSpPr>
          <p:cNvPr id="1048" name="Text Box 24"/>
          <p:cNvSpPr txBox="1">
            <a:spLocks noChangeArrowheads="1"/>
          </p:cNvSpPr>
          <p:nvPr userDrawn="1"/>
        </p:nvSpPr>
        <p:spPr bwMode="auto">
          <a:xfrm>
            <a:off x="8501090" y="5715016"/>
            <a:ext cx="485775" cy="244475"/>
          </a:xfrm>
          <a:prstGeom prst="rect">
            <a:avLst/>
          </a:prstGeom>
          <a:noFill/>
          <a:ln w="9525">
            <a:noFill/>
            <a:miter lim="800000"/>
            <a:headEnd/>
            <a:tailEnd/>
          </a:ln>
          <a:effectLst/>
        </p:spPr>
        <p:txBody>
          <a:bodyPr>
            <a:spAutoFit/>
          </a:bodyPr>
          <a:lstStyle/>
          <a:p>
            <a:pPr algn="r" rtl="1" fontAlgn="auto">
              <a:spcBef>
                <a:spcPts val="0"/>
              </a:spcBef>
              <a:spcAft>
                <a:spcPts val="0"/>
              </a:spcAft>
              <a:defRPr/>
            </a:pPr>
            <a:r>
              <a:rPr lang="ar-DZ" sz="1000" b="1" dirty="0" smtClean="0">
                <a:solidFill>
                  <a:schemeClr val="bg1"/>
                </a:solidFill>
                <a:latin typeface="Arial Narrow" pitchFamily="34" charset="0"/>
              </a:rPr>
              <a:t>التالي</a:t>
            </a:r>
            <a:endParaRPr lang="en-US" sz="1000" b="1" dirty="0">
              <a:solidFill>
                <a:schemeClr val="bg1"/>
              </a:solidFill>
              <a:latin typeface="Arial Narrow" pitchFamily="34" charset="0"/>
            </a:endParaRPr>
          </a:p>
        </p:txBody>
      </p:sp>
      <p:sp>
        <p:nvSpPr>
          <p:cNvPr id="1049" name="Text Box 25"/>
          <p:cNvSpPr txBox="1">
            <a:spLocks noChangeArrowheads="1"/>
          </p:cNvSpPr>
          <p:nvPr userDrawn="1"/>
        </p:nvSpPr>
        <p:spPr bwMode="auto">
          <a:xfrm>
            <a:off x="8072462" y="5715016"/>
            <a:ext cx="485775" cy="244475"/>
          </a:xfrm>
          <a:prstGeom prst="rect">
            <a:avLst/>
          </a:prstGeom>
          <a:noFill/>
          <a:ln w="9525">
            <a:noFill/>
            <a:miter lim="800000"/>
            <a:headEnd/>
            <a:tailEnd/>
          </a:ln>
          <a:effectLst/>
        </p:spPr>
        <p:txBody>
          <a:bodyPr>
            <a:spAutoFit/>
          </a:bodyPr>
          <a:lstStyle/>
          <a:p>
            <a:pPr rtl="1" fontAlgn="auto">
              <a:spcBef>
                <a:spcPts val="0"/>
              </a:spcBef>
              <a:spcAft>
                <a:spcPts val="0"/>
              </a:spcAft>
              <a:defRPr/>
            </a:pPr>
            <a:r>
              <a:rPr lang="ar-DZ" sz="1000" b="1" dirty="0" smtClean="0">
                <a:solidFill>
                  <a:schemeClr val="bg1"/>
                </a:solidFill>
                <a:latin typeface="Arial Narrow" pitchFamily="34" charset="0"/>
              </a:rPr>
              <a:t>السابق</a:t>
            </a:r>
            <a:endParaRPr lang="en-US" sz="1000" b="1" dirty="0">
              <a:solidFill>
                <a:schemeClr val="bg1"/>
              </a:solidFill>
              <a:latin typeface="Arial Narrow" pitchFamily="34" charset="0"/>
            </a:endParaRPr>
          </a:p>
        </p:txBody>
      </p:sp>
      <p:sp>
        <p:nvSpPr>
          <p:cNvPr id="1050" name="Text Box 26"/>
          <p:cNvSpPr txBox="1">
            <a:spLocks noChangeArrowheads="1"/>
          </p:cNvSpPr>
          <p:nvPr userDrawn="1"/>
        </p:nvSpPr>
        <p:spPr bwMode="auto">
          <a:xfrm>
            <a:off x="7572396" y="5715016"/>
            <a:ext cx="457201" cy="244475"/>
          </a:xfrm>
          <a:prstGeom prst="rect">
            <a:avLst/>
          </a:prstGeom>
          <a:noFill/>
          <a:ln w="9525">
            <a:noFill/>
            <a:miter lim="800000"/>
            <a:headEnd/>
            <a:tailEnd/>
          </a:ln>
          <a:effectLst/>
        </p:spPr>
        <p:txBody>
          <a:bodyPr wrap="square">
            <a:spAutoFit/>
          </a:bodyPr>
          <a:lstStyle/>
          <a:p>
            <a:pPr rtl="1" fontAlgn="auto">
              <a:spcBef>
                <a:spcPts val="0"/>
              </a:spcBef>
              <a:spcAft>
                <a:spcPts val="0"/>
              </a:spcAft>
              <a:defRPr/>
            </a:pPr>
            <a:r>
              <a:rPr lang="ar-DZ" sz="1000" b="1" dirty="0" smtClean="0">
                <a:solidFill>
                  <a:schemeClr val="bg1"/>
                </a:solidFill>
                <a:latin typeface="Arial Narrow" pitchFamily="34" charset="0"/>
              </a:rPr>
              <a:t>النهاية</a:t>
            </a:r>
            <a:endParaRPr lang="en-US" sz="1000" b="1" dirty="0">
              <a:solidFill>
                <a:schemeClr val="bg1"/>
              </a:solidFill>
              <a:latin typeface="Arial Narrow" pitchFamily="34" charset="0"/>
            </a:endParaRPr>
          </a:p>
        </p:txBody>
      </p:sp>
      <p:sp>
        <p:nvSpPr>
          <p:cNvPr id="1042" name="AutoShape 18">
            <a:hlinkClick r:id="" action="ppaction://hlinkshowjump?jump=nextslide" highlightClick="1"/>
          </p:cNvPr>
          <p:cNvSpPr>
            <a:spLocks noChangeArrowheads="1"/>
          </p:cNvSpPr>
          <p:nvPr userDrawn="1"/>
        </p:nvSpPr>
        <p:spPr bwMode="auto">
          <a:xfrm>
            <a:off x="8572528" y="5929330"/>
            <a:ext cx="406400" cy="254000"/>
          </a:xfrm>
          <a:prstGeom prst="actionButtonForwardNext">
            <a:avLst/>
          </a:prstGeom>
          <a:solidFill>
            <a:schemeClr val="bg1"/>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dirty="0">
              <a:latin typeface="+mn-lt"/>
            </a:endParaRPr>
          </a:p>
        </p:txBody>
      </p:sp>
      <p:sp>
        <p:nvSpPr>
          <p:cNvPr id="1043" name="AutoShape 19">
            <a:hlinkClick r:id="" action="ppaction://hlinkshowjump?jump=previousslide" highlightClick="1"/>
          </p:cNvPr>
          <p:cNvSpPr>
            <a:spLocks noChangeArrowheads="1"/>
          </p:cNvSpPr>
          <p:nvPr userDrawn="1"/>
        </p:nvSpPr>
        <p:spPr bwMode="auto">
          <a:xfrm flipH="1">
            <a:off x="8143900" y="5929330"/>
            <a:ext cx="406400" cy="254000"/>
          </a:xfrm>
          <a:prstGeom prst="actionButtonForwardNext">
            <a:avLst/>
          </a:prstGeom>
          <a:solidFill>
            <a:schemeClr val="bg1"/>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dirty="0">
              <a:latin typeface="+mn-lt"/>
            </a:endParaRPr>
          </a:p>
        </p:txBody>
      </p:sp>
      <p:sp>
        <p:nvSpPr>
          <p:cNvPr id="1044" name="AutoShape 20">
            <a:hlinkClick r:id="" action="ppaction://hlinkshowjump?jump=endshow" highlightClick="1"/>
          </p:cNvPr>
          <p:cNvSpPr>
            <a:spLocks noChangeArrowheads="1"/>
          </p:cNvSpPr>
          <p:nvPr userDrawn="1"/>
        </p:nvSpPr>
        <p:spPr bwMode="auto">
          <a:xfrm rot="16200000">
            <a:off x="7720034" y="5853130"/>
            <a:ext cx="228600" cy="380999"/>
          </a:xfrm>
          <a:prstGeom prst="actionButtonEnd">
            <a:avLst/>
          </a:prstGeom>
          <a:solidFill>
            <a:srgbClr val="FF0000"/>
          </a:solidFill>
          <a:ln w="9525">
            <a:solidFill>
              <a:schemeClr val="tx1"/>
            </a:solidFill>
            <a:miter lim="800000"/>
            <a:headEnd/>
            <a:tailEnd/>
          </a:ln>
          <a:effectLst/>
        </p:spPr>
        <p:txBody>
          <a:bodyPr wrap="none" anchor="ctr"/>
          <a:lstStyle/>
          <a:p>
            <a:pPr algn="l" fontAlgn="auto">
              <a:spcBef>
                <a:spcPts val="0"/>
              </a:spcBef>
              <a:spcAft>
                <a:spcPts val="0"/>
              </a:spcAft>
              <a:defRPr/>
            </a:pPr>
            <a:endParaRPr lang="en-US" dirty="0">
              <a:latin typeface="+mn-lt"/>
            </a:endParaRPr>
          </a:p>
        </p:txBody>
      </p:sp>
      <p:sp>
        <p:nvSpPr>
          <p:cNvPr id="1052" name="Text Box 28"/>
          <p:cNvSpPr txBox="1">
            <a:spLocks noChangeArrowheads="1"/>
          </p:cNvSpPr>
          <p:nvPr userDrawn="1"/>
        </p:nvSpPr>
        <p:spPr bwMode="auto">
          <a:xfrm>
            <a:off x="7828598" y="6357958"/>
            <a:ext cx="851515" cy="276999"/>
          </a:xfrm>
          <a:prstGeom prst="rect">
            <a:avLst/>
          </a:prstGeom>
          <a:noFill/>
          <a:ln w="9525">
            <a:noFill/>
            <a:miter lim="800000"/>
            <a:headEnd/>
            <a:tailEnd/>
          </a:ln>
          <a:effectLst/>
        </p:spPr>
        <p:txBody>
          <a:bodyPr wrap="none">
            <a:spAutoFit/>
          </a:bodyPr>
          <a:lstStyle/>
          <a:p>
            <a:pPr algn="r" rtl="1" fontAlgn="auto">
              <a:spcBef>
                <a:spcPts val="0"/>
              </a:spcBef>
              <a:spcAft>
                <a:spcPts val="0"/>
              </a:spcAft>
              <a:defRPr/>
            </a:pPr>
            <a:fld id="{90534E49-3E18-450D-A261-5611D602A263}" type="slidenum">
              <a:rPr lang="en-US" sz="1200" smtClean="0">
                <a:solidFill>
                  <a:schemeClr val="bg1"/>
                </a:solidFill>
                <a:latin typeface="+mn-lt"/>
              </a:rPr>
              <a:pPr algn="r" rtl="1" fontAlgn="auto">
                <a:spcBef>
                  <a:spcPts val="0"/>
                </a:spcBef>
                <a:spcAft>
                  <a:spcPts val="0"/>
                </a:spcAft>
                <a:defRPr/>
              </a:pPr>
              <a:t>‹N°›</a:t>
            </a:fld>
            <a:r>
              <a:rPr lang="ar-DZ" sz="1200" dirty="0" smtClean="0">
                <a:solidFill>
                  <a:schemeClr val="bg1"/>
                </a:solidFill>
                <a:latin typeface="+mn-lt"/>
              </a:rPr>
              <a:t> - 109</a:t>
            </a:r>
            <a:endParaRPr lang="en-US" sz="1200" dirty="0">
              <a:solidFill>
                <a:schemeClr val="bg1"/>
              </a:solidFill>
              <a:latin typeface="+mn-lt"/>
            </a:endParaRPr>
          </a:p>
        </p:txBody>
      </p:sp>
      <p:sp>
        <p:nvSpPr>
          <p:cNvPr id="1056" name="Rectangle 32"/>
          <p:cNvSpPr>
            <a:spLocks noChangeArrowheads="1"/>
          </p:cNvSpPr>
          <p:nvPr userDrawn="1"/>
        </p:nvSpPr>
        <p:spPr bwMode="auto">
          <a:xfrm>
            <a:off x="76200" y="1143000"/>
            <a:ext cx="7391400" cy="5346700"/>
          </a:xfrm>
          <a:prstGeom prst="rect">
            <a:avLst/>
          </a:prstGeom>
          <a:blipFill dpi="0" rotWithShape="0">
            <a:blip r:embed="rId15" cstate="print"/>
            <a:srcRect/>
            <a:tile tx="0" ty="0" sx="100000" sy="100000" flip="none" algn="tl"/>
          </a:blipFill>
          <a:ln w="12700">
            <a:solidFill>
              <a:schemeClr val="tx1"/>
            </a:solidFill>
            <a:miter lim="800000"/>
            <a:headEnd/>
            <a:tailEnd/>
          </a:ln>
        </p:spPr>
        <p:txBody>
          <a:bodyPr/>
          <a:lstStyle/>
          <a:p>
            <a:pPr marL="342900" indent="-342900" algn="l" fontAlgn="auto">
              <a:spcBef>
                <a:spcPct val="20000"/>
              </a:spcBef>
              <a:spcAft>
                <a:spcPts val="0"/>
              </a:spcAft>
              <a:buFontTx/>
              <a:buChar char="•"/>
              <a:defRPr/>
            </a:pPr>
            <a:endParaRPr lang="en-CA" sz="3200" dirty="0">
              <a:latin typeface="+mn-lt"/>
            </a:endParaRPr>
          </a:p>
        </p:txBody>
      </p:sp>
      <p:sp>
        <p:nvSpPr>
          <p:cNvPr id="18" name="Text Box 25"/>
          <p:cNvSpPr txBox="1">
            <a:spLocks noChangeArrowheads="1"/>
          </p:cNvSpPr>
          <p:nvPr userDrawn="1"/>
        </p:nvSpPr>
        <p:spPr bwMode="auto">
          <a:xfrm>
            <a:off x="7500958" y="2428868"/>
            <a:ext cx="1643042" cy="2092881"/>
          </a:xfrm>
          <a:prstGeom prst="rect">
            <a:avLst/>
          </a:prstGeom>
          <a:noFill/>
          <a:ln w="9525">
            <a:noFill/>
            <a:miter lim="800000"/>
            <a:headEnd/>
            <a:tailEnd/>
          </a:ln>
          <a:effectLst/>
        </p:spPr>
        <p:txBody>
          <a:bodyPr wrap="square">
            <a:spAutoFit/>
          </a:bodyPr>
          <a:lstStyle/>
          <a:p>
            <a:pPr rtl="1" fontAlgn="auto">
              <a:spcBef>
                <a:spcPts val="0"/>
              </a:spcBef>
              <a:spcAft>
                <a:spcPts val="0"/>
              </a:spcAft>
              <a:defRPr/>
            </a:pPr>
            <a:r>
              <a:rPr lang="ar-DZ" sz="1800" b="1" baseline="0" dirty="0" smtClean="0">
                <a:solidFill>
                  <a:srgbClr val="FF4675"/>
                </a:solidFill>
                <a:latin typeface="Arial Narrow" pitchFamily="34" charset="0"/>
              </a:rPr>
              <a:t>إعداد</a:t>
            </a:r>
          </a:p>
          <a:p>
            <a:pPr rtl="1" fontAlgn="auto">
              <a:spcBef>
                <a:spcPts val="0"/>
              </a:spcBef>
              <a:spcAft>
                <a:spcPts val="0"/>
              </a:spcAft>
              <a:defRPr/>
            </a:pPr>
            <a:r>
              <a:rPr lang="ar-DZ" sz="1600" b="1" kern="1200" dirty="0" smtClean="0">
                <a:solidFill>
                  <a:schemeClr val="tx2"/>
                </a:solidFill>
                <a:latin typeface="Arial Narrow" pitchFamily="34" charset="0"/>
                <a:ea typeface="+mn-ea"/>
                <a:cs typeface="+mn-cs"/>
              </a:rPr>
              <a:t>اونيس  مختار</a:t>
            </a:r>
          </a:p>
          <a:p>
            <a:pPr rtl="1" fontAlgn="auto">
              <a:spcBef>
                <a:spcPts val="0"/>
              </a:spcBef>
              <a:spcAft>
                <a:spcPts val="0"/>
              </a:spcAft>
              <a:defRPr/>
            </a:pPr>
            <a:r>
              <a:rPr lang="ar-DZ" sz="1600" b="1" kern="1200" dirty="0" smtClean="0">
                <a:solidFill>
                  <a:schemeClr val="tx2"/>
                </a:solidFill>
                <a:latin typeface="Arial Narrow" pitchFamily="34" charset="0"/>
                <a:ea typeface="+mn-ea"/>
                <a:cs typeface="+mn-cs"/>
              </a:rPr>
              <a:t>بركاني خليل</a:t>
            </a:r>
          </a:p>
          <a:p>
            <a:pPr rtl="1" fontAlgn="auto">
              <a:spcBef>
                <a:spcPts val="0"/>
              </a:spcBef>
              <a:spcAft>
                <a:spcPts val="0"/>
              </a:spcAft>
              <a:defRPr/>
            </a:pPr>
            <a:r>
              <a:rPr lang="ar-DZ" sz="1600" b="1" dirty="0" smtClean="0">
                <a:solidFill>
                  <a:schemeClr val="bg1"/>
                </a:solidFill>
                <a:latin typeface="Arial Narrow" pitchFamily="34" charset="0"/>
              </a:rPr>
              <a:t>مفتشا التربية الوطنية لإدارة الثانويات</a:t>
            </a:r>
          </a:p>
          <a:p>
            <a:pPr rtl="1" fontAlgn="auto">
              <a:spcBef>
                <a:spcPts val="0"/>
              </a:spcBef>
              <a:spcAft>
                <a:spcPts val="0"/>
              </a:spcAft>
              <a:defRPr/>
            </a:pPr>
            <a:r>
              <a:rPr lang="ar-DZ" sz="1600" b="1" dirty="0" smtClean="0">
                <a:solidFill>
                  <a:srgbClr val="FF4675"/>
                </a:solidFill>
                <a:latin typeface="Arial Narrow" pitchFamily="34" charset="0"/>
              </a:rPr>
              <a:t>تحت </a:t>
            </a:r>
            <a:r>
              <a:rPr lang="ar-DZ" sz="1600" b="1" dirty="0" err="1" smtClean="0">
                <a:solidFill>
                  <a:srgbClr val="FF4675"/>
                </a:solidFill>
                <a:latin typeface="Arial Narrow" pitchFamily="34" charset="0"/>
              </a:rPr>
              <a:t>اشراف</a:t>
            </a:r>
            <a:r>
              <a:rPr lang="ar-DZ" sz="1600" b="1" dirty="0" smtClean="0">
                <a:solidFill>
                  <a:srgbClr val="FF4675"/>
                </a:solidFill>
                <a:latin typeface="Arial Narrow" pitchFamily="34" charset="0"/>
              </a:rPr>
              <a:t> :</a:t>
            </a:r>
          </a:p>
          <a:p>
            <a:pPr rtl="1" fontAlgn="auto">
              <a:spcBef>
                <a:spcPts val="0"/>
              </a:spcBef>
              <a:spcAft>
                <a:spcPts val="0"/>
              </a:spcAft>
              <a:defRPr/>
            </a:pPr>
            <a:r>
              <a:rPr lang="ar-DZ" sz="1600" b="1" dirty="0" smtClean="0">
                <a:solidFill>
                  <a:schemeClr val="accent6">
                    <a:lumMod val="50000"/>
                  </a:schemeClr>
                </a:solidFill>
                <a:latin typeface="Arial Narrow" pitchFamily="34" charset="0"/>
              </a:rPr>
              <a:t>بوقشور</a:t>
            </a:r>
            <a:r>
              <a:rPr lang="fr-FR" sz="1600" b="1" dirty="0" smtClean="0">
                <a:solidFill>
                  <a:schemeClr val="accent6">
                    <a:lumMod val="50000"/>
                  </a:schemeClr>
                </a:solidFill>
                <a:latin typeface="Arial Narrow" pitchFamily="34" charset="0"/>
              </a:rPr>
              <a:t> </a:t>
            </a:r>
            <a:r>
              <a:rPr lang="ar-DZ" sz="1600" b="1" dirty="0" smtClean="0">
                <a:solidFill>
                  <a:schemeClr val="accent6">
                    <a:lumMod val="50000"/>
                  </a:schemeClr>
                </a:solidFill>
                <a:latin typeface="Arial Narrow" pitchFamily="34" charset="0"/>
              </a:rPr>
              <a:t>بلقاسم </a:t>
            </a:r>
          </a:p>
          <a:p>
            <a:pPr rtl="1" fontAlgn="auto">
              <a:spcBef>
                <a:spcPts val="0"/>
              </a:spcBef>
              <a:spcAft>
                <a:spcPts val="0"/>
              </a:spcAft>
              <a:defRPr/>
            </a:pPr>
            <a:r>
              <a:rPr lang="ar-DZ" sz="1600" b="1" dirty="0" smtClean="0">
                <a:solidFill>
                  <a:schemeClr val="bg1"/>
                </a:solidFill>
                <a:latin typeface="Arial Narrow" pitchFamily="34" charset="0"/>
              </a:rPr>
              <a:t>مفتش</a:t>
            </a:r>
            <a:r>
              <a:rPr lang="ar-DZ" sz="1600" b="1" baseline="0" dirty="0" smtClean="0">
                <a:solidFill>
                  <a:schemeClr val="bg1"/>
                </a:solidFill>
                <a:latin typeface="Arial Narrow" pitchFamily="34" charset="0"/>
              </a:rPr>
              <a:t> مركزي</a:t>
            </a:r>
            <a:endParaRPr lang="ar-DZ" sz="1600" b="1" dirty="0" smtClean="0">
              <a:solidFill>
                <a:schemeClr val="bg1"/>
              </a:solidFill>
              <a:latin typeface="Arial Narrow" pitchFamily="34" charset="0"/>
            </a:endParaRPr>
          </a:p>
        </p:txBody>
      </p:sp>
      <p:sp>
        <p:nvSpPr>
          <p:cNvPr id="146434" name="AutoShape 2" descr="http://everestgroup.co.nz/wp-content/uploads/2015/07/shutterstock_85362871.jpg"/>
          <p:cNvSpPr>
            <a:spLocks noChangeAspect="1" noChangeArrowheads="1"/>
          </p:cNvSpPr>
          <p:nvPr userDrawn="1"/>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6436" name="AutoShape 4" descr="http://everestgroup.co.nz/wp-content/uploads/2015/07/shutterstock_85362871.jpg"/>
          <p:cNvSpPr>
            <a:spLocks noChangeAspect="1" noChangeArrowheads="1"/>
          </p:cNvSpPr>
          <p:nvPr userDrawn="1"/>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 name="ZoneTexte 22"/>
          <p:cNvSpPr txBox="1"/>
          <p:nvPr userDrawn="1"/>
        </p:nvSpPr>
        <p:spPr>
          <a:xfrm>
            <a:off x="1428728" y="6519446"/>
            <a:ext cx="5143536" cy="338554"/>
          </a:xfrm>
          <a:prstGeom prst="rect">
            <a:avLst/>
          </a:prstGeom>
          <a:solidFill>
            <a:schemeClr val="accent1">
              <a:lumMod val="20000"/>
              <a:lumOff val="80000"/>
            </a:schemeClr>
          </a:solidFill>
        </p:spPr>
        <p:txBody>
          <a:bodyPr wrap="square" rtlCol="0">
            <a:spAutoFit/>
          </a:bodyPr>
          <a:lstStyle/>
          <a:p>
            <a:pPr algn="ctr" rtl="1"/>
            <a:r>
              <a:rPr lang="ar-DZ" sz="1600" b="1" dirty="0" smtClean="0">
                <a:solidFill>
                  <a:srgbClr val="FF376B"/>
                </a:solidFill>
                <a:latin typeface="Tahoma" pitchFamily="34" charset="0"/>
                <a:cs typeface="Tahoma" pitchFamily="34" charset="0"/>
              </a:rPr>
              <a:t>جيجل من28الى31 جانفي  2019</a:t>
            </a:r>
            <a:endParaRPr lang="fr-FR" sz="1600" b="1" dirty="0" smtClean="0">
              <a:solidFill>
                <a:srgbClr val="FF376B"/>
              </a:solidFill>
              <a:latin typeface="Tahoma" pitchFamily="34" charset="0"/>
              <a:cs typeface="Tahoma" pitchFamily="34" charset="0"/>
            </a:endParaRPr>
          </a:p>
        </p:txBody>
      </p:sp>
      <p:pic>
        <p:nvPicPr>
          <p:cNvPr id="232450" name="Picture 2" descr="Résultat de recherche d'images pour &quot;‫صور  الفساد‬‎&quot;"/>
          <p:cNvPicPr>
            <a:picLocks noChangeAspect="1" noChangeArrowheads="1"/>
          </p:cNvPicPr>
          <p:nvPr userDrawn="1"/>
        </p:nvPicPr>
        <p:blipFill>
          <a:blip r:embed="rId16"/>
          <a:srcRect/>
          <a:stretch>
            <a:fillRect/>
          </a:stretch>
        </p:blipFill>
        <p:spPr bwMode="auto">
          <a:xfrm>
            <a:off x="7572396" y="1071546"/>
            <a:ext cx="1571604" cy="1285884"/>
          </a:xfrm>
          <a:prstGeom prst="rect">
            <a:avLst/>
          </a:prstGeom>
          <a:noFill/>
        </p:spPr>
      </p:pic>
      <p:pic>
        <p:nvPicPr>
          <p:cNvPr id="232452" name="Picture 4" descr="Résultat de recherche d'images pour &quot;‫صور  الفساد‬‎&quot;"/>
          <p:cNvPicPr>
            <a:picLocks noChangeAspect="1" noChangeArrowheads="1"/>
          </p:cNvPicPr>
          <p:nvPr userDrawn="1"/>
        </p:nvPicPr>
        <p:blipFill>
          <a:blip r:embed="rId17"/>
          <a:srcRect/>
          <a:stretch>
            <a:fillRect/>
          </a:stretch>
        </p:blipFill>
        <p:spPr bwMode="auto">
          <a:xfrm>
            <a:off x="7572396" y="4714884"/>
            <a:ext cx="1571604" cy="928694"/>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wipe dir="r"/>
  </p:transition>
  <p:timing>
    <p:tnLst>
      <p:par>
        <p:cTn id="1" dur="indefinite" restart="never" nodeType="tmRoot"/>
      </p:par>
    </p:tnLst>
  </p:timing>
  <p:txStyles>
    <p:titleStyle>
      <a:lvl1pPr algn="ctr" rtl="1" eaLnBrk="0" fontAlgn="base" hangingPunct="0">
        <a:spcBef>
          <a:spcPct val="0"/>
        </a:spcBef>
        <a:spcAft>
          <a:spcPct val="0"/>
        </a:spcAft>
        <a:defRPr sz="4400">
          <a:solidFill>
            <a:srgbClr val="008080"/>
          </a:solidFill>
          <a:latin typeface="+mj-lt"/>
          <a:ea typeface="+mj-ea"/>
          <a:cs typeface="+mj-cs"/>
        </a:defRPr>
      </a:lvl1pPr>
      <a:lvl2pPr algn="ctr" rtl="0" eaLnBrk="0" fontAlgn="base" hangingPunct="0">
        <a:spcBef>
          <a:spcPct val="0"/>
        </a:spcBef>
        <a:spcAft>
          <a:spcPct val="0"/>
        </a:spcAft>
        <a:defRPr sz="4400">
          <a:solidFill>
            <a:srgbClr val="008080"/>
          </a:solidFill>
          <a:latin typeface="Times New Roman" pitchFamily="18" charset="0"/>
        </a:defRPr>
      </a:lvl2pPr>
      <a:lvl3pPr algn="ctr" rtl="0" eaLnBrk="0" fontAlgn="base" hangingPunct="0">
        <a:spcBef>
          <a:spcPct val="0"/>
        </a:spcBef>
        <a:spcAft>
          <a:spcPct val="0"/>
        </a:spcAft>
        <a:defRPr sz="4400">
          <a:solidFill>
            <a:srgbClr val="008080"/>
          </a:solidFill>
          <a:latin typeface="Times New Roman" pitchFamily="18" charset="0"/>
        </a:defRPr>
      </a:lvl3pPr>
      <a:lvl4pPr algn="ctr" rtl="0" eaLnBrk="0" fontAlgn="base" hangingPunct="0">
        <a:spcBef>
          <a:spcPct val="0"/>
        </a:spcBef>
        <a:spcAft>
          <a:spcPct val="0"/>
        </a:spcAft>
        <a:defRPr sz="4400">
          <a:solidFill>
            <a:srgbClr val="008080"/>
          </a:solidFill>
          <a:latin typeface="Times New Roman" pitchFamily="18" charset="0"/>
        </a:defRPr>
      </a:lvl4pPr>
      <a:lvl5pPr algn="ctr" rtl="0" eaLnBrk="0" fontAlgn="base" hangingPunct="0">
        <a:spcBef>
          <a:spcPct val="0"/>
        </a:spcBef>
        <a:spcAft>
          <a:spcPct val="0"/>
        </a:spcAft>
        <a:defRPr sz="4400">
          <a:solidFill>
            <a:srgbClr val="008080"/>
          </a:solidFill>
          <a:latin typeface="Times New Roman" pitchFamily="18" charset="0"/>
        </a:defRPr>
      </a:lvl5pPr>
      <a:lvl6pPr marL="457200" algn="ctr" rtl="0" fontAlgn="base">
        <a:spcBef>
          <a:spcPct val="0"/>
        </a:spcBef>
        <a:spcAft>
          <a:spcPct val="0"/>
        </a:spcAft>
        <a:defRPr sz="4400">
          <a:solidFill>
            <a:srgbClr val="000099"/>
          </a:solidFill>
          <a:latin typeface="Times New Roman" pitchFamily="18" charset="0"/>
        </a:defRPr>
      </a:lvl6pPr>
      <a:lvl7pPr marL="914400" algn="ctr" rtl="0" fontAlgn="base">
        <a:spcBef>
          <a:spcPct val="0"/>
        </a:spcBef>
        <a:spcAft>
          <a:spcPct val="0"/>
        </a:spcAft>
        <a:defRPr sz="4400">
          <a:solidFill>
            <a:srgbClr val="000099"/>
          </a:solidFill>
          <a:latin typeface="Times New Roman" pitchFamily="18" charset="0"/>
        </a:defRPr>
      </a:lvl7pPr>
      <a:lvl8pPr marL="1371600" algn="ctr" rtl="0" fontAlgn="base">
        <a:spcBef>
          <a:spcPct val="0"/>
        </a:spcBef>
        <a:spcAft>
          <a:spcPct val="0"/>
        </a:spcAft>
        <a:defRPr sz="4400">
          <a:solidFill>
            <a:srgbClr val="000099"/>
          </a:solidFill>
          <a:latin typeface="Times New Roman" pitchFamily="18" charset="0"/>
        </a:defRPr>
      </a:lvl8pPr>
      <a:lvl9pPr marL="1828800" algn="ctr" rtl="0" fontAlgn="base">
        <a:spcBef>
          <a:spcPct val="0"/>
        </a:spcBef>
        <a:spcAft>
          <a:spcPct val="0"/>
        </a:spcAft>
        <a:defRPr sz="4400">
          <a:solidFill>
            <a:srgbClr val="000099"/>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11865-649C-4816-B4EB-C040FAB8553F}"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8FD27-98B7-48E2-B3B4-0984E88D016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0AA9B-A788-4DBA-9AAB-1CD4CAF1C605}"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75CC7-E9B5-495D-9801-083F8ACA98B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90A46-1F18-4F2C-B667-ABEAC0C9A27C}"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A64B6-B612-4468-B60B-68B3B2712B0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936C7-CEE0-4E9F-B0CE-136071FFAF76}"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A27037-FBC8-42A7-B99B-D0F79112B5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02B1D-E669-46D3-9EBB-DDAEA32B7D1B}"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53646-12C8-49EA-8F22-4FAFA5E108EB}" type="slidenum">
              <a:rPr lang="fr-FR" smtClean="0"/>
              <a:pPr/>
              <a:t>‹N°›</a:t>
            </a:fld>
            <a:endParaRPr lang="fr-FR"/>
          </a:p>
        </p:txBody>
      </p:sp>
    </p:spTree>
    <p:extLst>
      <p:ext uri="{BB962C8B-B14F-4D97-AF65-F5344CB8AC3E}">
        <p14:creationId xmlns="" xmlns:p14="http://schemas.microsoft.com/office/powerpoint/2010/main" val="409970005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D40C8-DF60-42E3-9AE2-E673C03495D8}"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78398-64CE-438B-B45F-6132E9B99A7A}" type="slidenum">
              <a:rPr lang="fr-FR" smtClean="0"/>
              <a:pPr/>
              <a:t>‹N°›</a:t>
            </a:fld>
            <a:endParaRPr lang="fr-FR"/>
          </a:p>
        </p:txBody>
      </p:sp>
    </p:spTree>
    <p:extLst>
      <p:ext uri="{BB962C8B-B14F-4D97-AF65-F5344CB8AC3E}">
        <p14:creationId xmlns="" xmlns:p14="http://schemas.microsoft.com/office/powerpoint/2010/main" val="21180692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39ECB-BD6B-4F27-8F70-6E3B5FAB18D7}"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674FF-B5AD-4743-8C85-9E7A011E2FAB}" type="slidenum">
              <a:rPr lang="fr-FR" smtClean="0"/>
              <a:pPr/>
              <a:t>‹N°›</a:t>
            </a:fld>
            <a:endParaRPr lang="fr-FR"/>
          </a:p>
        </p:txBody>
      </p:sp>
    </p:spTree>
    <p:extLst>
      <p:ext uri="{BB962C8B-B14F-4D97-AF65-F5344CB8AC3E}">
        <p14:creationId xmlns="" xmlns:p14="http://schemas.microsoft.com/office/powerpoint/2010/main" val="405488853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3E232-66E4-4AF4-893E-0F6E29BFA2D3}"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85731-8450-4A27-B5EE-CCBC9C4E1A80}" type="slidenum">
              <a:rPr lang="fr-FR" smtClean="0"/>
              <a:pPr/>
              <a:t>‹N°›</a:t>
            </a:fld>
            <a:endParaRPr lang="fr-FR"/>
          </a:p>
        </p:txBody>
      </p:sp>
    </p:spTree>
    <p:extLst>
      <p:ext uri="{BB962C8B-B14F-4D97-AF65-F5344CB8AC3E}">
        <p14:creationId xmlns="" xmlns:p14="http://schemas.microsoft.com/office/powerpoint/2010/main" val="214501653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50255-9B52-4685-B7B2-FF4A5C67F75D}"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FE241-0C91-40EE-84B8-76A3D3CA9C3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85357-345F-47FC-B3C6-EDD946DB70BF}"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B93A3-242D-4DC6-8FD9-BDB3D9500A3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7EF5D-25AE-4B14-9D74-0F1F5C6D856E}"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F064E-AEB7-4B6E-970B-C7002EEABEE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97E35-2EDE-4C99-810C-8EE8E91D9D76}" type="datetimeFigureOut">
              <a:rPr lang="fr-FR" smtClean="0"/>
              <a:pPr/>
              <a:t>20/02/2019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B7E99-3CD3-47FB-83C0-C250FD2CAA1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Data" Target="../diagrams/data2.xml"/><Relationship Id="rId7"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21" Type="http://schemas.openxmlformats.org/officeDocument/2006/relationships/image" Target="../media/image9.gif"/><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3.png"/><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3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xml"/><Relationship Id="rId7"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Image 9" descr="C:\Documents and Settings\Utilisateur\Bureau\flag algeria\67649923774.gif"/>
          <p:cNvPicPr>
            <a:picLocks noChangeAspect="1" noChangeArrowheads="1"/>
          </p:cNvPicPr>
          <p:nvPr/>
        </p:nvPicPr>
        <p:blipFill>
          <a:blip r:embed="rId3" cstate="print"/>
          <a:srcRect/>
          <a:stretch>
            <a:fillRect/>
          </a:stretch>
        </p:blipFill>
        <p:spPr bwMode="auto">
          <a:xfrm>
            <a:off x="7758113" y="500063"/>
            <a:ext cx="1385887" cy="1393825"/>
          </a:xfrm>
          <a:prstGeom prst="rect">
            <a:avLst/>
          </a:prstGeom>
          <a:noFill/>
          <a:ln w="9525">
            <a:noFill/>
            <a:miter lim="800000"/>
            <a:headEnd/>
            <a:tailEnd/>
          </a:ln>
        </p:spPr>
      </p:pic>
      <p:sp>
        <p:nvSpPr>
          <p:cNvPr id="3075" name="Titre 1"/>
          <p:cNvSpPr txBox="1">
            <a:spLocks/>
          </p:cNvSpPr>
          <p:nvPr/>
        </p:nvSpPr>
        <p:spPr bwMode="auto">
          <a:xfrm>
            <a:off x="-1" y="0"/>
            <a:ext cx="9144001" cy="3286100"/>
          </a:xfrm>
          <a:prstGeom prst="rect">
            <a:avLst/>
          </a:prstGeom>
          <a:solidFill>
            <a:schemeClr val="accent1">
              <a:lumMod val="20000"/>
              <a:lumOff val="80000"/>
            </a:schemeClr>
          </a:solidFill>
          <a:ln w="9525">
            <a:noFill/>
            <a:miter lim="800000"/>
            <a:headEnd/>
            <a:tailEnd/>
          </a:ln>
        </p:spPr>
        <p:txBody>
          <a:bodyPr anchor="b"/>
          <a:lstStyle/>
          <a:p>
            <a:pPr algn="ctr" defTabSz="457200"/>
            <a:r>
              <a:rPr lang="ar-DZ" altLang="fr-FR" sz="3200" b="1" dirty="0">
                <a:latin typeface="Times New Roman" pitchFamily="18" charset="0"/>
                <a:cs typeface="Times New Roman" pitchFamily="18" charset="0"/>
              </a:rPr>
              <a:t>الجمهوريــــة الجزائريــــة الديمقراطيــــة الشعبيــــــة</a:t>
            </a:r>
            <a:r>
              <a:rPr lang="ar-DZ" altLang="fr-FR" sz="2400" dirty="0">
                <a:solidFill>
                  <a:schemeClr val="tx2"/>
                </a:solidFill>
                <a:latin typeface="Calibri" pitchFamily="34" charset="0"/>
                <a:cs typeface="Times New Roman" pitchFamily="18" charset="0"/>
              </a:rPr>
              <a:t/>
            </a:r>
            <a:br>
              <a:rPr lang="ar-DZ" altLang="fr-FR" sz="2400" dirty="0">
                <a:solidFill>
                  <a:schemeClr val="tx2"/>
                </a:solidFill>
                <a:latin typeface="Calibri" pitchFamily="34" charset="0"/>
                <a:cs typeface="Times New Roman" pitchFamily="18" charset="0"/>
              </a:rPr>
            </a:br>
            <a:r>
              <a:rPr lang="fr-FR" altLang="fr-FR" sz="2300" b="1" dirty="0">
                <a:solidFill>
                  <a:schemeClr val="tx2"/>
                </a:solidFill>
                <a:latin typeface="Times New Roman" pitchFamily="18" charset="0"/>
                <a:cs typeface="Times New Roman" pitchFamily="18" charset="0"/>
              </a:rPr>
              <a:t>République Algérienne Démocratique et Populaire</a:t>
            </a:r>
          </a:p>
          <a:p>
            <a:pPr algn="ctr" defTabSz="457200"/>
            <a:r>
              <a:rPr lang="ar-DZ" altLang="fr-FR" sz="2400" b="1" dirty="0">
                <a:latin typeface="Times New Roman" pitchFamily="18" charset="0"/>
                <a:cs typeface="Times New Roman" pitchFamily="18" charset="0"/>
              </a:rPr>
              <a:t>وزارة التربيــــة الوطنيـــة</a:t>
            </a:r>
            <a:endParaRPr lang="fr-FR" altLang="fr-FR" sz="2400" b="1" dirty="0">
              <a:latin typeface="Times New Roman" pitchFamily="18" charset="0"/>
              <a:cs typeface="Times New Roman" pitchFamily="18" charset="0"/>
            </a:endParaRPr>
          </a:p>
          <a:p>
            <a:pPr algn="ctr" defTabSz="457200"/>
            <a:r>
              <a:rPr lang="fr-FR" altLang="fr-FR" sz="2300" b="1" dirty="0">
                <a:solidFill>
                  <a:schemeClr val="tx2"/>
                </a:solidFill>
                <a:latin typeface="Times New Roman" pitchFamily="18" charset="0"/>
                <a:cs typeface="Times New Roman" pitchFamily="18" charset="0"/>
              </a:rPr>
              <a:t>Ministère de l’ Éducation </a:t>
            </a:r>
            <a:r>
              <a:rPr lang="fr-FR" altLang="fr-FR" sz="2300" b="1" dirty="0" smtClean="0">
                <a:solidFill>
                  <a:schemeClr val="tx2"/>
                </a:solidFill>
                <a:latin typeface="Times New Roman" pitchFamily="18" charset="0"/>
                <a:cs typeface="Times New Roman" pitchFamily="18" charset="0"/>
              </a:rPr>
              <a:t>Nationale</a:t>
            </a:r>
            <a:endParaRPr lang="ar-DZ" altLang="fr-FR" sz="2300" b="1" dirty="0" smtClean="0">
              <a:solidFill>
                <a:schemeClr val="tx2"/>
              </a:solidFill>
              <a:latin typeface="Times New Roman" pitchFamily="18" charset="0"/>
              <a:cs typeface="Times New Roman" pitchFamily="18" charset="0"/>
            </a:endParaRPr>
          </a:p>
          <a:p>
            <a:pPr defTabSz="457200"/>
            <a:r>
              <a:rPr lang="ar-DZ" altLang="fr-FR" sz="2000" b="1" dirty="0" smtClean="0">
                <a:latin typeface="Times New Roman" pitchFamily="18" charset="0"/>
                <a:cs typeface="Times New Roman" pitchFamily="18" charset="0"/>
              </a:rPr>
              <a:t>المفتشيـــة العامـــــــــــــة</a:t>
            </a:r>
          </a:p>
          <a:p>
            <a:pPr defTabSz="457200"/>
            <a:r>
              <a:rPr lang="fr-FR" altLang="fr-FR" sz="2000" b="1" dirty="0" smtClean="0">
                <a:solidFill>
                  <a:srgbClr val="003399"/>
                </a:solidFill>
                <a:latin typeface="Times New Roman" pitchFamily="18" charset="0"/>
                <a:cs typeface="Times New Roman" pitchFamily="18" charset="0"/>
              </a:rPr>
              <a:t>Inspection générale</a:t>
            </a:r>
          </a:p>
          <a:p>
            <a:pPr algn="ctr" defTabSz="457200"/>
            <a:endParaRPr lang="ar-DZ" altLang="fr-FR" sz="2300" b="1" dirty="0" smtClean="0">
              <a:solidFill>
                <a:schemeClr val="tx2"/>
              </a:solidFill>
              <a:latin typeface="Times New Roman" pitchFamily="18" charset="0"/>
              <a:cs typeface="Times New Roman" pitchFamily="18" charset="0"/>
            </a:endParaRPr>
          </a:p>
          <a:p>
            <a:pPr algn="ctr" defTabSz="457200"/>
            <a:endParaRPr lang="fr-FR" altLang="fr-FR" sz="2300" b="1" dirty="0">
              <a:solidFill>
                <a:schemeClr val="tx2"/>
              </a:solidFill>
              <a:latin typeface="Times New Roman" pitchFamily="18" charset="0"/>
              <a:cs typeface="Times New Roman" pitchFamily="18" charset="0"/>
            </a:endParaRPr>
          </a:p>
        </p:txBody>
      </p:sp>
      <p:sp>
        <p:nvSpPr>
          <p:cNvPr id="9" name="Rectangle 3"/>
          <p:cNvSpPr txBox="1">
            <a:spLocks/>
          </p:cNvSpPr>
          <p:nvPr/>
        </p:nvSpPr>
        <p:spPr>
          <a:xfrm>
            <a:off x="0" y="2928934"/>
            <a:ext cx="9144000" cy="1576389"/>
          </a:xfrm>
          <a:prstGeom prst="rect">
            <a:avLst/>
          </a:prstGeom>
          <a:solidFill>
            <a:schemeClr val="accent1">
              <a:lumMod val="20000"/>
              <a:lumOff val="80000"/>
            </a:schemeClr>
          </a:solidFill>
          <a:effectLst/>
        </p:spPr>
        <p:txBody>
          <a:bodyPr anchor="b"/>
          <a:lstStyle/>
          <a:p>
            <a:pPr algn="ctr" defTabSz="457200" rtl="1" fontAlgn="auto">
              <a:spcAft>
                <a:spcPts val="0"/>
              </a:spcAft>
              <a:defRPr/>
            </a:pPr>
            <a:r>
              <a:rPr lang="ar-DZ" sz="4800" b="1" cap="all" dirty="0" smtClean="0">
                <a:ln w="3175" cmpd="sng">
                  <a:noFill/>
                </a:ln>
                <a:solidFill>
                  <a:srgbClr val="C00000"/>
                </a:solidFill>
                <a:latin typeface="Arial" charset="0"/>
                <a:cs typeface="Al-Kharashi 52" pitchFamily="2" charset="-78"/>
              </a:rPr>
              <a:t> ملتقى ولائي تكويني حول:</a:t>
            </a:r>
          </a:p>
          <a:p>
            <a:pPr algn="ctr" defTabSz="457200" fontAlgn="auto">
              <a:spcAft>
                <a:spcPts val="0"/>
              </a:spcAft>
              <a:defRPr/>
            </a:pPr>
            <a:r>
              <a:rPr lang="ar-DZ" sz="4800" b="1" cap="all" dirty="0" smtClean="0">
                <a:ln w="3175" cmpd="sng">
                  <a:noFill/>
                </a:ln>
                <a:solidFill>
                  <a:srgbClr val="C00000"/>
                </a:solidFill>
                <a:latin typeface="Arial" charset="0"/>
                <a:cs typeface="Al-Kharashi 52" pitchFamily="2" charset="-78"/>
              </a:rPr>
              <a:t> </a:t>
            </a:r>
            <a:r>
              <a:rPr lang="ar-DZ" sz="4800" b="1" cap="all" dirty="0" smtClean="0">
                <a:ln w="3175" cmpd="sng">
                  <a:noFill/>
                </a:ln>
                <a:solidFill>
                  <a:srgbClr val="FF0066"/>
                </a:solidFill>
                <a:cs typeface="Andalus" pitchFamily="2" charset="-78"/>
              </a:rPr>
              <a:t>التحسيس ضد الفساد ومكافحته والوقاية منه</a:t>
            </a:r>
            <a:endParaRPr lang="ar-SA" sz="4800" b="1" cap="all" dirty="0">
              <a:ln w="3175" cmpd="sng">
                <a:noFill/>
              </a:ln>
              <a:solidFill>
                <a:srgbClr val="FF0066"/>
              </a:solidFill>
              <a:cs typeface="Andalus" pitchFamily="2" charset="-78"/>
            </a:endParaRPr>
          </a:p>
        </p:txBody>
      </p:sp>
      <p:pic>
        <p:nvPicPr>
          <p:cNvPr id="3077" name="Image 10" descr="C:\Documents and Settings\Utilisateur\Bureau\flag algeria\67649923774.gif"/>
          <p:cNvPicPr>
            <a:picLocks noChangeAspect="1" noChangeArrowheads="1"/>
          </p:cNvPicPr>
          <p:nvPr/>
        </p:nvPicPr>
        <p:blipFill>
          <a:blip r:embed="rId3" cstate="print"/>
          <a:srcRect/>
          <a:stretch>
            <a:fillRect/>
          </a:stretch>
        </p:blipFill>
        <p:spPr bwMode="auto">
          <a:xfrm>
            <a:off x="0" y="785794"/>
            <a:ext cx="1463675" cy="1393825"/>
          </a:xfrm>
          <a:prstGeom prst="rect">
            <a:avLst/>
          </a:prstGeom>
          <a:noFill/>
          <a:ln w="9525">
            <a:noFill/>
            <a:miter lim="800000"/>
            <a:headEnd/>
            <a:tailEnd/>
          </a:ln>
        </p:spPr>
      </p:pic>
      <p:pic>
        <p:nvPicPr>
          <p:cNvPr id="7" name="Image 10" descr="C:\Documents and Settings\Utilisateur\Bureau\flag algeria\67649923774.gif"/>
          <p:cNvPicPr>
            <a:picLocks noChangeAspect="1" noChangeArrowheads="1"/>
          </p:cNvPicPr>
          <p:nvPr/>
        </p:nvPicPr>
        <p:blipFill>
          <a:blip r:embed="rId3" cstate="print"/>
          <a:srcRect/>
          <a:stretch>
            <a:fillRect/>
          </a:stretch>
        </p:blipFill>
        <p:spPr bwMode="auto">
          <a:xfrm>
            <a:off x="7680325" y="785794"/>
            <a:ext cx="1463675" cy="1393825"/>
          </a:xfrm>
          <a:prstGeom prst="rect">
            <a:avLst/>
          </a:prstGeom>
          <a:noFill/>
          <a:ln w="9525">
            <a:noFill/>
            <a:miter lim="800000"/>
            <a:headEnd/>
            <a:tailEnd/>
          </a:ln>
        </p:spPr>
      </p:pic>
      <p:sp>
        <p:nvSpPr>
          <p:cNvPr id="10" name="ZoneTexte 9"/>
          <p:cNvSpPr txBox="1"/>
          <p:nvPr/>
        </p:nvSpPr>
        <p:spPr>
          <a:xfrm>
            <a:off x="4714844" y="4429132"/>
            <a:ext cx="4429156" cy="2616101"/>
          </a:xfrm>
          <a:prstGeom prst="rect">
            <a:avLst/>
          </a:prstGeom>
          <a:solidFill>
            <a:schemeClr val="accent1">
              <a:lumMod val="20000"/>
              <a:lumOff val="80000"/>
            </a:schemeClr>
          </a:solidFill>
        </p:spPr>
        <p:txBody>
          <a:bodyPr wrap="square" rtlCol="0">
            <a:spAutoFit/>
          </a:bodyPr>
          <a:lstStyle/>
          <a:p>
            <a:pPr algn="r"/>
            <a:r>
              <a:rPr lang="ar-DZ" sz="2400" b="1" dirty="0" smtClean="0">
                <a:latin typeface="Tahoma" pitchFamily="34" charset="0"/>
                <a:cs typeface="Arabic Transparent" pitchFamily="2" charset="-78"/>
              </a:rPr>
              <a:t>تقديم العرض</a:t>
            </a:r>
          </a:p>
          <a:p>
            <a:pPr algn="r"/>
            <a:r>
              <a:rPr lang="ar-DZ" sz="2800" b="1" dirty="0" smtClean="0">
                <a:latin typeface="Tahoma" pitchFamily="34" charset="0"/>
                <a:cs typeface="Arabic Transparent" pitchFamily="2" charset="-78"/>
              </a:rPr>
              <a:t>السادة مفتشو المالية للتعليم الثانوي والمتوسط</a:t>
            </a:r>
          </a:p>
          <a:p>
            <a:pPr algn="r"/>
            <a:r>
              <a:rPr lang="ar-DZ" sz="2800" b="1" dirty="0" smtClean="0">
                <a:latin typeface="Tahoma" pitchFamily="34" charset="0"/>
                <a:cs typeface="Arabic Transparent" pitchFamily="2" charset="-78"/>
              </a:rPr>
              <a:t>لولاية </a:t>
            </a:r>
            <a:r>
              <a:rPr lang="ar-DZ" sz="2800" b="1" dirty="0" err="1" smtClean="0">
                <a:latin typeface="Tahoma" pitchFamily="34" charset="0"/>
                <a:cs typeface="Arabic Transparent" pitchFamily="2" charset="-78"/>
              </a:rPr>
              <a:t>سطيف</a:t>
            </a:r>
            <a:endParaRPr lang="ar-DZ" sz="2800" b="1" dirty="0" smtClean="0">
              <a:latin typeface="Tahoma" pitchFamily="34" charset="0"/>
              <a:cs typeface="Arabic Transparent" pitchFamily="2" charset="-78"/>
            </a:endParaRPr>
          </a:p>
          <a:p>
            <a:pPr algn="r"/>
            <a:endParaRPr lang="ar-DZ" sz="2800" b="1" dirty="0" smtClean="0">
              <a:latin typeface="Tahoma" pitchFamily="34" charset="0"/>
              <a:cs typeface="Tahoma" pitchFamily="34" charset="0"/>
            </a:endParaRPr>
          </a:p>
          <a:p>
            <a:pPr algn="r"/>
            <a:endParaRPr lang="ar-DZ" sz="2800" b="1" dirty="0" smtClean="0">
              <a:latin typeface="Tahoma" pitchFamily="34" charset="0"/>
              <a:cs typeface="Tahoma" pitchFamily="34" charset="0"/>
            </a:endParaRPr>
          </a:p>
        </p:txBody>
      </p:sp>
      <p:sp>
        <p:nvSpPr>
          <p:cNvPr id="11" name="ZoneTexte 10"/>
          <p:cNvSpPr txBox="1"/>
          <p:nvPr/>
        </p:nvSpPr>
        <p:spPr>
          <a:xfrm>
            <a:off x="1357290" y="4857760"/>
            <a:ext cx="2643206" cy="523220"/>
          </a:xfrm>
          <a:prstGeom prst="rect">
            <a:avLst/>
          </a:prstGeom>
          <a:noFill/>
        </p:spPr>
        <p:txBody>
          <a:bodyPr wrap="square" rtlCol="0">
            <a:spAutoFit/>
          </a:bodyPr>
          <a:lstStyle/>
          <a:p>
            <a:pPr algn="l"/>
            <a:endParaRPr lang="fr-FR" sz="2800" b="1" dirty="0" smtClean="0">
              <a:latin typeface="Tahoma" pitchFamily="34" charset="0"/>
              <a:cs typeface="Tahoma" pitchFamily="34" charset="0"/>
            </a:endParaRPr>
          </a:p>
        </p:txBody>
      </p:sp>
      <p:sp>
        <p:nvSpPr>
          <p:cNvPr id="12" name="ZoneTexte 11"/>
          <p:cNvSpPr txBox="1"/>
          <p:nvPr/>
        </p:nvSpPr>
        <p:spPr>
          <a:xfrm>
            <a:off x="714348" y="4572008"/>
            <a:ext cx="4714845" cy="1815882"/>
          </a:xfrm>
          <a:prstGeom prst="rect">
            <a:avLst/>
          </a:prstGeom>
          <a:solidFill>
            <a:schemeClr val="accent1">
              <a:lumMod val="20000"/>
              <a:lumOff val="80000"/>
            </a:schemeClr>
          </a:solidFill>
        </p:spPr>
        <p:txBody>
          <a:bodyPr wrap="square" rtlCol="0">
            <a:spAutoFit/>
          </a:bodyPr>
          <a:lstStyle/>
          <a:p>
            <a:pPr algn="r"/>
            <a:r>
              <a:rPr lang="ar-DZ" sz="2400" b="1" dirty="0" smtClean="0">
                <a:latin typeface="Tahoma" pitchFamily="34" charset="0"/>
                <a:cs typeface="Arabic Transparent" pitchFamily="2" charset="-78"/>
              </a:rPr>
              <a:t>تحت إشراف المنسق </a:t>
            </a:r>
            <a:r>
              <a:rPr lang="ar-DZ" sz="2400" b="1" dirty="0" err="1" smtClean="0">
                <a:latin typeface="Tahoma" pitchFamily="34" charset="0"/>
                <a:cs typeface="Arabic Transparent" pitchFamily="2" charset="-78"/>
              </a:rPr>
              <a:t>الولائي</a:t>
            </a:r>
            <a:r>
              <a:rPr lang="ar-DZ" sz="2400" b="1" dirty="0" smtClean="0">
                <a:latin typeface="Tahoma" pitchFamily="34" charset="0"/>
                <a:cs typeface="Arabic Transparent" pitchFamily="2" charset="-78"/>
              </a:rPr>
              <a:t> :</a:t>
            </a:r>
            <a:r>
              <a:rPr lang="ar-DZ" sz="2800" b="1" dirty="0" smtClean="0">
                <a:latin typeface="Tahoma" pitchFamily="34" charset="0"/>
                <a:cs typeface="Arabic Transparent" pitchFamily="2" charset="-78"/>
              </a:rPr>
              <a:t> </a:t>
            </a:r>
          </a:p>
          <a:p>
            <a:pPr algn="r"/>
            <a:r>
              <a:rPr lang="ar-DZ" sz="2800" b="1" dirty="0" smtClean="0">
                <a:latin typeface="Tahoma" pitchFamily="34" charset="0"/>
                <a:cs typeface="Arabic Transparent" pitchFamily="2" charset="-78"/>
              </a:rPr>
              <a:t>  السيد :  </a:t>
            </a:r>
            <a:r>
              <a:rPr lang="ar-DZ" sz="2800" b="1" dirty="0" err="1" smtClean="0">
                <a:latin typeface="Tahoma" pitchFamily="34" charset="0"/>
                <a:cs typeface="Arabic Transparent" pitchFamily="2" charset="-78"/>
              </a:rPr>
              <a:t>بلحطاب</a:t>
            </a:r>
            <a:r>
              <a:rPr lang="ar-DZ" sz="2800" b="1" dirty="0" smtClean="0">
                <a:latin typeface="Tahoma" pitchFamily="34" charset="0"/>
                <a:cs typeface="Arabic Transparent" pitchFamily="2" charset="-78"/>
              </a:rPr>
              <a:t> </a:t>
            </a:r>
            <a:r>
              <a:rPr lang="ar-DZ" sz="2800" b="1" dirty="0" err="1" smtClean="0">
                <a:latin typeface="Tahoma" pitchFamily="34" charset="0"/>
                <a:cs typeface="Arabic Transparent" pitchFamily="2" charset="-78"/>
              </a:rPr>
              <a:t>نورالدين</a:t>
            </a:r>
            <a:endParaRPr lang="ar-DZ" sz="2800" b="1" dirty="0" smtClean="0">
              <a:latin typeface="Tahoma" pitchFamily="34" charset="0"/>
              <a:cs typeface="Arabic Transparent" pitchFamily="2" charset="-78"/>
            </a:endParaRPr>
          </a:p>
          <a:p>
            <a:pPr algn="r"/>
            <a:endParaRPr lang="ar-DZ" sz="2800" b="1" dirty="0" smtClean="0">
              <a:latin typeface="Tahoma" pitchFamily="34" charset="0"/>
              <a:cs typeface="Tahoma" pitchFamily="34" charset="0"/>
            </a:endParaRPr>
          </a:p>
          <a:p>
            <a:pPr algn="r"/>
            <a:r>
              <a:rPr lang="ar-DZ" sz="2800" b="1" dirty="0" smtClean="0">
                <a:latin typeface="Tahoma" pitchFamily="34" charset="0"/>
                <a:cs typeface="Tahoma" pitchFamily="34" charset="0"/>
              </a:rPr>
              <a:t>   </a:t>
            </a:r>
            <a:endParaRPr lang="fr-FR" sz="2800" b="1" dirty="0" smtClean="0">
              <a:latin typeface="Tahoma" pitchFamily="34" charset="0"/>
              <a:cs typeface="Tahoma" pitchFamily="34" charset="0"/>
            </a:endParaRPr>
          </a:p>
        </p:txBody>
      </p:sp>
      <p:sp>
        <p:nvSpPr>
          <p:cNvPr id="13" name="ZoneTexte 12"/>
          <p:cNvSpPr txBox="1"/>
          <p:nvPr/>
        </p:nvSpPr>
        <p:spPr>
          <a:xfrm>
            <a:off x="0" y="6072206"/>
            <a:ext cx="9144000" cy="954107"/>
          </a:xfrm>
          <a:prstGeom prst="rect">
            <a:avLst/>
          </a:prstGeom>
          <a:solidFill>
            <a:schemeClr val="accent1">
              <a:lumMod val="20000"/>
              <a:lumOff val="80000"/>
            </a:schemeClr>
          </a:solidFill>
        </p:spPr>
        <p:txBody>
          <a:bodyPr wrap="square" rtlCol="0">
            <a:spAutoFit/>
          </a:bodyPr>
          <a:lstStyle/>
          <a:p>
            <a:pPr rtl="1"/>
            <a:r>
              <a:rPr lang="ar-DZ" sz="2800" b="1" dirty="0" smtClean="0">
                <a:solidFill>
                  <a:srgbClr val="FF4675"/>
                </a:solidFill>
                <a:latin typeface="Tahoma" pitchFamily="34" charset="0"/>
                <a:cs typeface="Andalus" pitchFamily="2" charset="-78"/>
              </a:rPr>
              <a:t>ثانوية </a:t>
            </a:r>
            <a:r>
              <a:rPr lang="ar-DZ" sz="2800" b="1" dirty="0" err="1" smtClean="0">
                <a:solidFill>
                  <a:srgbClr val="FF4675"/>
                </a:solidFill>
                <a:latin typeface="Tahoma" pitchFamily="34" charset="0"/>
                <a:cs typeface="Andalus" pitchFamily="2" charset="-78"/>
              </a:rPr>
              <a:t>ابوبكرقراوي</a:t>
            </a:r>
            <a:r>
              <a:rPr lang="ar-DZ" sz="2800" b="1" dirty="0" smtClean="0">
                <a:solidFill>
                  <a:srgbClr val="FF4675"/>
                </a:solidFill>
                <a:latin typeface="Tahoma" pitchFamily="34" charset="0"/>
                <a:cs typeface="Andalus" pitchFamily="2" charset="-78"/>
              </a:rPr>
              <a:t> </a:t>
            </a:r>
            <a:r>
              <a:rPr lang="ar-DZ" sz="2800" b="1" dirty="0" err="1" smtClean="0">
                <a:solidFill>
                  <a:srgbClr val="FF4675"/>
                </a:solidFill>
                <a:latin typeface="Tahoma" pitchFamily="34" charset="0"/>
                <a:cs typeface="Andalus" pitchFamily="2" charset="-78"/>
              </a:rPr>
              <a:t>سطيف</a:t>
            </a:r>
            <a:r>
              <a:rPr lang="ar-DZ" sz="2800" b="1" dirty="0" smtClean="0">
                <a:solidFill>
                  <a:srgbClr val="FF4675"/>
                </a:solidFill>
                <a:latin typeface="Tahoma" pitchFamily="34" charset="0"/>
                <a:cs typeface="Andalus" pitchFamily="2" charset="-78"/>
              </a:rPr>
              <a:t> من </a:t>
            </a:r>
            <a:r>
              <a:rPr lang="ar-DZ" sz="2800" b="1" dirty="0" smtClean="0">
                <a:solidFill>
                  <a:srgbClr val="FF4675"/>
                </a:solidFill>
                <a:latin typeface="Tahoma" pitchFamily="34" charset="0"/>
                <a:cs typeface="Andalus" pitchFamily="2" charset="-78"/>
              </a:rPr>
              <a:t>24الى25 </a:t>
            </a:r>
            <a:r>
              <a:rPr lang="ar-DZ" sz="2800" b="1" dirty="0" smtClean="0">
                <a:solidFill>
                  <a:srgbClr val="FF4675"/>
                </a:solidFill>
                <a:latin typeface="Tahoma" pitchFamily="34" charset="0"/>
                <a:cs typeface="Andalus" pitchFamily="2" charset="-78"/>
              </a:rPr>
              <a:t>فيفري 2019</a:t>
            </a:r>
          </a:p>
          <a:p>
            <a:pPr rtl="1"/>
            <a:endParaRPr lang="fr-FR" sz="2800" b="1" dirty="0" smtClean="0">
              <a:latin typeface="Tahoma" pitchFamily="34" charset="0"/>
              <a:cs typeface="Andalus" pitchFamily="2" charset="-78"/>
            </a:endParaRPr>
          </a:p>
        </p:txBody>
      </p:sp>
      <p:pic>
        <p:nvPicPr>
          <p:cNvPr id="14" name="Picture 17" descr="flw5"/>
          <p:cNvPicPr>
            <a:picLocks noChangeAspect="1" noChangeArrowheads="1" noCrop="1"/>
          </p:cNvPicPr>
          <p:nvPr/>
        </p:nvPicPr>
        <p:blipFill>
          <a:blip r:embed="rId4"/>
          <a:srcRect/>
          <a:stretch>
            <a:fillRect/>
          </a:stretch>
        </p:blipFill>
        <p:spPr bwMode="auto">
          <a:xfrm>
            <a:off x="5000628" y="5000636"/>
            <a:ext cx="388938" cy="606425"/>
          </a:xfrm>
          <a:prstGeom prst="rect">
            <a:avLst/>
          </a:prstGeom>
          <a:noFill/>
          <a:ln w="9525">
            <a:noFill/>
            <a:miter lim="800000"/>
            <a:headEnd/>
            <a:tailEnd/>
          </a:ln>
        </p:spPr>
      </p:pic>
      <p:pic>
        <p:nvPicPr>
          <p:cNvPr id="15" name="Picture 5" descr="C:\Documents and Settings\salaheddine\Mes documents\Mes images\gif décoration\noel-decoration-00077.gif"/>
          <p:cNvPicPr>
            <a:picLocks noChangeAspect="1" noChangeArrowheads="1" noCrop="1"/>
          </p:cNvPicPr>
          <p:nvPr/>
        </p:nvPicPr>
        <p:blipFill>
          <a:blip r:embed="rId5"/>
          <a:srcRect/>
          <a:stretch>
            <a:fillRect/>
          </a:stretch>
        </p:blipFill>
        <p:spPr bwMode="auto">
          <a:xfrm rot="18926582">
            <a:off x="1285852" y="3071810"/>
            <a:ext cx="1143000" cy="276225"/>
          </a:xfrm>
          <a:prstGeom prst="rect">
            <a:avLst/>
          </a:prstGeom>
          <a:noFill/>
          <a:ln w="9525">
            <a:noFill/>
            <a:miter lim="800000"/>
            <a:headEnd/>
            <a:tailEnd/>
          </a:ln>
        </p:spPr>
      </p:pic>
      <p:pic>
        <p:nvPicPr>
          <p:cNvPr id="16" name="Picture 5" descr="C:\Documents and Settings\salaheddine\Mes documents\Mes images\gif décoration\noel-decoration-00077.gif"/>
          <p:cNvPicPr>
            <a:picLocks noChangeAspect="1" noChangeArrowheads="1" noCrop="1"/>
          </p:cNvPicPr>
          <p:nvPr/>
        </p:nvPicPr>
        <p:blipFill>
          <a:blip r:embed="rId5"/>
          <a:srcRect/>
          <a:stretch>
            <a:fillRect/>
          </a:stretch>
        </p:blipFill>
        <p:spPr bwMode="auto">
          <a:xfrm rot="2489942">
            <a:off x="7091816" y="3130067"/>
            <a:ext cx="1143000" cy="2762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12" name="Rectangle 11"/>
          <p:cNvSpPr/>
          <p:nvPr/>
        </p:nvSpPr>
        <p:spPr>
          <a:xfrm>
            <a:off x="571472" y="178592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مجالات الفساد</a:t>
            </a:r>
            <a:endParaRPr lang="fr-FR" sz="4000" b="1" u="sng" dirty="0" smtClean="0">
              <a:solidFill>
                <a:srgbClr val="FF0000"/>
              </a:solidFill>
              <a:latin typeface="Calibri" pitchFamily="34" charset="0"/>
              <a:cs typeface="Times New Roman" pitchFamily="18" charset="0"/>
            </a:endParaRPr>
          </a:p>
        </p:txBody>
      </p:sp>
      <p:pic>
        <p:nvPicPr>
          <p:cNvPr id="5" name="Image 5" descr="al.gif"/>
          <p:cNvPicPr>
            <a:picLocks noChangeAspect="1"/>
          </p:cNvPicPr>
          <p:nvPr/>
        </p:nvPicPr>
        <p:blipFill>
          <a:blip r:embed="rId2"/>
          <a:srcRect/>
          <a:stretch>
            <a:fillRect/>
          </a:stretch>
        </p:blipFill>
        <p:spPr bwMode="auto">
          <a:xfrm rot="20799131">
            <a:off x="224377" y="176573"/>
            <a:ext cx="1228348" cy="850065"/>
          </a:xfrm>
          <a:prstGeom prst="rect">
            <a:avLst/>
          </a:prstGeom>
          <a:noFill/>
          <a:ln w="9525">
            <a:noFill/>
            <a:miter lim="800000"/>
            <a:headEnd/>
            <a:tailEnd/>
          </a:ln>
        </p:spPr>
      </p:pic>
      <p:sp>
        <p:nvSpPr>
          <p:cNvPr id="7" name="Ellipse 6"/>
          <p:cNvSpPr/>
          <p:nvPr/>
        </p:nvSpPr>
        <p:spPr>
          <a:xfrm>
            <a:off x="2857488" y="4572008"/>
            <a:ext cx="2071702" cy="1428760"/>
          </a:xfrm>
          <a:prstGeom prst="ellipse">
            <a:avLst/>
          </a:prstGeom>
          <a:solidFill>
            <a:srgbClr val="00CC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ar-DZ" dirty="0" smtClean="0"/>
              <a:t>أ</a:t>
            </a:r>
            <a:r>
              <a:rPr lang="ar-DZ" sz="2400" b="1" dirty="0" smtClean="0">
                <a:solidFill>
                  <a:schemeClr val="tx1"/>
                </a:solidFill>
              </a:rPr>
              <a:t>مجالات الفساد</a:t>
            </a:r>
            <a:endParaRPr lang="fr-FR" b="1" dirty="0">
              <a:solidFill>
                <a:schemeClr val="tx1"/>
              </a:solidFill>
            </a:endParaRPr>
          </a:p>
        </p:txBody>
      </p:sp>
      <p:sp>
        <p:nvSpPr>
          <p:cNvPr id="8" name="Rectangle à coins arrondis 7"/>
          <p:cNvSpPr/>
          <p:nvPr/>
        </p:nvSpPr>
        <p:spPr>
          <a:xfrm>
            <a:off x="5715008" y="3643314"/>
            <a:ext cx="1285884" cy="857256"/>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400" b="1" dirty="0" smtClean="0">
                <a:solidFill>
                  <a:schemeClr val="tx1"/>
                </a:solidFill>
              </a:rPr>
              <a:t>سياسي</a:t>
            </a:r>
            <a:endParaRPr lang="fr-FR" sz="2400" b="1" dirty="0">
              <a:solidFill>
                <a:schemeClr val="tx1"/>
              </a:solidFill>
            </a:endParaRPr>
          </a:p>
        </p:txBody>
      </p:sp>
      <p:sp>
        <p:nvSpPr>
          <p:cNvPr id="10" name="Rectangle à coins arrondis 9"/>
          <p:cNvSpPr/>
          <p:nvPr/>
        </p:nvSpPr>
        <p:spPr>
          <a:xfrm>
            <a:off x="4071934" y="2714620"/>
            <a:ext cx="1285884" cy="857256"/>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400" b="1" dirty="0" smtClean="0">
                <a:solidFill>
                  <a:schemeClr val="tx1"/>
                </a:solidFill>
              </a:rPr>
              <a:t>اقتصادي</a:t>
            </a:r>
            <a:endParaRPr lang="fr-FR" sz="2400" b="1" dirty="0">
              <a:solidFill>
                <a:schemeClr val="tx1"/>
              </a:solidFill>
            </a:endParaRPr>
          </a:p>
        </p:txBody>
      </p:sp>
      <p:sp>
        <p:nvSpPr>
          <p:cNvPr id="11" name="Rectangle à coins arrondis 10"/>
          <p:cNvSpPr/>
          <p:nvPr/>
        </p:nvSpPr>
        <p:spPr>
          <a:xfrm>
            <a:off x="2428860" y="2714620"/>
            <a:ext cx="1285884" cy="857256"/>
          </a:xfrm>
          <a:prstGeom prst="roundRect">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400" b="1" dirty="0" smtClean="0">
                <a:solidFill>
                  <a:schemeClr val="tx1"/>
                </a:solidFill>
              </a:rPr>
              <a:t>مالي</a:t>
            </a:r>
            <a:endParaRPr lang="fr-FR" sz="2400" b="1" dirty="0">
              <a:solidFill>
                <a:schemeClr val="tx1"/>
              </a:solidFill>
            </a:endParaRPr>
          </a:p>
        </p:txBody>
      </p:sp>
      <p:sp>
        <p:nvSpPr>
          <p:cNvPr id="13" name="Rectangle à coins arrondis 12"/>
          <p:cNvSpPr/>
          <p:nvPr/>
        </p:nvSpPr>
        <p:spPr>
          <a:xfrm>
            <a:off x="785786" y="3786190"/>
            <a:ext cx="1285884" cy="857256"/>
          </a:xfrm>
          <a:prstGeom prst="roundRect">
            <a:avLst/>
          </a:prstGeom>
          <a:solidFill>
            <a:srgbClr val="C0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DZ" sz="2400" b="1" dirty="0" smtClean="0">
                <a:solidFill>
                  <a:schemeClr val="tx1"/>
                </a:solidFill>
              </a:rPr>
              <a:t>تشريعي</a:t>
            </a:r>
            <a:endParaRPr lang="fr-FR" sz="2400" b="1" dirty="0">
              <a:solidFill>
                <a:schemeClr val="tx1"/>
              </a:solidFill>
            </a:endParaRPr>
          </a:p>
        </p:txBody>
      </p:sp>
      <p:sp>
        <p:nvSpPr>
          <p:cNvPr id="14" name="Flèche vers le bas 13"/>
          <p:cNvSpPr/>
          <p:nvPr/>
        </p:nvSpPr>
        <p:spPr>
          <a:xfrm rot="13953675">
            <a:off x="5086324" y="4138619"/>
            <a:ext cx="357190" cy="1112015"/>
          </a:xfrm>
          <a:prstGeom prst="down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5" name="Flèche vers le bas 14"/>
          <p:cNvSpPr/>
          <p:nvPr/>
        </p:nvSpPr>
        <p:spPr>
          <a:xfrm rot="7168087">
            <a:off x="2306824" y="4278819"/>
            <a:ext cx="357190" cy="993632"/>
          </a:xfrm>
          <a:prstGeom prst="down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Flèche vers le bas 15"/>
          <p:cNvSpPr/>
          <p:nvPr/>
        </p:nvSpPr>
        <p:spPr>
          <a:xfrm rot="10037905">
            <a:off x="3374218" y="3570021"/>
            <a:ext cx="357190" cy="1080271"/>
          </a:xfrm>
          <a:prstGeom prst="down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7" name="Flèche vers le bas 16"/>
          <p:cNvSpPr/>
          <p:nvPr/>
        </p:nvSpPr>
        <p:spPr>
          <a:xfrm rot="11131874">
            <a:off x="4123623" y="3569054"/>
            <a:ext cx="357190" cy="1089820"/>
          </a:xfrm>
          <a:prstGeom prst="downArrow">
            <a:avLst/>
          </a:prstGeom>
          <a:solidFill>
            <a:srgbClr val="C0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lt">
                                    <p:tmPct val="5000"/>
                                  </p:iterate>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iterate type="lt">
                                    <p:tmPct val="5000"/>
                                  </p:iterate>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90"/>
                                          </p:val>
                                        </p:tav>
                                        <p:tav tm="100000">
                                          <p:val>
                                            <p:fltVal val="0"/>
                                          </p:val>
                                        </p:tav>
                                      </p:tavLst>
                                    </p:anim>
                                    <p:animEffect transition="in" filter="fade">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iterate type="lt">
                                    <p:tmPct val="5000"/>
                                  </p:iterate>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iterate type="lt">
                                    <p:tmPct val="5000"/>
                                  </p:iterate>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iterate type="lt">
                                    <p:tmPct val="5000"/>
                                  </p:iterate>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iterate type="lt">
                                    <p:tmPct val="5000"/>
                                  </p:iterate>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 calcmode="lin" valueType="num">
                                      <p:cBhvr>
                                        <p:cTn id="65" dur="1000" fill="hold"/>
                                        <p:tgtEl>
                                          <p:spTgt spid="15"/>
                                        </p:tgtEl>
                                        <p:attrNameLst>
                                          <p:attrName>style.rotation</p:attrName>
                                        </p:attrNameLst>
                                      </p:cBhvr>
                                      <p:tavLst>
                                        <p:tav tm="0">
                                          <p:val>
                                            <p:fltVal val="90"/>
                                          </p:val>
                                        </p:tav>
                                        <p:tav tm="100000">
                                          <p:val>
                                            <p:fltVal val="0"/>
                                          </p:val>
                                        </p:tav>
                                      </p:tavLst>
                                    </p:anim>
                                    <p:animEffect transition="in" filter="fade">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iterate type="lt">
                                    <p:tmPct val="5000"/>
                                  </p:iterate>
                                  <p:childTnLst>
                                    <p:set>
                                      <p:cBhvr>
                                        <p:cTn id="70" dur="1" fill="hold">
                                          <p:stCondLst>
                                            <p:cond delay="0"/>
                                          </p:stCondLst>
                                        </p:cTn>
                                        <p:tgtEl>
                                          <p:spTgt spid="13"/>
                                        </p:tgtEl>
                                        <p:attrNameLst>
                                          <p:attrName>style.visibility</p:attrName>
                                        </p:attrNameLst>
                                      </p:cBhvr>
                                      <p:to>
                                        <p:strVal val="visible"/>
                                      </p:to>
                                    </p:set>
                                    <p:anim calcmode="lin" valueType="num">
                                      <p:cBhvr>
                                        <p:cTn id="71" dur="1000" fill="hold"/>
                                        <p:tgtEl>
                                          <p:spTgt spid="13"/>
                                        </p:tgtEl>
                                        <p:attrNameLst>
                                          <p:attrName>ppt_w</p:attrName>
                                        </p:attrNameLst>
                                      </p:cBhvr>
                                      <p:tavLst>
                                        <p:tav tm="0">
                                          <p:val>
                                            <p:fltVal val="0"/>
                                          </p:val>
                                        </p:tav>
                                        <p:tav tm="100000">
                                          <p:val>
                                            <p:strVal val="#ppt_w"/>
                                          </p:val>
                                        </p:tav>
                                      </p:tavLst>
                                    </p:anim>
                                    <p:anim calcmode="lin" valueType="num">
                                      <p:cBhvr>
                                        <p:cTn id="72" dur="1000" fill="hold"/>
                                        <p:tgtEl>
                                          <p:spTgt spid="13"/>
                                        </p:tgtEl>
                                        <p:attrNameLst>
                                          <p:attrName>ppt_h</p:attrName>
                                        </p:attrNameLst>
                                      </p:cBhvr>
                                      <p:tavLst>
                                        <p:tav tm="0">
                                          <p:val>
                                            <p:fltVal val="0"/>
                                          </p:val>
                                        </p:tav>
                                        <p:tav tm="100000">
                                          <p:val>
                                            <p:strVal val="#ppt_h"/>
                                          </p:val>
                                        </p:tav>
                                      </p:tavLst>
                                    </p:anim>
                                    <p:anim calcmode="lin" valueType="num">
                                      <p:cBhvr>
                                        <p:cTn id="73" dur="1000" fill="hold"/>
                                        <p:tgtEl>
                                          <p:spTgt spid="13"/>
                                        </p:tgtEl>
                                        <p:attrNameLst>
                                          <p:attrName>style.rotation</p:attrName>
                                        </p:attrNameLst>
                                      </p:cBhvr>
                                      <p:tavLst>
                                        <p:tav tm="0">
                                          <p:val>
                                            <p:fltVal val="90"/>
                                          </p:val>
                                        </p:tav>
                                        <p:tav tm="100000">
                                          <p:val>
                                            <p:fltVal val="0"/>
                                          </p:val>
                                        </p:tav>
                                      </p:tavLst>
                                    </p:anim>
                                    <p:animEffect transition="in" filter="fade">
                                      <p:cBhvr>
                                        <p:cTn id="7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12" name="Rectangle 11"/>
          <p:cNvSpPr/>
          <p:nvPr/>
        </p:nvSpPr>
        <p:spPr>
          <a:xfrm>
            <a:off x="1285852" y="107154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خصائص ومميزات الفساد</a:t>
            </a:r>
          </a:p>
        </p:txBody>
      </p:sp>
      <p:sp>
        <p:nvSpPr>
          <p:cNvPr id="4" name="Rectangle 3"/>
          <p:cNvSpPr/>
          <p:nvPr/>
        </p:nvSpPr>
        <p:spPr>
          <a:xfrm>
            <a:off x="642910" y="2143116"/>
            <a:ext cx="6786610"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742950" lvl="0" indent="-742950" algn="r" rtl="1">
              <a:buFont typeface="+mj-lt"/>
              <a:buAutoNum type="arabicParenR"/>
            </a:pPr>
            <a:r>
              <a:rPr lang="ar-EG" sz="3600" b="1" dirty="0" smtClean="0">
                <a:solidFill>
                  <a:schemeClr val="tx1"/>
                </a:solidFill>
              </a:rPr>
              <a:t>جريمة الفساد تفتقر  غالبا  إلى وجود المجني عليه </a:t>
            </a:r>
            <a:r>
              <a:rPr lang="ar-DZ" sz="3600" b="1" dirty="0" smtClean="0">
                <a:solidFill>
                  <a:schemeClr val="tx1"/>
                </a:solidFill>
              </a:rPr>
              <a:t>ك</a:t>
            </a:r>
            <a:r>
              <a:rPr lang="ar-EG" sz="3600" b="1" dirty="0" smtClean="0">
                <a:solidFill>
                  <a:schemeClr val="tx1"/>
                </a:solidFill>
              </a:rPr>
              <a:t>شخص طبيعي، </a:t>
            </a:r>
            <a:r>
              <a:rPr lang="ar-SA" sz="3600" b="1" dirty="0" smtClean="0">
                <a:solidFill>
                  <a:schemeClr val="tx1"/>
                </a:solidFill>
              </a:rPr>
              <a:t>  </a:t>
            </a:r>
            <a:r>
              <a:rPr lang="ar-EG" sz="3600" b="1" dirty="0" smtClean="0">
                <a:solidFill>
                  <a:schemeClr val="tx1"/>
                </a:solidFill>
              </a:rPr>
              <a:t>فالمجني عليه </a:t>
            </a:r>
            <a:r>
              <a:rPr lang="ar-DZ" sz="3600" b="1" dirty="0" smtClean="0">
                <a:solidFill>
                  <a:schemeClr val="tx1"/>
                </a:solidFill>
              </a:rPr>
              <a:t>يكون في </a:t>
            </a:r>
            <a:r>
              <a:rPr lang="ar-EG" sz="3600" b="1" dirty="0" smtClean="0">
                <a:solidFill>
                  <a:schemeClr val="tx1"/>
                </a:solidFill>
              </a:rPr>
              <a:t>أغلب الحالات شخصا اعتباريا ( الدولة </a:t>
            </a:r>
            <a:r>
              <a:rPr lang="ar-SA" sz="3600" b="1" dirty="0" smtClean="0">
                <a:solidFill>
                  <a:schemeClr val="tx1"/>
                </a:solidFill>
              </a:rPr>
              <a:t>- </a:t>
            </a:r>
            <a:r>
              <a:rPr lang="ar-EG" sz="3600" b="1" dirty="0" smtClean="0">
                <a:solidFill>
                  <a:schemeClr val="tx1"/>
                </a:solidFill>
              </a:rPr>
              <a:t>المؤسسة </a:t>
            </a:r>
            <a:r>
              <a:rPr lang="ar-DZ" sz="3600" b="1" dirty="0" smtClean="0">
                <a:solidFill>
                  <a:schemeClr val="tx1"/>
                </a:solidFill>
              </a:rPr>
              <a:t>-</a:t>
            </a:r>
            <a:r>
              <a:rPr lang="ar-EG" sz="3600" b="1" dirty="0" smtClean="0">
                <a:solidFill>
                  <a:schemeClr val="tx1"/>
                </a:solidFill>
              </a:rPr>
              <a:t> الولاية</a:t>
            </a:r>
            <a:r>
              <a:rPr lang="ar-DZ" sz="3600" b="1" dirty="0" smtClean="0">
                <a:solidFill>
                  <a:schemeClr val="tx1"/>
                </a:solidFill>
              </a:rPr>
              <a:t> -</a:t>
            </a:r>
            <a:r>
              <a:rPr lang="ar-EG" sz="3600" b="1" dirty="0" smtClean="0">
                <a:solidFill>
                  <a:schemeClr val="tx1"/>
                </a:solidFill>
              </a:rPr>
              <a:t> البلدية </a:t>
            </a:r>
            <a:r>
              <a:rPr lang="ar-DZ" sz="3600" b="1" dirty="0" smtClean="0">
                <a:solidFill>
                  <a:schemeClr val="tx1"/>
                </a:solidFill>
              </a:rPr>
              <a:t>-</a:t>
            </a:r>
            <a:r>
              <a:rPr lang="ar-EG" sz="3600" b="1" dirty="0" smtClean="0">
                <a:solidFill>
                  <a:schemeClr val="tx1"/>
                </a:solidFill>
              </a:rPr>
              <a:t> الشركة </a:t>
            </a:r>
            <a:r>
              <a:rPr lang="ar-DZ" sz="3600" b="1" dirty="0" smtClean="0">
                <a:solidFill>
                  <a:schemeClr val="tx1"/>
                </a:solidFill>
              </a:rPr>
              <a:t>-</a:t>
            </a:r>
            <a:r>
              <a:rPr lang="ar-EG" sz="3600" b="1" dirty="0" smtClean="0">
                <a:solidFill>
                  <a:schemeClr val="tx1"/>
                </a:solidFill>
              </a:rPr>
              <a:t> الهيئة</a:t>
            </a:r>
            <a:r>
              <a:rPr lang="ar-DZ" sz="3600" b="1" dirty="0" smtClean="0">
                <a:solidFill>
                  <a:schemeClr val="tx1"/>
                </a:solidFill>
              </a:rPr>
              <a:t>.........</a:t>
            </a:r>
            <a:r>
              <a:rPr lang="ar-EG" sz="3600" b="1" dirty="0" smtClean="0">
                <a:solidFill>
                  <a:schemeClr val="tx1"/>
                </a:solidFill>
              </a:rPr>
              <a:t> الخ).</a:t>
            </a:r>
            <a:endParaRPr lang="ar-DZ" sz="3600" b="1" dirty="0" smtClean="0">
              <a:solidFill>
                <a:schemeClr val="tx1"/>
              </a:solidFill>
            </a:endParaRPr>
          </a:p>
          <a:p>
            <a:pPr marL="742950" lvl="0" indent="-742950" algn="r" rtl="1">
              <a:buFont typeface="+mj-lt"/>
              <a:buAutoNum type="arabicParenR"/>
            </a:pPr>
            <a:r>
              <a:rPr lang="ar-DZ" sz="3600" b="1" dirty="0" smtClean="0">
                <a:solidFill>
                  <a:schemeClr val="tx1"/>
                </a:solidFill>
              </a:rPr>
              <a:t>اغلبها تتسم بالكتمان في ارتكابها لا </a:t>
            </a:r>
            <a:r>
              <a:rPr lang="ar-DZ" sz="3600" b="1" dirty="0" err="1" smtClean="0">
                <a:solidFill>
                  <a:schemeClr val="tx1"/>
                </a:solidFill>
              </a:rPr>
              <a:t>سيما</a:t>
            </a:r>
            <a:r>
              <a:rPr lang="ar-DZ" sz="3600" b="1" dirty="0" smtClean="0">
                <a:solidFill>
                  <a:schemeClr val="tx1"/>
                </a:solidFill>
              </a:rPr>
              <a:t> </a:t>
            </a:r>
            <a:r>
              <a:rPr lang="ar-DZ" sz="3600" b="1" dirty="0" err="1" smtClean="0">
                <a:solidFill>
                  <a:schemeClr val="tx1"/>
                </a:solidFill>
              </a:rPr>
              <a:t>انها</a:t>
            </a:r>
            <a:r>
              <a:rPr lang="ar-DZ" sz="3600" b="1" dirty="0" smtClean="0">
                <a:solidFill>
                  <a:schemeClr val="tx1"/>
                </a:solidFill>
              </a:rPr>
              <a:t> تتعلق بالمال العام </a:t>
            </a:r>
            <a:endParaRPr lang="fr-FR" sz="3600" b="1" dirty="0">
              <a:solidFill>
                <a:schemeClr val="tx1"/>
              </a:solidFill>
            </a:endParaRPr>
          </a:p>
        </p:txBody>
      </p:sp>
      <p:pic>
        <p:nvPicPr>
          <p:cNvPr id="5" name="Image 5" descr="al.gif"/>
          <p:cNvPicPr>
            <a:picLocks noChangeAspect="1"/>
          </p:cNvPicPr>
          <p:nvPr/>
        </p:nvPicPr>
        <p:blipFill>
          <a:blip r:embed="rId2"/>
          <a:srcRect/>
          <a:stretch>
            <a:fillRect/>
          </a:stretch>
        </p:blipFill>
        <p:spPr bwMode="auto">
          <a:xfrm rot="20799131">
            <a:off x="220162" y="177065"/>
            <a:ext cx="1228347" cy="81354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To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4" name="Rectangle 3"/>
          <p:cNvSpPr/>
          <p:nvPr/>
        </p:nvSpPr>
        <p:spPr>
          <a:xfrm>
            <a:off x="785786" y="1357298"/>
            <a:ext cx="6786610" cy="1200329"/>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3"/>
            </a:pPr>
            <a:r>
              <a:rPr lang="ar-DZ" sz="2400" b="1" dirty="0" smtClean="0">
                <a:solidFill>
                  <a:schemeClr val="tx1"/>
                </a:solidFill>
              </a:rPr>
              <a:t>لها </a:t>
            </a:r>
            <a:r>
              <a:rPr lang="ar-EG" sz="2400" b="1" dirty="0" smtClean="0">
                <a:solidFill>
                  <a:schemeClr val="tx1"/>
                </a:solidFill>
              </a:rPr>
              <a:t>آثار سلبية على الصعيد الاجتماعي  </a:t>
            </a:r>
            <a:r>
              <a:rPr lang="ar-DZ" sz="2400" b="1" dirty="0" smtClean="0">
                <a:solidFill>
                  <a:schemeClr val="tx1"/>
                </a:solidFill>
              </a:rPr>
              <a:t>ك</a:t>
            </a:r>
            <a:r>
              <a:rPr lang="ar-EG" sz="2400" b="1" dirty="0" smtClean="0">
                <a:solidFill>
                  <a:schemeClr val="tx1"/>
                </a:solidFill>
              </a:rPr>
              <a:t>الاستيلاء على أموال موجهة إلى  </a:t>
            </a:r>
            <a:r>
              <a:rPr lang="ar-DZ" sz="2400" b="1" dirty="0" smtClean="0">
                <a:solidFill>
                  <a:schemeClr val="tx1"/>
                </a:solidFill>
              </a:rPr>
              <a:t>قطاع من القطاعات </a:t>
            </a:r>
            <a:r>
              <a:rPr lang="ar-EG" sz="2400" b="1" dirty="0" smtClean="0">
                <a:solidFill>
                  <a:schemeClr val="tx1"/>
                </a:solidFill>
              </a:rPr>
              <a:t>أو </a:t>
            </a:r>
            <a:r>
              <a:rPr lang="ar-DZ" sz="2400" b="1" dirty="0" smtClean="0">
                <a:solidFill>
                  <a:schemeClr val="tx1"/>
                </a:solidFill>
              </a:rPr>
              <a:t>مرفق من المرافق </a:t>
            </a:r>
            <a:r>
              <a:rPr lang="ar-EG" sz="2400" b="1" dirty="0" smtClean="0">
                <a:solidFill>
                  <a:schemeClr val="tx1"/>
                </a:solidFill>
              </a:rPr>
              <a:t>التي تقدم خدمات للمواطن</a:t>
            </a:r>
            <a:r>
              <a:rPr lang="ar-DZ" sz="2400" b="1" dirty="0" smtClean="0">
                <a:solidFill>
                  <a:schemeClr val="tx1"/>
                </a:solidFill>
              </a:rPr>
              <a:t>.</a:t>
            </a:r>
            <a:endParaRPr lang="fr-FR" sz="2400" b="1" dirty="0">
              <a:solidFill>
                <a:schemeClr val="tx1"/>
              </a:solidFill>
            </a:endParaRPr>
          </a:p>
        </p:txBody>
      </p:sp>
      <p:pic>
        <p:nvPicPr>
          <p:cNvPr id="5" name="Image 5" descr="al.gif"/>
          <p:cNvPicPr>
            <a:picLocks noChangeAspect="1"/>
          </p:cNvPicPr>
          <p:nvPr/>
        </p:nvPicPr>
        <p:blipFill>
          <a:blip r:embed="rId2"/>
          <a:srcRect/>
          <a:stretch>
            <a:fillRect/>
          </a:stretch>
        </p:blipFill>
        <p:spPr bwMode="auto">
          <a:xfrm rot="20799131">
            <a:off x="226281" y="176349"/>
            <a:ext cx="1228348" cy="866559"/>
          </a:xfrm>
          <a:prstGeom prst="rect">
            <a:avLst/>
          </a:prstGeom>
          <a:noFill/>
          <a:ln w="9525">
            <a:noFill/>
            <a:miter lim="800000"/>
            <a:headEnd/>
            <a:tailEnd/>
          </a:ln>
        </p:spPr>
      </p:pic>
      <p:sp>
        <p:nvSpPr>
          <p:cNvPr id="6" name="Rectangle 5"/>
          <p:cNvSpPr/>
          <p:nvPr/>
        </p:nvSpPr>
        <p:spPr>
          <a:xfrm>
            <a:off x="785786" y="2928934"/>
            <a:ext cx="6786610" cy="1938992"/>
          </a:xfrm>
          <a:prstGeom prst="rect">
            <a:avLst/>
          </a:prstGeom>
          <a:solidFill>
            <a:srgbClr val="00FFFF"/>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4"/>
            </a:pPr>
            <a:r>
              <a:rPr lang="ar-EG" sz="2400" b="1" dirty="0" smtClean="0">
                <a:solidFill>
                  <a:schemeClr val="tx1"/>
                </a:solidFill>
              </a:rPr>
              <a:t>يتورط فيها </a:t>
            </a:r>
            <a:r>
              <a:rPr lang="ar-DZ" sz="2400" b="1" dirty="0" smtClean="0">
                <a:solidFill>
                  <a:schemeClr val="tx1"/>
                </a:solidFill>
              </a:rPr>
              <a:t>الأعوان</a:t>
            </a:r>
            <a:r>
              <a:rPr lang="ar-EG" sz="2400" b="1" dirty="0" smtClean="0">
                <a:solidFill>
                  <a:schemeClr val="tx1"/>
                </a:solidFill>
              </a:rPr>
              <a:t> العموميون  كطرف فاعل أو شريك أو ضحية  وتتعلق بالمال العام     </a:t>
            </a:r>
            <a:endParaRPr lang="fr-FR" sz="2400" b="1" dirty="0" smtClean="0">
              <a:solidFill>
                <a:schemeClr val="tx1"/>
              </a:solidFill>
            </a:endParaRPr>
          </a:p>
          <a:p>
            <a:pPr marL="742950" indent="-742950" algn="r" rtl="1">
              <a:buFont typeface="+mj-lt"/>
              <a:buAutoNum type="arabicParenR" startAt="4"/>
            </a:pPr>
            <a:r>
              <a:rPr lang="ar-EG" sz="2400" b="1" dirty="0" smtClean="0">
                <a:solidFill>
                  <a:schemeClr val="tx1"/>
                </a:solidFill>
              </a:rPr>
              <a:t>لا تتقادم الدعوى العمومية ولا العقوبة بالنسبة لجرائم الفساد</a:t>
            </a:r>
            <a:r>
              <a:rPr lang="ar-DZ" sz="2400" b="1" dirty="0" smtClean="0">
                <a:solidFill>
                  <a:schemeClr val="tx1"/>
                </a:solidFill>
              </a:rPr>
              <a:t> </a:t>
            </a:r>
            <a:r>
              <a:rPr lang="ar-EG" sz="2400" b="1" dirty="0" smtClean="0">
                <a:solidFill>
                  <a:schemeClr val="tx1"/>
                </a:solidFill>
              </a:rPr>
              <a:t>إذا تم تحويل عائدات الجريمة إلى الخارج (المادة 54 من القانون رقم 06-01).</a:t>
            </a:r>
            <a:endParaRPr lang="fr-FR" sz="2400" b="1" dirty="0" smtClean="0">
              <a:solidFill>
                <a:schemeClr val="tx1"/>
              </a:solidFill>
            </a:endParaRPr>
          </a:p>
        </p:txBody>
      </p:sp>
      <p:sp>
        <p:nvSpPr>
          <p:cNvPr id="7" name="Rectangle 6"/>
          <p:cNvSpPr/>
          <p:nvPr/>
        </p:nvSpPr>
        <p:spPr>
          <a:xfrm>
            <a:off x="785786" y="5286388"/>
            <a:ext cx="6786610" cy="830997"/>
          </a:xfrm>
          <a:prstGeom prst="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6"/>
            </a:pPr>
            <a:r>
              <a:rPr lang="ar-EG" sz="2400" b="1" dirty="0" smtClean="0">
                <a:solidFill>
                  <a:schemeClr val="tx1"/>
                </a:solidFill>
              </a:rPr>
              <a:t>عادة ترتكب  من أكثر من شخص  وكل المشاركين مستفيدون ماديا  من عائدات الجريمة</a:t>
            </a:r>
            <a:r>
              <a:rPr lang="ar-DZ" sz="2400" b="1" dirty="0" smtClean="0">
                <a:solidFill>
                  <a:schemeClr val="tx1"/>
                </a:solidFill>
              </a:rPr>
              <a:t>.</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5" name="Ellipse 4"/>
          <p:cNvSpPr/>
          <p:nvPr/>
        </p:nvSpPr>
        <p:spPr>
          <a:xfrm>
            <a:off x="1857356" y="1285860"/>
            <a:ext cx="3857652" cy="1687890"/>
          </a:xfrm>
          <a:prstGeom prst="ellipse">
            <a:avLst/>
          </a:prstGeom>
          <a:solidFill>
            <a:srgbClr val="FF99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3600" b="1" dirty="0" smtClean="0">
                <a:solidFill>
                  <a:schemeClr val="tx1"/>
                </a:solidFill>
                <a:latin typeface="Calibri" pitchFamily="34" charset="0"/>
                <a:cs typeface="Times New Roman" pitchFamily="18" charset="0"/>
              </a:rPr>
              <a:t>أسباب لجوء الأفراد إلى الفساد</a:t>
            </a:r>
            <a:endParaRPr lang="fr-FR" sz="3600" b="1" dirty="0" smtClean="0">
              <a:solidFill>
                <a:schemeClr val="tx1"/>
              </a:solidFill>
              <a:latin typeface="Calibri" pitchFamily="34" charset="0"/>
              <a:cs typeface="Times New Roman" pitchFamily="18" charset="0"/>
            </a:endParaRPr>
          </a:p>
        </p:txBody>
      </p:sp>
      <p:sp>
        <p:nvSpPr>
          <p:cNvPr id="6" name="Ellipse 5"/>
          <p:cNvSpPr/>
          <p:nvPr/>
        </p:nvSpPr>
        <p:spPr>
          <a:xfrm>
            <a:off x="4071934" y="4071942"/>
            <a:ext cx="3286148" cy="2207240"/>
          </a:xfrm>
          <a:prstGeom prst="ellipse">
            <a:avLst/>
          </a:prstGeom>
          <a:solidFill>
            <a:srgbClr val="00B0F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800" b="1" dirty="0" smtClean="0">
                <a:solidFill>
                  <a:schemeClr val="tx1"/>
                </a:solidFill>
                <a:latin typeface="Calibri" pitchFamily="34" charset="0"/>
                <a:cs typeface="Times New Roman" pitchFamily="18" charset="0"/>
              </a:rPr>
              <a:t>أسباب موضوعية</a:t>
            </a:r>
            <a:endParaRPr lang="fr-FR" sz="4800" b="1" dirty="0" smtClean="0">
              <a:solidFill>
                <a:schemeClr val="tx1"/>
              </a:solidFill>
              <a:latin typeface="Calibri" pitchFamily="34" charset="0"/>
              <a:cs typeface="Times New Roman" pitchFamily="18" charset="0"/>
            </a:endParaRPr>
          </a:p>
        </p:txBody>
      </p:sp>
      <p:sp>
        <p:nvSpPr>
          <p:cNvPr id="7" name="Ellipse 6"/>
          <p:cNvSpPr/>
          <p:nvPr/>
        </p:nvSpPr>
        <p:spPr>
          <a:xfrm>
            <a:off x="214282" y="4071942"/>
            <a:ext cx="3286148" cy="2207240"/>
          </a:xfrm>
          <a:prstGeom prst="ellipse">
            <a:avLst/>
          </a:prstGeom>
          <a:solidFill>
            <a:srgbClr val="00B0F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800" b="1" dirty="0" smtClean="0">
                <a:solidFill>
                  <a:schemeClr val="tx1"/>
                </a:solidFill>
                <a:latin typeface="Calibri" pitchFamily="34" charset="0"/>
                <a:cs typeface="Times New Roman" pitchFamily="18" charset="0"/>
              </a:rPr>
              <a:t>أسباب ذاتية</a:t>
            </a:r>
            <a:endParaRPr lang="fr-FR" sz="4800" b="1" dirty="0" smtClean="0">
              <a:solidFill>
                <a:schemeClr val="tx1"/>
              </a:solidFill>
              <a:latin typeface="Calibri" pitchFamily="34" charset="0"/>
              <a:cs typeface="Times New Roman" pitchFamily="18" charset="0"/>
            </a:endParaRPr>
          </a:p>
        </p:txBody>
      </p:sp>
      <p:sp>
        <p:nvSpPr>
          <p:cNvPr id="8" name="Flèche vers le bas 7"/>
          <p:cNvSpPr/>
          <p:nvPr/>
        </p:nvSpPr>
        <p:spPr>
          <a:xfrm rot="19360487">
            <a:off x="4294679" y="2993322"/>
            <a:ext cx="785818"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vers le bas 9"/>
          <p:cNvSpPr/>
          <p:nvPr/>
        </p:nvSpPr>
        <p:spPr>
          <a:xfrm rot="2086946">
            <a:off x="2429612" y="3008458"/>
            <a:ext cx="785818" cy="10001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5" descr="al.gif"/>
          <p:cNvPicPr>
            <a:picLocks noChangeAspect="1"/>
          </p:cNvPicPr>
          <p:nvPr/>
        </p:nvPicPr>
        <p:blipFill>
          <a:blip r:embed="rId2"/>
          <a:srcRect/>
          <a:stretch>
            <a:fillRect/>
          </a:stretch>
        </p:blipFill>
        <p:spPr bwMode="auto">
          <a:xfrm rot="20799131">
            <a:off x="218257" y="177288"/>
            <a:ext cx="1228347" cy="797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12" name="Rectangle 11"/>
          <p:cNvSpPr/>
          <p:nvPr/>
        </p:nvSpPr>
        <p:spPr>
          <a:xfrm>
            <a:off x="378595" y="1285860"/>
            <a:ext cx="6786610" cy="584775"/>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3200" b="1" dirty="0" smtClean="0">
                <a:solidFill>
                  <a:srgbClr val="FF0000"/>
                </a:solidFill>
                <a:latin typeface="Calibri" pitchFamily="34" charset="0"/>
                <a:cs typeface="Times New Roman" pitchFamily="18" charset="0"/>
              </a:rPr>
              <a:t>الأسباب الموضوعية</a:t>
            </a:r>
            <a:endParaRPr lang="fr-FR" sz="3200" b="1" dirty="0" smtClean="0">
              <a:solidFill>
                <a:srgbClr val="FF0000"/>
              </a:solidFill>
              <a:latin typeface="Calibri" pitchFamily="34" charset="0"/>
              <a:cs typeface="Times New Roman" pitchFamily="18" charset="0"/>
            </a:endParaRPr>
          </a:p>
        </p:txBody>
      </p:sp>
      <p:sp>
        <p:nvSpPr>
          <p:cNvPr id="5" name="Rectangle à coins arrondis 4"/>
          <p:cNvSpPr/>
          <p:nvPr/>
        </p:nvSpPr>
        <p:spPr>
          <a:xfrm>
            <a:off x="4357686" y="2643182"/>
            <a:ext cx="2357422" cy="71438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sz="2400" b="1" dirty="0" smtClean="0">
                <a:solidFill>
                  <a:schemeClr val="tx1"/>
                </a:solidFill>
              </a:rPr>
              <a:t>1- البيروقراطية</a:t>
            </a:r>
            <a:endParaRPr lang="ar-DZ" sz="2400" b="1" dirty="0">
              <a:solidFill>
                <a:schemeClr val="tx1"/>
              </a:solidFill>
            </a:endParaRPr>
          </a:p>
        </p:txBody>
      </p:sp>
      <p:sp>
        <p:nvSpPr>
          <p:cNvPr id="6" name="Rectangle à coins arrondis 5"/>
          <p:cNvSpPr/>
          <p:nvPr/>
        </p:nvSpPr>
        <p:spPr>
          <a:xfrm>
            <a:off x="4357686" y="3500438"/>
            <a:ext cx="2857520" cy="91940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rtl="1"/>
            <a:r>
              <a:rPr lang="ar-DZ" sz="2400" b="1" dirty="0" smtClean="0">
                <a:solidFill>
                  <a:schemeClr val="tx1"/>
                </a:solidFill>
              </a:rPr>
              <a:t>2-</a:t>
            </a:r>
            <a:r>
              <a:rPr lang="ar-DZ" sz="2400" dirty="0" smtClean="0"/>
              <a:t> </a:t>
            </a:r>
            <a:r>
              <a:rPr lang="ar-DZ" sz="2400" b="1" dirty="0" smtClean="0">
                <a:solidFill>
                  <a:schemeClr val="tx1"/>
                </a:solidFill>
              </a:rPr>
              <a:t>النظام الرأسمالي والفكر المادي</a:t>
            </a:r>
            <a:endParaRPr lang="fr-FR" sz="2400" b="1" dirty="0"/>
          </a:p>
        </p:txBody>
      </p:sp>
      <p:sp>
        <p:nvSpPr>
          <p:cNvPr id="7" name="Rectangle à coins arrondis 6"/>
          <p:cNvSpPr/>
          <p:nvPr/>
        </p:nvSpPr>
        <p:spPr>
          <a:xfrm>
            <a:off x="4357686" y="4581301"/>
            <a:ext cx="2786082" cy="51077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rtl="1">
              <a:defRPr/>
            </a:pPr>
            <a:r>
              <a:rPr lang="ar-DZ" sz="2400" b="1" dirty="0" smtClean="0">
                <a:solidFill>
                  <a:schemeClr val="tx1"/>
                </a:solidFill>
              </a:rPr>
              <a:t>3- البحبوحة المالية</a:t>
            </a:r>
            <a:endParaRPr lang="fr-FR" sz="2000" dirty="0">
              <a:solidFill>
                <a:srgbClr val="006600"/>
              </a:solidFill>
            </a:endParaRPr>
          </a:p>
        </p:txBody>
      </p:sp>
      <p:sp>
        <p:nvSpPr>
          <p:cNvPr id="8" name="Rectangle à coins arrondis 7"/>
          <p:cNvSpPr/>
          <p:nvPr/>
        </p:nvSpPr>
        <p:spPr>
          <a:xfrm>
            <a:off x="4357686" y="5295681"/>
            <a:ext cx="2786082" cy="91940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rtl="1"/>
            <a:r>
              <a:rPr lang="ar-DZ" sz="2400" b="1" dirty="0" smtClean="0">
                <a:solidFill>
                  <a:schemeClr val="tx1"/>
                </a:solidFill>
              </a:rPr>
              <a:t>4- طبيعة الاحتكار في الوظيفة العمومية</a:t>
            </a:r>
            <a:endParaRPr lang="fr-FR" sz="2400" b="1" dirty="0">
              <a:solidFill>
                <a:schemeClr val="tx1"/>
              </a:solidFill>
            </a:endParaRPr>
          </a:p>
        </p:txBody>
      </p:sp>
      <p:sp>
        <p:nvSpPr>
          <p:cNvPr id="10" name="Rectangle à coins arrondis 9"/>
          <p:cNvSpPr/>
          <p:nvPr/>
        </p:nvSpPr>
        <p:spPr>
          <a:xfrm>
            <a:off x="642910" y="2571744"/>
            <a:ext cx="2786082" cy="91940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rtl="1"/>
            <a:r>
              <a:rPr lang="ar-DZ" sz="2400" b="1" dirty="0" smtClean="0">
                <a:solidFill>
                  <a:schemeClr val="tx1"/>
                </a:solidFill>
              </a:rPr>
              <a:t>5- السلطة التقديرية للموظف</a:t>
            </a:r>
            <a:endParaRPr lang="fr-FR" sz="2400" b="1" dirty="0">
              <a:solidFill>
                <a:schemeClr val="tx1"/>
              </a:solidFill>
            </a:endParaRPr>
          </a:p>
        </p:txBody>
      </p:sp>
      <p:sp>
        <p:nvSpPr>
          <p:cNvPr id="11" name="Rectangle à coins arrondis 10"/>
          <p:cNvSpPr/>
          <p:nvPr/>
        </p:nvSpPr>
        <p:spPr>
          <a:xfrm>
            <a:off x="642910" y="3571876"/>
            <a:ext cx="2786082" cy="51077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rtl="1"/>
            <a:r>
              <a:rPr lang="ar-DZ" sz="2400" b="1" dirty="0" smtClean="0">
                <a:solidFill>
                  <a:schemeClr val="tx1"/>
                </a:solidFill>
              </a:rPr>
              <a:t>6- الثقل الضريبي</a:t>
            </a:r>
            <a:endParaRPr lang="fr-FR" sz="2400" b="1" dirty="0">
              <a:solidFill>
                <a:schemeClr val="tx1"/>
              </a:solidFill>
            </a:endParaRPr>
          </a:p>
        </p:txBody>
      </p:sp>
      <p:sp>
        <p:nvSpPr>
          <p:cNvPr id="13" name="Rectangle à coins arrondis 12"/>
          <p:cNvSpPr/>
          <p:nvPr/>
        </p:nvSpPr>
        <p:spPr>
          <a:xfrm>
            <a:off x="642910" y="4194813"/>
            <a:ext cx="2786082" cy="51077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rtl="1"/>
            <a:r>
              <a:rPr lang="ar-DZ" sz="2400" b="1" dirty="0" smtClean="0">
                <a:solidFill>
                  <a:schemeClr val="tx1"/>
                </a:solidFill>
              </a:rPr>
              <a:t>7- وجود ثغرات قانونية</a:t>
            </a:r>
            <a:endParaRPr lang="fr-FR" sz="2400" b="1" dirty="0">
              <a:solidFill>
                <a:schemeClr val="tx1"/>
              </a:solidFill>
            </a:endParaRPr>
          </a:p>
        </p:txBody>
      </p:sp>
      <p:sp>
        <p:nvSpPr>
          <p:cNvPr id="14" name="Rectangle à coins arrondis 13"/>
          <p:cNvSpPr/>
          <p:nvPr/>
        </p:nvSpPr>
        <p:spPr>
          <a:xfrm>
            <a:off x="642910" y="4817750"/>
            <a:ext cx="2786082" cy="919401"/>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rtl="1"/>
            <a:r>
              <a:rPr lang="ar-DZ" sz="2400" b="1" dirty="0" smtClean="0">
                <a:solidFill>
                  <a:schemeClr val="tx1"/>
                </a:solidFill>
              </a:rPr>
              <a:t>8- نقص الشفافية في الحياة العمومية</a:t>
            </a:r>
            <a:endParaRPr lang="fr-FR" sz="2400" b="1" dirty="0">
              <a:solidFill>
                <a:schemeClr val="tx1"/>
              </a:solidFill>
            </a:endParaRPr>
          </a:p>
        </p:txBody>
      </p:sp>
      <p:sp>
        <p:nvSpPr>
          <p:cNvPr id="15" name="Rectangle à coins arrondis 14"/>
          <p:cNvSpPr/>
          <p:nvPr/>
        </p:nvSpPr>
        <p:spPr>
          <a:xfrm>
            <a:off x="642910" y="5867185"/>
            <a:ext cx="2786082" cy="51077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rtl="1"/>
            <a:r>
              <a:rPr lang="ar-DZ" sz="2400" b="1" dirty="0" smtClean="0">
                <a:solidFill>
                  <a:schemeClr val="tx1"/>
                </a:solidFill>
              </a:rPr>
              <a:t>9- الرواسب التاريخية</a:t>
            </a:r>
            <a:endParaRPr lang="fr-FR" sz="2400" b="1" dirty="0">
              <a:solidFill>
                <a:schemeClr val="tx1"/>
              </a:solidFill>
            </a:endParaRPr>
          </a:p>
        </p:txBody>
      </p:sp>
      <p:pic>
        <p:nvPicPr>
          <p:cNvPr id="16" name="Image 5" descr="al.gif"/>
          <p:cNvPicPr>
            <a:picLocks noChangeAspect="1"/>
          </p:cNvPicPr>
          <p:nvPr/>
        </p:nvPicPr>
        <p:blipFill>
          <a:blip r:embed="rId2"/>
          <a:srcRect/>
          <a:stretch>
            <a:fillRect/>
          </a:stretch>
        </p:blipFill>
        <p:spPr bwMode="auto">
          <a:xfrm rot="20799131">
            <a:off x="233366" y="167387"/>
            <a:ext cx="1297855" cy="93606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To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ppt_x"/>
                                          </p:val>
                                        </p:tav>
                                        <p:tav tm="100000">
                                          <p:val>
                                            <p:strVal val="#ppt_x"/>
                                          </p:val>
                                        </p:tav>
                                      </p:tavLst>
                                    </p:anim>
                                    <p:anim calcmode="lin" valueType="num">
                                      <p:cBhvr additive="base">
                                        <p:cTn id="19"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ppt_x"/>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ppt_x"/>
                                          </p:val>
                                        </p:tav>
                                        <p:tav tm="100000">
                                          <p:val>
                                            <p:strVal val="#ppt_x"/>
                                          </p:val>
                                        </p:tav>
                                      </p:tavLst>
                                    </p:anim>
                                    <p:anim calcmode="lin" valueType="num">
                                      <p:cBhvr additive="base">
                                        <p:cTn id="31"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0" fill="hold"/>
                                        <p:tgtEl>
                                          <p:spTgt spid="10"/>
                                        </p:tgtEl>
                                        <p:attrNameLst>
                                          <p:attrName>ppt_x</p:attrName>
                                        </p:attrNameLst>
                                      </p:cBhvr>
                                      <p:tavLst>
                                        <p:tav tm="0">
                                          <p:val>
                                            <p:strVal val="#ppt_x"/>
                                          </p:val>
                                        </p:tav>
                                        <p:tav tm="100000">
                                          <p:val>
                                            <p:strVal val="#ppt_x"/>
                                          </p:val>
                                        </p:tav>
                                      </p:tavLst>
                                    </p:anim>
                                    <p:anim calcmode="lin" valueType="num">
                                      <p:cBhvr additive="base">
                                        <p:cTn id="37"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000" fill="hold"/>
                                        <p:tgtEl>
                                          <p:spTgt spid="11"/>
                                        </p:tgtEl>
                                        <p:attrNameLst>
                                          <p:attrName>ppt_x</p:attrName>
                                        </p:attrNameLst>
                                      </p:cBhvr>
                                      <p:tavLst>
                                        <p:tav tm="0">
                                          <p:val>
                                            <p:strVal val="#ppt_x"/>
                                          </p:val>
                                        </p:tav>
                                        <p:tav tm="100000">
                                          <p:val>
                                            <p:strVal val="#ppt_x"/>
                                          </p:val>
                                        </p:tav>
                                      </p:tavLst>
                                    </p:anim>
                                    <p:anim calcmode="lin" valueType="num">
                                      <p:cBhvr additive="base">
                                        <p:cTn id="43"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1000" fill="hold"/>
                                        <p:tgtEl>
                                          <p:spTgt spid="13"/>
                                        </p:tgtEl>
                                        <p:attrNameLst>
                                          <p:attrName>ppt_x</p:attrName>
                                        </p:attrNameLst>
                                      </p:cBhvr>
                                      <p:tavLst>
                                        <p:tav tm="0">
                                          <p:val>
                                            <p:strVal val="#ppt_x"/>
                                          </p:val>
                                        </p:tav>
                                        <p:tav tm="100000">
                                          <p:val>
                                            <p:strVal val="#ppt_x"/>
                                          </p:val>
                                        </p:tav>
                                      </p:tavLst>
                                    </p:anim>
                                    <p:anim calcmode="lin" valueType="num">
                                      <p:cBhvr additive="base">
                                        <p:cTn id="49"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1000" fill="hold"/>
                                        <p:tgtEl>
                                          <p:spTgt spid="14"/>
                                        </p:tgtEl>
                                        <p:attrNameLst>
                                          <p:attrName>ppt_x</p:attrName>
                                        </p:attrNameLst>
                                      </p:cBhvr>
                                      <p:tavLst>
                                        <p:tav tm="0">
                                          <p:val>
                                            <p:strVal val="#ppt_x"/>
                                          </p:val>
                                        </p:tav>
                                        <p:tav tm="100000">
                                          <p:val>
                                            <p:strVal val="#ppt_x"/>
                                          </p:val>
                                        </p:tav>
                                      </p:tavLst>
                                    </p:anim>
                                    <p:anim calcmode="lin" valueType="num">
                                      <p:cBhvr additive="base">
                                        <p:cTn id="5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1000" fill="hold"/>
                                        <p:tgtEl>
                                          <p:spTgt spid="15"/>
                                        </p:tgtEl>
                                        <p:attrNameLst>
                                          <p:attrName>ppt_x</p:attrName>
                                        </p:attrNameLst>
                                      </p:cBhvr>
                                      <p:tavLst>
                                        <p:tav tm="0">
                                          <p:val>
                                            <p:strVal val="#ppt_x"/>
                                          </p:val>
                                        </p:tav>
                                        <p:tav tm="100000">
                                          <p:val>
                                            <p:strVal val="#ppt_x"/>
                                          </p:val>
                                        </p:tav>
                                      </p:tavLst>
                                    </p:anim>
                                    <p:anim calcmode="lin" valueType="num">
                                      <p:cBhvr additive="base">
                                        <p:cTn id="61"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5" grpId="0" animBg="1"/>
      <p:bldP spid="6" grpId="0" animBg="1"/>
      <p:bldP spid="7" grpId="0" animBg="1"/>
      <p:bldP spid="8" grpId="0" animBg="1"/>
      <p:bldP spid="10" grpId="0" animBg="1"/>
      <p:bldP spid="11"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12" name="Rectangle 11"/>
          <p:cNvSpPr/>
          <p:nvPr/>
        </p:nvSpPr>
        <p:spPr>
          <a:xfrm>
            <a:off x="378595" y="1428736"/>
            <a:ext cx="6786610" cy="646331"/>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3600" b="1" dirty="0" smtClean="0">
                <a:solidFill>
                  <a:srgbClr val="FF0000"/>
                </a:solidFill>
                <a:latin typeface="Calibri" pitchFamily="34" charset="0"/>
                <a:cs typeface="Times New Roman" pitchFamily="18" charset="0"/>
              </a:rPr>
              <a:t>الأسباب الذاتية</a:t>
            </a:r>
            <a:endParaRPr lang="fr-FR" sz="3600" b="1" dirty="0" smtClean="0">
              <a:solidFill>
                <a:srgbClr val="FF0000"/>
              </a:solidFill>
              <a:latin typeface="Calibri" pitchFamily="34" charset="0"/>
              <a:cs typeface="Times New Roman" pitchFamily="18" charset="0"/>
            </a:endParaRPr>
          </a:p>
        </p:txBody>
      </p:sp>
      <p:sp>
        <p:nvSpPr>
          <p:cNvPr id="5" name="Rectangle à coins arrondis 4"/>
          <p:cNvSpPr/>
          <p:nvPr/>
        </p:nvSpPr>
        <p:spPr>
          <a:xfrm>
            <a:off x="642910" y="2643182"/>
            <a:ext cx="6215074" cy="391596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rtl="1"/>
            <a:r>
              <a:rPr lang="ar-DZ" sz="3200" b="1" dirty="0" smtClean="0">
                <a:solidFill>
                  <a:schemeClr val="tx1"/>
                </a:solidFill>
              </a:rPr>
              <a:t>ضعف الوازع الديني والأخلاقي</a:t>
            </a:r>
          </a:p>
          <a:p>
            <a:pPr rtl="1"/>
            <a:r>
              <a:rPr lang="ar-DZ" sz="3200" b="1" dirty="0" smtClean="0">
                <a:solidFill>
                  <a:schemeClr val="tx1"/>
                </a:solidFill>
              </a:rPr>
              <a:t> وقلة استحضار مراقبة الله تعالى </a:t>
            </a:r>
          </a:p>
          <a:p>
            <a:pPr rtl="1"/>
            <a:r>
              <a:rPr lang="ar-DZ" sz="3200" b="1" dirty="0" smtClean="0">
                <a:solidFill>
                  <a:schemeClr val="tx1"/>
                </a:solidFill>
              </a:rPr>
              <a:t>و تختلف هذه الأسباب من شخص لآخر  فهناك من يحس بالظلم الاجتماعي، وهناك من يحس بالظلم من طرف إدارته، وهناك من يعتبر أجره لا يتناسب مع وظيفته وعليه تكملة ذلك بطرق </a:t>
            </a:r>
            <a:r>
              <a:rPr lang="ar-DZ" sz="3200" b="1" dirty="0" smtClean="0">
                <a:solidFill>
                  <a:srgbClr val="FF0000"/>
                </a:solidFill>
              </a:rPr>
              <a:t>ملتوية ...</a:t>
            </a:r>
            <a:endParaRPr lang="ar-DZ" sz="3200" b="1" dirty="0">
              <a:solidFill>
                <a:srgbClr val="FF0000"/>
              </a:solidFill>
            </a:endParaRPr>
          </a:p>
        </p:txBody>
      </p:sp>
      <p:pic>
        <p:nvPicPr>
          <p:cNvPr id="6" name="Image 5" descr="al.gif"/>
          <p:cNvPicPr>
            <a:picLocks noChangeAspect="1"/>
          </p:cNvPicPr>
          <p:nvPr/>
        </p:nvPicPr>
        <p:blipFill>
          <a:blip r:embed="rId3"/>
          <a:srcRect/>
          <a:stretch>
            <a:fillRect/>
          </a:stretch>
        </p:blipFill>
        <p:spPr bwMode="auto">
          <a:xfrm rot="20799131">
            <a:off x="227246" y="168103"/>
            <a:ext cx="1297856"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descr="Recycled paper"/>
          <p:cNvSpPr>
            <a:spLocks noGrp="1" noChangeArrowheads="1"/>
          </p:cNvSpPr>
          <p:nvPr>
            <p:ph type="title"/>
          </p:nvPr>
        </p:nvSpPr>
        <p:spPr/>
        <p:txBody>
          <a:bodyPr/>
          <a:lstStyle/>
          <a:p>
            <a:pPr>
              <a:defRPr/>
            </a:pPr>
            <a:endParaRPr lang="fr-FR" sz="2900" b="1" dirty="0" smtClean="0"/>
          </a:p>
        </p:txBody>
      </p:sp>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13" name="WordArt 7" descr="Paper bag"/>
          <p:cNvSpPr txBox="1">
            <a:spLocks noChangeArrowheads="1" noChangeShapeType="1" noTextEdit="1"/>
          </p:cNvSpPr>
          <p:nvPr/>
        </p:nvSpPr>
        <p:spPr bwMode="auto">
          <a:xfrm>
            <a:off x="471472" y="1214422"/>
            <a:ext cx="6600858"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fromWordArt="1">
            <a:spAutoFit/>
          </a:bodyPr>
          <a:lstStyle/>
          <a:p>
            <a:pPr rtl="1"/>
            <a:r>
              <a:rPr lang="ar-SA" sz="4000" b="1" dirty="0" smtClean="0"/>
              <a:t>الإطار القانوني </a:t>
            </a:r>
            <a:r>
              <a:rPr lang="ar-DZ" sz="4000" b="1" dirty="0" smtClean="0"/>
              <a:t>والمؤسساتي للوقاية من </a:t>
            </a:r>
            <a:r>
              <a:rPr lang="ar-SA" sz="4000" b="1" dirty="0" smtClean="0">
                <a:solidFill>
                  <a:srgbClr val="FF0000"/>
                </a:solidFill>
              </a:rPr>
              <a:t>الفساد</a:t>
            </a:r>
            <a:r>
              <a:rPr lang="ar-DZ" sz="4000" b="1" dirty="0" smtClean="0">
                <a:solidFill>
                  <a:srgbClr val="FF0000"/>
                </a:solidFill>
              </a:rPr>
              <a:t> </a:t>
            </a:r>
            <a:r>
              <a:rPr lang="ar-DZ" sz="4000" b="1" dirty="0" smtClean="0">
                <a:solidFill>
                  <a:schemeClr val="tx1"/>
                </a:solidFill>
              </a:rPr>
              <a:t>ومكافحته</a:t>
            </a:r>
            <a:endParaRPr lang="fr-FR" sz="4000" dirty="0">
              <a:solidFill>
                <a:schemeClr val="tx1"/>
              </a:solidFill>
            </a:endParaRPr>
          </a:p>
        </p:txBody>
      </p:sp>
      <p:sp>
        <p:nvSpPr>
          <p:cNvPr id="5" name="WordArt 7" descr="Paper bag"/>
          <p:cNvSpPr txBox="1">
            <a:spLocks noChangeArrowheads="1" noChangeShapeType="1" noTextEdit="1"/>
          </p:cNvSpPr>
          <p:nvPr/>
        </p:nvSpPr>
        <p:spPr bwMode="auto">
          <a:xfrm>
            <a:off x="2857488" y="3357562"/>
            <a:ext cx="5857916" cy="461665"/>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algn="r" rtl="1">
              <a:defRPr/>
            </a:pPr>
            <a:r>
              <a:rPr lang="ar-DZ" sz="2400" b="1" dirty="0" smtClean="0"/>
              <a:t>الإطار القانوني الدولي للوقاية من الفساد ومكافحته</a:t>
            </a:r>
          </a:p>
        </p:txBody>
      </p:sp>
      <p:sp>
        <p:nvSpPr>
          <p:cNvPr id="6" name="WordArt 7" descr="Paper bag"/>
          <p:cNvSpPr txBox="1">
            <a:spLocks noChangeArrowheads="1" noChangeShapeType="1" noTextEdit="1"/>
          </p:cNvSpPr>
          <p:nvPr/>
        </p:nvSpPr>
        <p:spPr bwMode="auto">
          <a:xfrm>
            <a:off x="1357290" y="5929330"/>
            <a:ext cx="5643602" cy="523220"/>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rtl="1"/>
            <a:r>
              <a:rPr lang="ar-EG" sz="2800" b="1" kern="10" dirty="0" smtClean="0">
                <a:ln w="0"/>
                <a:solidFill>
                  <a:schemeClr val="tx1"/>
                </a:solidFill>
                <a:cs typeface="Times New Roman"/>
              </a:rPr>
              <a:t>مختلف صور </a:t>
            </a:r>
            <a:r>
              <a:rPr lang="ar-DZ" sz="2800" b="1" kern="10" dirty="0" smtClean="0">
                <a:ln w="0"/>
                <a:solidFill>
                  <a:schemeClr val="tx1"/>
                </a:solidFill>
                <a:cs typeface="Times New Roman"/>
              </a:rPr>
              <a:t>جرائم الفساد</a:t>
            </a:r>
            <a:endParaRPr lang="fr-FR" sz="2800" b="1" kern="10" dirty="0">
              <a:ln w="0"/>
              <a:solidFill>
                <a:schemeClr val="tx1"/>
              </a:solidFill>
              <a:cs typeface="Times New Roman"/>
            </a:endParaRPr>
          </a:p>
        </p:txBody>
      </p:sp>
      <p:sp>
        <p:nvSpPr>
          <p:cNvPr id="7" name="WordArt 7" descr="Paper bag"/>
          <p:cNvSpPr txBox="1">
            <a:spLocks noChangeArrowheads="1" noChangeShapeType="1" noTextEdit="1"/>
          </p:cNvSpPr>
          <p:nvPr/>
        </p:nvSpPr>
        <p:spPr bwMode="auto">
          <a:xfrm>
            <a:off x="2500298" y="4357694"/>
            <a:ext cx="5715040" cy="461665"/>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algn="r" rtl="1">
              <a:defRPr/>
            </a:pPr>
            <a:r>
              <a:rPr lang="ar-DZ" sz="2400" b="1" dirty="0" smtClean="0"/>
              <a:t>الإطار القانوني </a:t>
            </a:r>
            <a:r>
              <a:rPr lang="ar-DZ" sz="2400" b="1" dirty="0" smtClean="0">
                <a:solidFill>
                  <a:srgbClr val="C00000"/>
                </a:solidFill>
              </a:rPr>
              <a:t>الوطني</a:t>
            </a:r>
            <a:r>
              <a:rPr lang="ar-DZ" sz="2400" b="1" dirty="0" smtClean="0"/>
              <a:t> للوقاية من الفساد ومكافحته</a:t>
            </a:r>
          </a:p>
        </p:txBody>
      </p:sp>
      <p:sp>
        <p:nvSpPr>
          <p:cNvPr id="10" name="WordArt 7" descr="Paper bag"/>
          <p:cNvSpPr txBox="1">
            <a:spLocks noChangeArrowheads="1" noChangeShapeType="1" noTextEdit="1"/>
          </p:cNvSpPr>
          <p:nvPr/>
        </p:nvSpPr>
        <p:spPr bwMode="auto">
          <a:xfrm>
            <a:off x="1928794" y="5143512"/>
            <a:ext cx="5572164" cy="461665"/>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algn="r" rtl="1">
              <a:defRPr/>
            </a:pPr>
            <a:r>
              <a:rPr lang="ar-DZ" sz="2400" b="1" dirty="0" smtClean="0"/>
              <a:t>الإطار المؤسساتي للوقاية من الفساد ومكافحته</a:t>
            </a:r>
          </a:p>
        </p:txBody>
      </p:sp>
      <p:sp>
        <p:nvSpPr>
          <p:cNvPr id="14" name="WordArt 7" descr="Paper bag"/>
          <p:cNvSpPr txBox="1">
            <a:spLocks noChangeArrowheads="1" noChangeShapeType="1" noTextEdit="1"/>
          </p:cNvSpPr>
          <p:nvPr/>
        </p:nvSpPr>
        <p:spPr bwMode="auto">
          <a:xfrm>
            <a:off x="3929058" y="2643182"/>
            <a:ext cx="1395827" cy="584775"/>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fromWordArt="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DZ" sz="3200" b="1" kern="10" spc="100" dirty="0" smtClean="0">
                <a:ln w="18000">
                  <a:noFill/>
                  <a:prstDash val="solid"/>
                </a:ln>
                <a:solidFill>
                  <a:schemeClr val="bg1"/>
                </a:solidFill>
                <a:effectLst>
                  <a:outerShdw blurRad="25000" dist="20000" dir="16020000" algn="tl">
                    <a:schemeClr val="accent1">
                      <a:satMod val="200000"/>
                      <a:shade val="1000"/>
                      <a:alpha val="60000"/>
                    </a:schemeClr>
                  </a:outerShdw>
                </a:effectLst>
                <a:latin typeface="+mj-lt"/>
                <a:ea typeface="+mj-ea"/>
                <a:cs typeface="Times New Roman"/>
              </a:rPr>
              <a:t>الفقرات</a:t>
            </a:r>
            <a:endParaRPr lang="fr-FR" sz="3200" b="1" kern="10" spc="100" dirty="0">
              <a:ln w="18000">
                <a:noFill/>
                <a:prstDash val="solid"/>
              </a:ln>
              <a:solidFill>
                <a:schemeClr val="bg1"/>
              </a:solidFill>
              <a:effectLst>
                <a:outerShdw blurRad="25000" dist="20000" dir="16020000" algn="tl">
                  <a:schemeClr val="accent1">
                    <a:satMod val="200000"/>
                    <a:shade val="1000"/>
                    <a:alpha val="60000"/>
                  </a:schemeClr>
                </a:outerShdw>
              </a:effectLst>
              <a:latin typeface="+mj-lt"/>
              <a:ea typeface="+mj-ea"/>
              <a:cs typeface="Times New Roman"/>
            </a:endParaRPr>
          </a:p>
        </p:txBody>
      </p:sp>
      <p:pic>
        <p:nvPicPr>
          <p:cNvPr id="15" name="Image 5" descr="al.gif"/>
          <p:cNvPicPr>
            <a:picLocks noChangeAspect="1"/>
          </p:cNvPicPr>
          <p:nvPr/>
        </p:nvPicPr>
        <p:blipFill>
          <a:blip r:embed="rId3"/>
          <a:srcRect/>
          <a:stretch>
            <a:fillRect/>
          </a:stretch>
        </p:blipFill>
        <p:spPr bwMode="auto">
          <a:xfrm rot="20799131">
            <a:off x="84623" y="170010"/>
            <a:ext cx="1281333" cy="883044"/>
          </a:xfrm>
          <a:prstGeom prst="rect">
            <a:avLst/>
          </a:prstGeom>
          <a:noFill/>
          <a:ln w="9525">
            <a:noFill/>
            <a:miter lim="800000"/>
            <a:headEnd/>
            <a:tailEnd/>
          </a:ln>
        </p:spPr>
      </p:pic>
    </p:spTree>
    <p:extLst>
      <p:ext uri="{BB962C8B-B14F-4D97-AF65-F5344CB8AC3E}">
        <p14:creationId xmlns="" xmlns:p14="http://schemas.microsoft.com/office/powerpoint/2010/main" val="22855117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ppt_x</p:attrName>
                                        </p:attrNameLst>
                                      </p:cBhvr>
                                      <p:tavLst>
                                        <p:tav tm="0">
                                          <p:val>
                                            <p:strVal val="#ppt_x+#ppt_w*1.125000"/>
                                          </p:val>
                                        </p:tav>
                                        <p:tav tm="100000">
                                          <p:val>
                                            <p:strVal val="#ppt_x"/>
                                          </p:val>
                                        </p:tav>
                                      </p:tavLst>
                                    </p:anim>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p:tgtEl>
                                          <p:spTgt spid="10"/>
                                        </p:tgtEl>
                                        <p:attrNameLst>
                                          <p:attrName>ppt_x</p:attrName>
                                        </p:attrNameLst>
                                      </p:cBhvr>
                                      <p:tavLst>
                                        <p:tav tm="0">
                                          <p:val>
                                            <p:strVal val="#ppt_x+#ppt_w*1.125000"/>
                                          </p:val>
                                        </p:tav>
                                        <p:tav tm="100000">
                                          <p:val>
                                            <p:strVal val="#ppt_x"/>
                                          </p:val>
                                        </p:tav>
                                      </p:tavLst>
                                    </p:anim>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p:tgtEl>
                                          <p:spTgt spid="6"/>
                                        </p:tgtEl>
                                        <p:attrNameLst>
                                          <p:attrName>ppt_x</p:attrName>
                                        </p:attrNameLst>
                                      </p:cBhvr>
                                      <p:tavLst>
                                        <p:tav tm="0">
                                          <p:val>
                                            <p:strVal val="#ppt_x+#ppt_w*1.125000"/>
                                          </p:val>
                                        </p:tav>
                                        <p:tav tm="100000">
                                          <p:val>
                                            <p:strVal val="#ppt_x"/>
                                          </p:val>
                                        </p:tav>
                                      </p:tavLst>
                                    </p:anim>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pic>
        <p:nvPicPr>
          <p:cNvPr id="11" name="Picture 2"/>
          <p:cNvPicPr>
            <a:picLocks noChangeAspect="1" noChangeArrowheads="1"/>
          </p:cNvPicPr>
          <p:nvPr/>
        </p:nvPicPr>
        <p:blipFill>
          <a:blip r:embed="rId2"/>
          <a:stretch>
            <a:fillRect/>
          </a:stretch>
        </p:blipFill>
        <p:spPr bwMode="auto">
          <a:xfrm>
            <a:off x="307157" y="1214445"/>
            <a:ext cx="6929486" cy="5197115"/>
          </a:xfrm>
          <a:prstGeom prst="rect">
            <a:avLst/>
          </a:prstGeom>
          <a:noFill/>
          <a:ln>
            <a:noFill/>
          </a:ln>
        </p:spPr>
      </p:pic>
      <p:pic>
        <p:nvPicPr>
          <p:cNvPr id="4" name="Image 5" descr="al.gif"/>
          <p:cNvPicPr>
            <a:picLocks noChangeAspect="1"/>
          </p:cNvPicPr>
          <p:nvPr/>
        </p:nvPicPr>
        <p:blipFill>
          <a:blip r:embed="rId3"/>
          <a:srcRect/>
          <a:stretch>
            <a:fillRect/>
          </a:stretch>
        </p:blipFill>
        <p:spPr bwMode="auto">
          <a:xfrm rot="20799131">
            <a:off x="225342" y="168326"/>
            <a:ext cx="1297856" cy="866559"/>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6" name="Rectangle à coins arrondis 5"/>
          <p:cNvSpPr/>
          <p:nvPr/>
        </p:nvSpPr>
        <p:spPr>
          <a:xfrm>
            <a:off x="2214546" y="2928934"/>
            <a:ext cx="5000660" cy="642942"/>
          </a:xfrm>
          <a:prstGeom prst="roundRect">
            <a:avLst/>
          </a:prstGeom>
        </p:spPr>
        <p:style>
          <a:lnRef idx="3">
            <a:schemeClr val="lt1"/>
          </a:lnRef>
          <a:fillRef idx="1">
            <a:schemeClr val="accent6"/>
          </a:fillRef>
          <a:effectRef idx="1">
            <a:schemeClr val="accent6"/>
          </a:effectRef>
          <a:fontRef idx="minor">
            <a:schemeClr val="lt1"/>
          </a:fontRef>
        </p:style>
        <p:txBody>
          <a:bodyPr anchor="ctr"/>
          <a:lstStyle/>
          <a:p>
            <a:pPr algn="r" rtl="1" fontAlgn="auto">
              <a:spcBef>
                <a:spcPts val="0"/>
              </a:spcBef>
              <a:spcAft>
                <a:spcPts val="0"/>
              </a:spcAft>
              <a:defRPr/>
            </a:pPr>
            <a:r>
              <a:rPr lang="ar-DZ" sz="2800" b="1" dirty="0"/>
              <a:t>أهم الاتفاقيات الدولية التي تخص الجزائر</a:t>
            </a:r>
          </a:p>
        </p:txBody>
      </p:sp>
      <p:sp>
        <p:nvSpPr>
          <p:cNvPr id="7" name="Rectangle 6"/>
          <p:cNvSpPr/>
          <p:nvPr/>
        </p:nvSpPr>
        <p:spPr>
          <a:xfrm>
            <a:off x="357158" y="3929066"/>
            <a:ext cx="1752672" cy="18732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DZ" sz="3200" b="1" dirty="0" smtClean="0">
                <a:solidFill>
                  <a:srgbClr val="800000"/>
                </a:solidFill>
              </a:rPr>
              <a:t>الاتفاقية العربية </a:t>
            </a:r>
            <a:endParaRPr lang="ar-DZ" sz="3200" b="1" dirty="0">
              <a:solidFill>
                <a:srgbClr val="800000"/>
              </a:solidFill>
            </a:endParaRPr>
          </a:p>
          <a:p>
            <a:pPr algn="ctr" fontAlgn="auto">
              <a:spcBef>
                <a:spcPts val="0"/>
              </a:spcBef>
              <a:spcAft>
                <a:spcPts val="0"/>
              </a:spcAft>
              <a:defRPr/>
            </a:pPr>
            <a:r>
              <a:rPr lang="ar-DZ" sz="3200" b="1" dirty="0">
                <a:solidFill>
                  <a:srgbClr val="800000"/>
                </a:solidFill>
              </a:rPr>
              <a:t>2010</a:t>
            </a:r>
            <a:endParaRPr lang="fr-FR" sz="3200" b="1" dirty="0">
              <a:solidFill>
                <a:srgbClr val="800000"/>
              </a:solidFill>
            </a:endParaRPr>
          </a:p>
        </p:txBody>
      </p:sp>
      <p:sp>
        <p:nvSpPr>
          <p:cNvPr id="8" name="Rectangle 7"/>
          <p:cNvSpPr/>
          <p:nvPr/>
        </p:nvSpPr>
        <p:spPr>
          <a:xfrm>
            <a:off x="2881925" y="3929066"/>
            <a:ext cx="1779950" cy="18732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DZ" sz="3200" b="1" dirty="0">
                <a:solidFill>
                  <a:schemeClr val="tx1"/>
                </a:solidFill>
              </a:rPr>
              <a:t>إتفاقية الإتحاد الإفريقي</a:t>
            </a:r>
          </a:p>
          <a:p>
            <a:pPr algn="ctr" fontAlgn="auto">
              <a:spcBef>
                <a:spcPts val="0"/>
              </a:spcBef>
              <a:spcAft>
                <a:spcPts val="0"/>
              </a:spcAft>
              <a:defRPr/>
            </a:pPr>
            <a:r>
              <a:rPr lang="ar-DZ" sz="3200" b="1" dirty="0">
                <a:solidFill>
                  <a:schemeClr val="tx1"/>
                </a:solidFill>
              </a:rPr>
              <a:t>2003</a:t>
            </a:r>
            <a:endParaRPr lang="fr-FR" sz="3200" b="1" dirty="0">
              <a:solidFill>
                <a:schemeClr val="tx1"/>
              </a:solidFill>
            </a:endParaRPr>
          </a:p>
        </p:txBody>
      </p:sp>
      <p:sp>
        <p:nvSpPr>
          <p:cNvPr id="10" name="Rectangle 9"/>
          <p:cNvSpPr/>
          <p:nvPr/>
        </p:nvSpPr>
        <p:spPr>
          <a:xfrm>
            <a:off x="5462534" y="3929066"/>
            <a:ext cx="1752672" cy="18732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DZ" sz="3200" b="1" dirty="0">
                <a:solidFill>
                  <a:srgbClr val="FF0000"/>
                </a:solidFill>
              </a:rPr>
              <a:t>إتفاقية الأمم المتحدة </a:t>
            </a:r>
          </a:p>
          <a:p>
            <a:pPr algn="ctr" fontAlgn="auto">
              <a:spcBef>
                <a:spcPts val="0"/>
              </a:spcBef>
              <a:spcAft>
                <a:spcPts val="0"/>
              </a:spcAft>
              <a:defRPr/>
            </a:pPr>
            <a:r>
              <a:rPr lang="ar-DZ" sz="3200" b="1" dirty="0">
                <a:solidFill>
                  <a:srgbClr val="FF0000"/>
                </a:solidFill>
              </a:rPr>
              <a:t>2003</a:t>
            </a:r>
            <a:endParaRPr lang="fr-FR" sz="3200" b="1" dirty="0">
              <a:solidFill>
                <a:srgbClr val="FF0000"/>
              </a:solidFill>
            </a:endParaRPr>
          </a:p>
        </p:txBody>
      </p:sp>
      <p:sp>
        <p:nvSpPr>
          <p:cNvPr id="11" name="Rectangle à coins arrondis 10"/>
          <p:cNvSpPr/>
          <p:nvPr/>
        </p:nvSpPr>
        <p:spPr>
          <a:xfrm>
            <a:off x="152974" y="1539867"/>
            <a:ext cx="7237852" cy="6129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514350" indent="-514350" algn="r" rtl="1">
              <a:buFont typeface="+mj-lt"/>
              <a:buAutoNum type="arabicParenR"/>
              <a:defRPr/>
            </a:pPr>
            <a:r>
              <a:rPr lang="ar-DZ" sz="3000" b="1" dirty="0" smtClean="0">
                <a:solidFill>
                  <a:schemeClr val="tx1"/>
                </a:solidFill>
              </a:rPr>
              <a:t>الإطار القانوني الدولي للوقاية من الفساد ومكافحته</a:t>
            </a:r>
          </a:p>
        </p:txBody>
      </p:sp>
      <p:pic>
        <p:nvPicPr>
          <p:cNvPr id="12" name="Image 5" descr="al.gif"/>
          <p:cNvPicPr>
            <a:picLocks noChangeAspect="1"/>
          </p:cNvPicPr>
          <p:nvPr/>
        </p:nvPicPr>
        <p:blipFill>
          <a:blip r:embed="rId2"/>
          <a:srcRect/>
          <a:stretch>
            <a:fillRect/>
          </a:stretch>
        </p:blipFill>
        <p:spPr bwMode="auto">
          <a:xfrm rot="20799131">
            <a:off x="229569" y="187957"/>
            <a:ext cx="1125855" cy="883051"/>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92879"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10" name="ZoneTexte 9"/>
          <p:cNvSpPr txBox="1"/>
          <p:nvPr/>
        </p:nvSpPr>
        <p:spPr>
          <a:xfrm>
            <a:off x="425498" y="1785922"/>
            <a:ext cx="6726163" cy="1077218"/>
          </a:xfrm>
          <a:prstGeom prst="rect">
            <a:avLst/>
          </a:prstGeom>
          <a:noFill/>
        </p:spPr>
        <p:txBody>
          <a:bodyPr wrap="square">
            <a:spAutoFit/>
          </a:bodyPr>
          <a:lstStyle/>
          <a:p>
            <a:pPr algn="ctr" fontAlgn="auto">
              <a:spcBef>
                <a:spcPts val="0"/>
              </a:spcBef>
              <a:spcAft>
                <a:spcPts val="0"/>
              </a:spcAft>
              <a:defRPr/>
            </a:pPr>
            <a:r>
              <a:rPr lang="ar-SA" sz="3200" b="1" dirty="0">
                <a:solidFill>
                  <a:schemeClr val="accent6">
                    <a:lumMod val="50000"/>
                  </a:schemeClr>
                </a:solidFill>
                <a:latin typeface="+mn-lt"/>
                <a:cs typeface="Traditional Arabic" pitchFamily="2" charset="-78"/>
              </a:rPr>
              <a:t>المعتمدة من قبل الجمعية العامة للأمم المتحدة بنيويورك يوم 31 أكتوبر سنة 2003</a:t>
            </a:r>
            <a:endParaRPr lang="fr-FR" sz="3200" b="1" dirty="0">
              <a:solidFill>
                <a:schemeClr val="accent6">
                  <a:lumMod val="50000"/>
                </a:schemeClr>
              </a:solidFill>
              <a:latin typeface="+mn-lt"/>
              <a:cs typeface="Traditional Arabic" pitchFamily="2" charset="-78"/>
            </a:endParaRPr>
          </a:p>
        </p:txBody>
      </p:sp>
      <p:sp>
        <p:nvSpPr>
          <p:cNvPr id="7" name="ZoneTexte 6"/>
          <p:cNvSpPr txBox="1">
            <a:spLocks noChangeArrowheads="1"/>
          </p:cNvSpPr>
          <p:nvPr/>
        </p:nvSpPr>
        <p:spPr bwMode="auto">
          <a:xfrm>
            <a:off x="214282" y="3500438"/>
            <a:ext cx="7143748"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60363" indent="-360363" rtl="1">
              <a:buClr>
                <a:schemeClr val="accent5">
                  <a:lumMod val="75000"/>
                </a:schemeClr>
              </a:buClr>
              <a:defRPr/>
            </a:pPr>
            <a:r>
              <a:rPr lang="ar-SA" sz="4000" b="1" dirty="0">
                <a:solidFill>
                  <a:schemeClr val="tx2">
                    <a:lumMod val="60000"/>
                    <a:lumOff val="40000"/>
                  </a:schemeClr>
                </a:solidFill>
              </a:rPr>
              <a:t>المحاور الأساسية </a:t>
            </a:r>
            <a:r>
              <a:rPr lang="ar-SA" sz="4000" b="1" dirty="0" smtClean="0">
                <a:solidFill>
                  <a:schemeClr val="tx2">
                    <a:lumMod val="60000"/>
                    <a:lumOff val="40000"/>
                  </a:schemeClr>
                </a:solidFill>
              </a:rPr>
              <a:t>ل</a:t>
            </a:r>
            <a:r>
              <a:rPr lang="ar-DZ" sz="4000" b="1" dirty="0" err="1" smtClean="0">
                <a:solidFill>
                  <a:schemeClr val="tx2">
                    <a:lumMod val="60000"/>
                    <a:lumOff val="40000"/>
                  </a:schemeClr>
                </a:solidFill>
              </a:rPr>
              <a:t>لإ</a:t>
            </a:r>
            <a:r>
              <a:rPr lang="ar-SA" sz="4000" b="1" dirty="0" smtClean="0">
                <a:solidFill>
                  <a:schemeClr val="tx2">
                    <a:lumMod val="60000"/>
                    <a:lumOff val="40000"/>
                  </a:schemeClr>
                </a:solidFill>
              </a:rPr>
              <a:t>تفاقية</a:t>
            </a:r>
            <a:endParaRPr lang="ar-DZ" sz="4000" b="1" dirty="0" smtClean="0">
              <a:solidFill>
                <a:schemeClr val="tx2">
                  <a:lumMod val="60000"/>
                  <a:lumOff val="40000"/>
                </a:schemeClr>
              </a:solidFill>
            </a:endParaRPr>
          </a:p>
          <a:p>
            <a:pPr marL="360363" indent="-360363" algn="r" rtl="1">
              <a:buClr>
                <a:schemeClr val="accent5">
                  <a:lumMod val="75000"/>
                </a:schemeClr>
              </a:buClr>
              <a:defRPr/>
            </a:pPr>
            <a:endParaRPr lang="fr-FR" sz="2800" b="1" dirty="0"/>
          </a:p>
          <a:p>
            <a:pPr marL="514350" lvl="1" indent="-514350" algn="r" rtl="1">
              <a:buClr>
                <a:schemeClr val="accent5">
                  <a:lumMod val="75000"/>
                </a:schemeClr>
              </a:buClr>
              <a:buFont typeface="+mj-lt"/>
              <a:buAutoNum type="arabicParenR"/>
              <a:defRPr/>
            </a:pPr>
            <a:r>
              <a:rPr lang="ar-SA" sz="2800" b="1" dirty="0" smtClean="0"/>
              <a:t>الوقاية</a:t>
            </a:r>
            <a:r>
              <a:rPr lang="ar-DZ" sz="2800" b="1" dirty="0" smtClean="0"/>
              <a:t> </a:t>
            </a:r>
            <a:r>
              <a:rPr lang="fr-FR" sz="2800" b="1" dirty="0" smtClean="0"/>
              <a:t>Prévention</a:t>
            </a:r>
            <a:endParaRPr lang="fr-FR" sz="2800" b="1" dirty="0"/>
          </a:p>
          <a:p>
            <a:pPr marL="514350" lvl="1" indent="-514350" algn="r" rtl="1">
              <a:buClr>
                <a:schemeClr val="accent5">
                  <a:lumMod val="75000"/>
                </a:schemeClr>
              </a:buClr>
              <a:buFont typeface="+mj-lt"/>
              <a:buAutoNum type="arabicParenR"/>
              <a:defRPr/>
            </a:pPr>
            <a:r>
              <a:rPr lang="ar-SA" sz="2800" b="1" dirty="0" smtClean="0"/>
              <a:t>التجريم</a:t>
            </a:r>
            <a:r>
              <a:rPr lang="ar-DZ" sz="2800" b="1" dirty="0" smtClean="0"/>
              <a:t> </a:t>
            </a:r>
            <a:r>
              <a:rPr lang="fr-FR" sz="2800" b="1" dirty="0" smtClean="0"/>
              <a:t>Incrimination</a:t>
            </a:r>
            <a:endParaRPr lang="fr-FR" sz="2800" b="1" dirty="0"/>
          </a:p>
          <a:p>
            <a:pPr marL="514350" lvl="1" indent="-514350" algn="r" rtl="1">
              <a:buClr>
                <a:schemeClr val="accent5">
                  <a:lumMod val="75000"/>
                </a:schemeClr>
              </a:buClr>
              <a:buFont typeface="+mj-lt"/>
              <a:buAutoNum type="arabicParenR"/>
              <a:defRPr/>
            </a:pPr>
            <a:r>
              <a:rPr lang="ar-SA" sz="2800" b="1" dirty="0"/>
              <a:t>التعاون </a:t>
            </a:r>
            <a:r>
              <a:rPr lang="ar-SA" sz="2800" b="1" dirty="0" smtClean="0"/>
              <a:t>الدولي</a:t>
            </a:r>
            <a:r>
              <a:rPr lang="ar-DZ" sz="2800" b="1" dirty="0" smtClean="0"/>
              <a:t> </a:t>
            </a:r>
            <a:r>
              <a:rPr lang="fr-FR" sz="2800" b="1" dirty="0" smtClean="0"/>
              <a:t>Coopération Internationale</a:t>
            </a:r>
            <a:endParaRPr lang="fr-FR" sz="2800" b="1" dirty="0"/>
          </a:p>
          <a:p>
            <a:pPr marL="514350" lvl="1" indent="-514350" algn="r" rtl="1">
              <a:buClr>
                <a:schemeClr val="accent5">
                  <a:lumMod val="75000"/>
                </a:schemeClr>
              </a:buClr>
              <a:buFont typeface="+mj-lt"/>
              <a:buAutoNum type="arabicParenR"/>
              <a:defRPr/>
            </a:pPr>
            <a:r>
              <a:rPr lang="ar-SA" sz="2800" b="1" dirty="0"/>
              <a:t>تحصيل </a:t>
            </a:r>
            <a:r>
              <a:rPr lang="ar-SA" sz="2800" b="1" dirty="0" smtClean="0"/>
              <a:t>الحقوق</a:t>
            </a:r>
            <a:r>
              <a:rPr lang="ar-DZ" sz="2800" b="1" dirty="0" smtClean="0"/>
              <a:t> </a:t>
            </a:r>
            <a:r>
              <a:rPr lang="fr-FR" sz="2800" b="1" dirty="0" smtClean="0"/>
              <a:t>Recouvrement d’avoir</a:t>
            </a:r>
            <a:endParaRPr lang="fr-FR" sz="2800" b="1" dirty="0"/>
          </a:p>
        </p:txBody>
      </p:sp>
      <p:sp>
        <p:nvSpPr>
          <p:cNvPr id="6" name="ZoneTexte 5"/>
          <p:cNvSpPr txBox="1">
            <a:spLocks noChangeArrowheads="1"/>
          </p:cNvSpPr>
          <p:nvPr/>
        </p:nvSpPr>
        <p:spPr bwMode="auto">
          <a:xfrm>
            <a:off x="349379" y="1214422"/>
            <a:ext cx="6878401" cy="5847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ar-SA" sz="3200" b="1" dirty="0">
                <a:solidFill>
                  <a:srgbClr val="FF0000"/>
                </a:solidFill>
              </a:rPr>
              <a:t>اتفاقية الأمم المتحدة المتعلقة بمحاربة الفساد</a:t>
            </a:r>
            <a:endParaRPr lang="fr-FR" sz="3200" b="1" dirty="0">
              <a:solidFill>
                <a:srgbClr val="FF0000"/>
              </a:solidFill>
            </a:endParaRPr>
          </a:p>
        </p:txBody>
      </p:sp>
      <p:pic>
        <p:nvPicPr>
          <p:cNvPr id="8" name="Image 5" descr="al.gif"/>
          <p:cNvPicPr>
            <a:picLocks noChangeAspect="1"/>
          </p:cNvPicPr>
          <p:nvPr/>
        </p:nvPicPr>
        <p:blipFill>
          <a:blip r:embed="rId2"/>
          <a:srcRect/>
          <a:stretch>
            <a:fillRect/>
          </a:stretch>
        </p:blipFill>
        <p:spPr bwMode="auto">
          <a:xfrm rot="20799131">
            <a:off x="228184" y="176126"/>
            <a:ext cx="1228347" cy="883051"/>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076" name="Picture 4" descr="http://www.gibq-eg.com/wp-content/uploads/2015/06/SUCC.jpg"/>
          <p:cNvPicPr>
            <a:picLocks noChangeAspect="1" noChangeArrowheads="1"/>
          </p:cNvPicPr>
          <p:nvPr/>
        </p:nvPicPr>
        <p:blipFill>
          <a:blip r:embed="rId3">
            <a:clrChange>
              <a:clrFrom>
                <a:srgbClr val="FFFFFF"/>
              </a:clrFrom>
              <a:clrTo>
                <a:srgbClr val="FFFFFF">
                  <a:alpha val="0"/>
                </a:srgbClr>
              </a:clrTo>
            </a:clrChange>
          </a:blip>
          <a:srcRect l="22917" r="22916"/>
          <a:stretch>
            <a:fillRect/>
          </a:stretch>
        </p:blipFill>
        <p:spPr bwMode="auto">
          <a:xfrm rot="5400000">
            <a:off x="71406" y="1254122"/>
            <a:ext cx="3714776" cy="3492500"/>
          </a:xfrm>
          <a:prstGeom prst="rect">
            <a:avLst/>
          </a:prstGeom>
          <a:noFill/>
          <a:ln>
            <a:noFill/>
          </a:ln>
        </p:spPr>
      </p:pic>
      <p:sp>
        <p:nvSpPr>
          <p:cNvPr id="3074" name="Rectangle 2" descr="Recycled paper"/>
          <p:cNvSpPr>
            <a:spLocks noGrp="1" noChangeArrowheads="1"/>
          </p:cNvSpPr>
          <p:nvPr>
            <p:ph type="title"/>
          </p:nvPr>
        </p:nvSpPr>
        <p:spPr/>
        <p:txBody>
          <a:bodyPr/>
          <a:lstStyle/>
          <a:p>
            <a:pPr>
              <a:defRPr/>
            </a:pPr>
            <a:r>
              <a:rPr lang="ar-QA" sz="2900" b="1" dirty="0" smtClean="0"/>
              <a:t>غرس ورعاية ومتابعة نمو المادة التربوية في نفس </a:t>
            </a:r>
            <a:r>
              <a:rPr lang="ar-QA" sz="2900" b="1" dirty="0" err="1" smtClean="0"/>
              <a:t>ال</a:t>
            </a:r>
            <a:r>
              <a:rPr lang="ar-DZ" sz="2900" b="1" dirty="0" smtClean="0"/>
              <a:t>متربي</a:t>
            </a:r>
            <a:endParaRPr lang="fr-FR" sz="2900" b="1" dirty="0" smtClean="0"/>
          </a:p>
        </p:txBody>
      </p:sp>
      <p:sp>
        <p:nvSpPr>
          <p:cNvPr id="9" name="Titre 8"/>
          <p:cNvSpPr>
            <a:spLocks noGrp="1"/>
          </p:cNvSpPr>
          <p:nvPr>
            <p:ph type="title"/>
          </p:nvPr>
        </p:nvSpPr>
        <p:spPr>
          <a:xfrm>
            <a:off x="80962" y="76200"/>
            <a:ext cx="7391400" cy="846138"/>
          </a:xfrm>
          <a:solidFill>
            <a:schemeClr val="accent3">
              <a:lumMod val="50000"/>
            </a:schemeClr>
          </a:solidFill>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الهدف العام من </a:t>
            </a:r>
            <a:r>
              <a:rPr lang="ar-DZ"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الملتقى التكويني</a:t>
            </a:r>
            <a:endParaRPr lang="fr-FR"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7" name="Espace réservé du contenu 2"/>
          <p:cNvSpPr txBox="1">
            <a:spLocks/>
          </p:cNvSpPr>
          <p:nvPr/>
        </p:nvSpPr>
        <p:spPr>
          <a:xfrm>
            <a:off x="2714612" y="1214422"/>
            <a:ext cx="4357718" cy="5139869"/>
          </a:xfrm>
          <a:prstGeom prst="rect">
            <a:avLst/>
          </a:prstGeom>
          <a:solidFill>
            <a:schemeClr val="accent5">
              <a:lumMod val="75000"/>
            </a:schemeClr>
          </a:solidFill>
        </p:spPr>
        <p:txBody>
          <a:bodyPr wrap="square">
            <a:spAutoFit/>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defRPr>
            </a:lvl2pPr>
            <a:lvl3pPr marL="1143000" indent="-228600" algn="r" rtl="1" eaLnBrk="0" fontAlgn="base" hangingPunct="0">
              <a:spcBef>
                <a:spcPct val="20000"/>
              </a:spcBef>
              <a:spcAft>
                <a:spcPct val="0"/>
              </a:spcAft>
              <a:buChar char="•"/>
              <a:defRPr sz="2400">
                <a:solidFill>
                  <a:schemeClr val="tx1"/>
                </a:solidFill>
                <a:latin typeface="+mn-lt"/>
              </a:defRPr>
            </a:lvl3pPr>
            <a:lvl4pPr marL="1600200" indent="-228600" algn="r" rtl="1" eaLnBrk="0" fontAlgn="base" hangingPunct="0">
              <a:spcBef>
                <a:spcPct val="20000"/>
              </a:spcBef>
              <a:spcAft>
                <a:spcPct val="0"/>
              </a:spcAft>
              <a:buChar char="–"/>
              <a:defRPr sz="2000">
                <a:solidFill>
                  <a:schemeClr val="tx1"/>
                </a:solidFill>
                <a:latin typeface="+mn-lt"/>
              </a:defRPr>
            </a:lvl4pPr>
            <a:lvl5pPr marL="2057400" indent="-228600" algn="r" rtl="1"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173038" indent="-63500" eaLnBrk="1" fontAlgn="auto" hangingPunct="1">
              <a:spcAft>
                <a:spcPts val="0"/>
              </a:spcAft>
              <a:buFont typeface="Wingdings 3"/>
              <a:buNone/>
              <a:defRPr/>
            </a:pPr>
            <a:r>
              <a:rPr lang="ar-DZ" sz="4000" b="1" kern="0" dirty="0" smtClean="0">
                <a:solidFill>
                  <a:srgbClr val="202938"/>
                </a:solidFill>
                <a:latin typeface="Times New Roman" pitchFamily="18" charset="0"/>
                <a:cs typeface="Times New Roman" pitchFamily="18" charset="0"/>
              </a:rPr>
              <a:t>تحسيس الأعوان العموميين بخطورة جرائم </a:t>
            </a:r>
            <a:r>
              <a:rPr lang="ar-DZ" sz="4000" b="1" kern="0" dirty="0" smtClean="0">
                <a:solidFill>
                  <a:srgbClr val="FF0000"/>
                </a:solidFill>
                <a:latin typeface="Times New Roman" pitchFamily="18" charset="0"/>
                <a:cs typeface="Times New Roman" pitchFamily="18" charset="0"/>
              </a:rPr>
              <a:t>الفساد</a:t>
            </a:r>
            <a:r>
              <a:rPr lang="ar-DZ" sz="4000" b="1" kern="0" dirty="0" smtClean="0">
                <a:solidFill>
                  <a:srgbClr val="202938"/>
                </a:solidFill>
                <a:latin typeface="Times New Roman" pitchFamily="18" charset="0"/>
                <a:cs typeface="Times New Roman" pitchFamily="18" charset="0"/>
              </a:rPr>
              <a:t> وتعريفهم بالعقوبات المترتبة على المخالفات المصنفة ضمن دائرة الفساد </a:t>
            </a:r>
            <a:r>
              <a:rPr lang="ar-DZ" sz="4000" b="1" kern="0" dirty="0" smtClean="0">
                <a:solidFill>
                  <a:srgbClr val="FF0000"/>
                </a:solidFill>
                <a:latin typeface="Times New Roman" pitchFamily="18" charset="0"/>
                <a:cs typeface="Times New Roman" pitchFamily="18" charset="0"/>
              </a:rPr>
              <a:t>من أجل </a:t>
            </a:r>
            <a:r>
              <a:rPr lang="ar-DZ" sz="4000" b="1" kern="0" dirty="0" smtClean="0">
                <a:solidFill>
                  <a:srgbClr val="202938"/>
                </a:solidFill>
                <a:latin typeface="Times New Roman" pitchFamily="18" charset="0"/>
                <a:cs typeface="Times New Roman" pitchFamily="18" charset="0"/>
              </a:rPr>
              <a:t>مكافحته </a:t>
            </a:r>
          </a:p>
          <a:p>
            <a:pPr marL="173038" indent="-63500" eaLnBrk="1" fontAlgn="auto" hangingPunct="1">
              <a:spcAft>
                <a:spcPts val="0"/>
              </a:spcAft>
              <a:buFont typeface="Wingdings 3"/>
              <a:buNone/>
              <a:defRPr/>
            </a:pPr>
            <a:r>
              <a:rPr lang="ar-DZ" sz="4000" b="1" kern="0" dirty="0" smtClean="0">
                <a:solidFill>
                  <a:srgbClr val="202938"/>
                </a:solidFill>
                <a:latin typeface="Times New Roman" pitchFamily="18" charset="0"/>
                <a:cs typeface="Times New Roman" pitchFamily="18" charset="0"/>
              </a:rPr>
              <a:t>و الوقاية منه</a:t>
            </a:r>
          </a:p>
        </p:txBody>
      </p:sp>
      <p:pic>
        <p:nvPicPr>
          <p:cNvPr id="6" name="Image 5" descr="al.gif"/>
          <p:cNvPicPr>
            <a:picLocks noChangeAspect="1"/>
          </p:cNvPicPr>
          <p:nvPr/>
        </p:nvPicPr>
        <p:blipFill>
          <a:blip r:embed="rId4"/>
          <a:srcRect/>
          <a:stretch>
            <a:fillRect/>
          </a:stretch>
        </p:blipFill>
        <p:spPr bwMode="auto">
          <a:xfrm rot="20799131">
            <a:off x="-52600" y="-62242"/>
            <a:ext cx="1428750" cy="94953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1000"/>
                                        <p:tgtEl>
                                          <p:spTgt spid="7">
                                            <p:bg/>
                                          </p:spTgt>
                                        </p:tgtEl>
                                      </p:cBhvr>
                                    </p:animEffect>
                                    <p:anim calcmode="lin" valueType="num">
                                      <p:cBhvr>
                                        <p:cTn id="8" dur="1000" fill="hold"/>
                                        <p:tgtEl>
                                          <p:spTgt spid="7">
                                            <p:bg/>
                                          </p:spTgt>
                                        </p:tgtEl>
                                        <p:attrNameLst>
                                          <p:attrName>ppt_x</p:attrName>
                                        </p:attrNameLst>
                                      </p:cBhvr>
                                      <p:tavLst>
                                        <p:tav tm="0">
                                          <p:val>
                                            <p:strVal val="#ppt_x"/>
                                          </p:val>
                                        </p:tav>
                                        <p:tav tm="100000">
                                          <p:val>
                                            <p:strVal val="#ppt_x"/>
                                          </p:val>
                                        </p:tav>
                                      </p:tavLst>
                                    </p:anim>
                                    <p:anim calcmode="lin" valueType="num">
                                      <p:cBhvr>
                                        <p:cTn id="9"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92879"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7" name="Rectangle 6"/>
          <p:cNvSpPr/>
          <p:nvPr/>
        </p:nvSpPr>
        <p:spPr>
          <a:xfrm>
            <a:off x="378595" y="1857364"/>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dirty="0" smtClean="0">
                <a:solidFill>
                  <a:srgbClr val="FF0000"/>
                </a:solidFill>
                <a:latin typeface="Calibri" pitchFamily="34" charset="0"/>
                <a:cs typeface="Times New Roman" pitchFamily="18" charset="0"/>
              </a:rPr>
              <a:t>1- الوقاية</a:t>
            </a:r>
          </a:p>
        </p:txBody>
      </p:sp>
      <p:sp>
        <p:nvSpPr>
          <p:cNvPr id="13" name="Rectangle 12"/>
          <p:cNvSpPr/>
          <p:nvPr/>
        </p:nvSpPr>
        <p:spPr>
          <a:xfrm>
            <a:off x="378595" y="2786058"/>
            <a:ext cx="678661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3200" b="1" dirty="0" smtClean="0">
                <a:solidFill>
                  <a:schemeClr val="tx1"/>
                </a:solidFill>
              </a:rPr>
              <a:t>خصصت فصلا كاملا للوقاية من الفساد ”</a:t>
            </a:r>
            <a:r>
              <a:rPr lang="ar-DZ" sz="3200" b="1" dirty="0" smtClean="0">
                <a:solidFill>
                  <a:srgbClr val="FF0000"/>
                </a:solidFill>
              </a:rPr>
              <a:t>الفصل الثاني</a:t>
            </a:r>
            <a:r>
              <a:rPr lang="ar-DZ" sz="3200" b="1" dirty="0" smtClean="0">
                <a:solidFill>
                  <a:schemeClr val="tx1"/>
                </a:solidFill>
              </a:rPr>
              <a:t>“ والذي يقترح مختلف التدابير التي تخص في آن واحد القطاع العام والخاص.</a:t>
            </a:r>
          </a:p>
          <a:p>
            <a:pPr algn="r" rtl="1"/>
            <a:r>
              <a:rPr lang="ar-DZ" sz="3200" b="1" dirty="0" smtClean="0">
                <a:solidFill>
                  <a:schemeClr val="tx1"/>
                </a:solidFill>
              </a:rPr>
              <a:t>تتضمن هذه التدابير البنود العريضة لسياسات الوقاية من الفساد مثل إنشاء هيئات للتصدي للظاهرة، تبني مدونات الأخلاقيات المهنية، مشاركة المجتمع المدني,,,,,,,,,,</a:t>
            </a:r>
          </a:p>
        </p:txBody>
      </p:sp>
      <p:pic>
        <p:nvPicPr>
          <p:cNvPr id="6" name="Image 5" descr="al.gif"/>
          <p:cNvPicPr>
            <a:picLocks noChangeAspect="1"/>
          </p:cNvPicPr>
          <p:nvPr/>
        </p:nvPicPr>
        <p:blipFill>
          <a:blip r:embed="rId2"/>
          <a:srcRect/>
          <a:stretch>
            <a:fillRect/>
          </a:stretch>
        </p:blipFill>
        <p:spPr bwMode="auto">
          <a:xfrm rot="20799131">
            <a:off x="233589" y="169291"/>
            <a:ext cx="1281363" cy="936067"/>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To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92879"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7" name="Rectangle 6"/>
          <p:cNvSpPr/>
          <p:nvPr/>
        </p:nvSpPr>
        <p:spPr>
          <a:xfrm>
            <a:off x="378595" y="1857364"/>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dirty="0" smtClean="0">
                <a:solidFill>
                  <a:srgbClr val="FF0000"/>
                </a:solidFill>
                <a:latin typeface="Calibri" pitchFamily="34" charset="0"/>
                <a:cs typeface="Times New Roman" pitchFamily="18" charset="0"/>
              </a:rPr>
              <a:t>2- التجريم</a:t>
            </a:r>
          </a:p>
        </p:txBody>
      </p:sp>
      <p:sp>
        <p:nvSpPr>
          <p:cNvPr id="13" name="Rectangle 12"/>
          <p:cNvSpPr/>
          <p:nvPr/>
        </p:nvSpPr>
        <p:spPr>
          <a:xfrm>
            <a:off x="378595" y="2786058"/>
            <a:ext cx="678661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3200" b="1" dirty="0" smtClean="0">
                <a:solidFill>
                  <a:schemeClr val="tx1"/>
                </a:solidFill>
              </a:rPr>
              <a:t>تشترط الاتفاقية على الدول الموافقة عليها إضفاء صفة المخالفة الجنائية على بعض الأعمال الموسومة بالفساد”</a:t>
            </a:r>
            <a:r>
              <a:rPr lang="ar-DZ" sz="3200" b="1" dirty="0" smtClean="0">
                <a:solidFill>
                  <a:srgbClr val="FF0000"/>
                </a:solidFill>
              </a:rPr>
              <a:t>جرائم</a:t>
            </a:r>
            <a:r>
              <a:rPr lang="ar-DZ" sz="3200" b="1" dirty="0" smtClean="0">
                <a:solidFill>
                  <a:schemeClr val="tx1"/>
                </a:solidFill>
              </a:rPr>
              <a:t>“ </a:t>
            </a:r>
          </a:p>
          <a:p>
            <a:pPr algn="r" rtl="1"/>
            <a:r>
              <a:rPr lang="ar-DZ" sz="3200" b="1" dirty="0" smtClean="0">
                <a:solidFill>
                  <a:schemeClr val="tx1"/>
                </a:solidFill>
              </a:rPr>
              <a:t>تعتمد الاتفاقية مقاربة موسعة لظاهرة الفساد، تتعدى بذلك مفهوم ”</a:t>
            </a:r>
            <a:r>
              <a:rPr lang="ar-DZ" sz="3200" b="1" dirty="0" smtClean="0">
                <a:solidFill>
                  <a:srgbClr val="FF0000"/>
                </a:solidFill>
              </a:rPr>
              <a:t>الرشوة</a:t>
            </a:r>
            <a:r>
              <a:rPr lang="ar-DZ" sz="3200" b="1" dirty="0" smtClean="0">
                <a:solidFill>
                  <a:schemeClr val="tx1"/>
                </a:solidFill>
              </a:rPr>
              <a:t>“ ونهب المال العام إلى مفاهيم أخرى مثل استغلال النفوذ، إخفاء وتبييض الأموال.</a:t>
            </a:r>
          </a:p>
        </p:txBody>
      </p:sp>
      <p:pic>
        <p:nvPicPr>
          <p:cNvPr id="6" name="Image 5" descr="al.gif"/>
          <p:cNvPicPr>
            <a:picLocks noChangeAspect="1"/>
          </p:cNvPicPr>
          <p:nvPr/>
        </p:nvPicPr>
        <p:blipFill>
          <a:blip r:embed="rId2"/>
          <a:srcRect/>
          <a:stretch>
            <a:fillRect/>
          </a:stretch>
        </p:blipFill>
        <p:spPr bwMode="auto">
          <a:xfrm rot="20799131">
            <a:off x="222287" y="178746"/>
            <a:ext cx="1211855" cy="830035"/>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To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92879"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7" name="Rectangle 6"/>
          <p:cNvSpPr/>
          <p:nvPr/>
        </p:nvSpPr>
        <p:spPr>
          <a:xfrm>
            <a:off x="378595" y="1857364"/>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fr-FR" sz="4000" b="1" dirty="0" smtClean="0">
                <a:solidFill>
                  <a:srgbClr val="FF0000"/>
                </a:solidFill>
                <a:latin typeface="Calibri" pitchFamily="34" charset="0"/>
                <a:cs typeface="Times New Roman" pitchFamily="18" charset="0"/>
              </a:rPr>
              <a:t>3</a:t>
            </a:r>
            <a:r>
              <a:rPr lang="ar-DZ" sz="4000" b="1" dirty="0" smtClean="0">
                <a:solidFill>
                  <a:srgbClr val="FF0000"/>
                </a:solidFill>
                <a:latin typeface="Calibri" pitchFamily="34" charset="0"/>
                <a:cs typeface="Times New Roman" pitchFamily="18" charset="0"/>
              </a:rPr>
              <a:t>- التعاون الدولي</a:t>
            </a:r>
          </a:p>
        </p:txBody>
      </p:sp>
      <p:sp>
        <p:nvSpPr>
          <p:cNvPr id="13" name="Rectangle 12"/>
          <p:cNvSpPr/>
          <p:nvPr/>
        </p:nvSpPr>
        <p:spPr>
          <a:xfrm>
            <a:off x="378595" y="2786058"/>
            <a:ext cx="6786610" cy="36625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2900" b="1" dirty="0" smtClean="0">
                <a:solidFill>
                  <a:schemeClr val="tx1"/>
                </a:solidFill>
              </a:rPr>
              <a:t>بناءا على الاتفاقية، يجب على الدول التعاون فيما بينها على مختلف المستويات لمحاربة الفساد، بما في ذلك المسائل المتعلقة بالوقاية والمسائل ذات الطابع القضائي خاصة فيما يتعلق: (</a:t>
            </a:r>
            <a:r>
              <a:rPr lang="ar-DZ" sz="2900" b="1" dirty="0" smtClean="0">
                <a:solidFill>
                  <a:schemeClr val="tx2">
                    <a:lumMod val="60000"/>
                    <a:lumOff val="40000"/>
                  </a:schemeClr>
                </a:solidFill>
              </a:rPr>
              <a:t>التحقيقات المشتركة- متابعة وتسليم المجرمين- نقل الأشخاص المحكوم عليهم- المساعدة القانونية- التعاون في مجال إنفاذ القانون/استرداد الأموال – نقل الإجراءات الجنائية – التعاون في المسائل التقنية </a:t>
            </a:r>
            <a:r>
              <a:rPr lang="ar-DZ" sz="2900" b="1" dirty="0" err="1" smtClean="0">
                <a:solidFill>
                  <a:schemeClr val="tx2">
                    <a:lumMod val="60000"/>
                    <a:lumOff val="40000"/>
                  </a:schemeClr>
                </a:solidFill>
              </a:rPr>
              <a:t>و</a:t>
            </a:r>
            <a:r>
              <a:rPr lang="ar-DZ" sz="2900" b="1" dirty="0" smtClean="0">
                <a:solidFill>
                  <a:schemeClr val="tx2">
                    <a:lumMod val="60000"/>
                    <a:lumOff val="40000"/>
                  </a:schemeClr>
                </a:solidFill>
              </a:rPr>
              <a:t> تبادل المعلومات والتدريب</a:t>
            </a:r>
            <a:r>
              <a:rPr lang="ar-DZ" sz="2900" b="1" dirty="0" smtClean="0">
                <a:solidFill>
                  <a:schemeClr val="tx1"/>
                </a:solidFill>
              </a:rPr>
              <a:t>).</a:t>
            </a:r>
          </a:p>
        </p:txBody>
      </p:sp>
      <p:pic>
        <p:nvPicPr>
          <p:cNvPr id="6"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To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92879"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7" name="Rectangle 6"/>
          <p:cNvSpPr/>
          <p:nvPr/>
        </p:nvSpPr>
        <p:spPr>
          <a:xfrm>
            <a:off x="378595" y="1857364"/>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dirty="0" smtClean="0">
                <a:solidFill>
                  <a:srgbClr val="FF0000"/>
                </a:solidFill>
                <a:latin typeface="Calibri" pitchFamily="34" charset="0"/>
                <a:cs typeface="Times New Roman" pitchFamily="18" charset="0"/>
              </a:rPr>
              <a:t>4- استرجاع الأموال</a:t>
            </a:r>
          </a:p>
        </p:txBody>
      </p:sp>
      <p:sp>
        <p:nvSpPr>
          <p:cNvPr id="13" name="Rectangle 12"/>
          <p:cNvSpPr/>
          <p:nvPr/>
        </p:nvSpPr>
        <p:spPr>
          <a:xfrm>
            <a:off x="378595" y="2786058"/>
            <a:ext cx="6786610"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3200" b="1" dirty="0" smtClean="0">
                <a:solidFill>
                  <a:schemeClr val="tx1"/>
                </a:solidFill>
              </a:rPr>
              <a:t>يعتبر موضوع استرجاع الأموال ”المنهوبة“ أحد الإشكالات العويصة التي تؤرق الكثير من الدول النامية التي كان لتصرفات بعض أعوانها العموميين إضرارا حقيقيا لثروات شعوبها</a:t>
            </a:r>
          </a:p>
        </p:txBody>
      </p:sp>
      <p:pic>
        <p:nvPicPr>
          <p:cNvPr id="6" name="Image 5" descr="al.gif"/>
          <p:cNvPicPr>
            <a:picLocks noChangeAspect="1"/>
          </p:cNvPicPr>
          <p:nvPr/>
        </p:nvPicPr>
        <p:blipFill>
          <a:blip r:embed="rId2"/>
          <a:srcRect/>
          <a:stretch>
            <a:fillRect/>
          </a:stretch>
        </p:blipFill>
        <p:spPr bwMode="auto">
          <a:xfrm rot="20799131">
            <a:off x="227468" y="170007"/>
            <a:ext cx="1281363" cy="883051"/>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lide(fromTo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92879"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5" name="ZoneTexte 4"/>
          <p:cNvSpPr txBox="1">
            <a:spLocks noChangeArrowheads="1"/>
          </p:cNvSpPr>
          <p:nvPr/>
        </p:nvSpPr>
        <p:spPr bwMode="auto">
          <a:xfrm>
            <a:off x="142844" y="2843799"/>
            <a:ext cx="7215186" cy="3447098"/>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rtl="1">
              <a:buClr>
                <a:schemeClr val="accent5">
                  <a:lumMod val="75000"/>
                </a:schemeClr>
              </a:buClr>
              <a:defRPr/>
            </a:pPr>
            <a:r>
              <a:rPr lang="ar-SA" sz="2800" b="1" dirty="0">
                <a:solidFill>
                  <a:srgbClr val="C00000"/>
                </a:solidFill>
              </a:rPr>
              <a:t>المحاور الأساسية </a:t>
            </a:r>
            <a:r>
              <a:rPr lang="ar-SA" sz="2800" b="1" dirty="0" err="1">
                <a:solidFill>
                  <a:srgbClr val="C00000"/>
                </a:solidFill>
              </a:rPr>
              <a:t>لل</a:t>
            </a:r>
            <a:r>
              <a:rPr lang="ar-DZ" sz="2800" b="1" dirty="0">
                <a:solidFill>
                  <a:srgbClr val="C00000"/>
                </a:solidFill>
              </a:rPr>
              <a:t>إ</a:t>
            </a:r>
            <a:r>
              <a:rPr lang="ar-SA" sz="2800" b="1" dirty="0" smtClean="0">
                <a:solidFill>
                  <a:srgbClr val="C00000"/>
                </a:solidFill>
              </a:rPr>
              <a:t>تفاقية</a:t>
            </a:r>
            <a:endParaRPr lang="ar-DZ" sz="2800" b="1" dirty="0" smtClean="0">
              <a:solidFill>
                <a:srgbClr val="C00000"/>
              </a:solidFill>
            </a:endParaRPr>
          </a:p>
          <a:p>
            <a:pPr rtl="1">
              <a:buClr>
                <a:schemeClr val="accent5">
                  <a:lumMod val="75000"/>
                </a:schemeClr>
              </a:buClr>
              <a:defRPr/>
            </a:pPr>
            <a:endParaRPr lang="fr-FR" sz="2800" b="1" dirty="0">
              <a:solidFill>
                <a:srgbClr val="C00000"/>
              </a:solidFill>
            </a:endParaRPr>
          </a:p>
          <a:p>
            <a:pPr marL="722313" lvl="1" indent="-638175" algn="r" rtl="1">
              <a:spcBef>
                <a:spcPts val="600"/>
              </a:spcBef>
              <a:spcAft>
                <a:spcPts val="1200"/>
              </a:spcAft>
              <a:buClr>
                <a:schemeClr val="accent5">
                  <a:lumMod val="75000"/>
                </a:schemeClr>
              </a:buClr>
              <a:buFont typeface="Calibri" pitchFamily="34" charset="0"/>
              <a:buAutoNum type="arabicPeriod"/>
              <a:defRPr/>
            </a:pPr>
            <a:r>
              <a:rPr lang="ar-SA" sz="2800" b="1" dirty="0" smtClean="0"/>
              <a:t>التدابير الوقائية</a:t>
            </a:r>
            <a:endParaRPr lang="fr-FR" sz="2800" b="1" dirty="0" smtClean="0"/>
          </a:p>
          <a:p>
            <a:pPr marL="722313" lvl="1" indent="-638175" algn="r" rtl="1">
              <a:spcBef>
                <a:spcPts val="600"/>
              </a:spcBef>
              <a:spcAft>
                <a:spcPts val="1200"/>
              </a:spcAft>
              <a:buClr>
                <a:schemeClr val="accent5">
                  <a:lumMod val="75000"/>
                </a:schemeClr>
              </a:buClr>
              <a:buFont typeface="Calibri" pitchFamily="34" charset="0"/>
              <a:buAutoNum type="arabicPeriod"/>
              <a:defRPr/>
            </a:pPr>
            <a:r>
              <a:rPr lang="ar-SA" sz="2800" b="1" dirty="0" smtClean="0"/>
              <a:t>التجريم</a:t>
            </a:r>
            <a:endParaRPr lang="fr-FR" sz="2800" b="1" dirty="0" smtClean="0"/>
          </a:p>
          <a:p>
            <a:pPr marL="722313" lvl="1" indent="-638175" algn="r" rtl="1">
              <a:spcBef>
                <a:spcPts val="600"/>
              </a:spcBef>
              <a:spcAft>
                <a:spcPts val="1200"/>
              </a:spcAft>
              <a:buClr>
                <a:schemeClr val="accent5">
                  <a:lumMod val="75000"/>
                </a:schemeClr>
              </a:buClr>
              <a:buFont typeface="Calibri" pitchFamily="34" charset="0"/>
              <a:buAutoNum type="arabicPeriod"/>
              <a:defRPr/>
            </a:pPr>
            <a:r>
              <a:rPr lang="ar-SA" sz="2800" b="1" dirty="0" smtClean="0"/>
              <a:t>التعاون الدولي</a:t>
            </a:r>
            <a:endParaRPr lang="fr-FR" sz="2800" b="1" dirty="0" smtClean="0"/>
          </a:p>
          <a:p>
            <a:pPr marL="722313" lvl="1" indent="-638175" algn="r" rtl="1">
              <a:spcBef>
                <a:spcPts val="600"/>
              </a:spcBef>
              <a:spcAft>
                <a:spcPts val="1200"/>
              </a:spcAft>
              <a:buClr>
                <a:schemeClr val="accent5">
                  <a:lumMod val="75000"/>
                </a:schemeClr>
              </a:buClr>
              <a:buFont typeface="Calibri" pitchFamily="34" charset="0"/>
              <a:buAutoNum type="arabicPeriod"/>
              <a:defRPr/>
            </a:pPr>
            <a:r>
              <a:rPr lang="ar-SA" sz="2800" b="1" dirty="0" err="1" smtClean="0"/>
              <a:t>ميكانيزمات</a:t>
            </a:r>
            <a:r>
              <a:rPr lang="ar-SA" sz="2800" b="1" dirty="0" smtClean="0"/>
              <a:t> التنفيذ والمتابعة</a:t>
            </a:r>
            <a:endParaRPr lang="fr-FR" sz="2800" b="1" dirty="0"/>
          </a:p>
        </p:txBody>
      </p:sp>
      <p:sp>
        <p:nvSpPr>
          <p:cNvPr id="7" name="ZoneTexte 6"/>
          <p:cNvSpPr txBox="1"/>
          <p:nvPr/>
        </p:nvSpPr>
        <p:spPr>
          <a:xfrm>
            <a:off x="142844" y="1220916"/>
            <a:ext cx="7286676" cy="5847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ar-SA" sz="3200" b="1" dirty="0">
                <a:solidFill>
                  <a:schemeClr val="tx1"/>
                </a:solidFill>
              </a:rPr>
              <a:t>اتفاقية الاتحاد الإفريقي لمنع الفساد </a:t>
            </a:r>
            <a:r>
              <a:rPr lang="ar-SA" sz="3200" b="1" dirty="0" smtClean="0">
                <a:solidFill>
                  <a:schemeClr val="tx1"/>
                </a:solidFill>
              </a:rPr>
              <a:t>ومحاربته</a:t>
            </a:r>
            <a:endParaRPr lang="fr-FR" sz="3200" b="1" dirty="0">
              <a:solidFill>
                <a:schemeClr val="tx1"/>
              </a:solidFill>
            </a:endParaRPr>
          </a:p>
        </p:txBody>
      </p:sp>
      <p:sp>
        <p:nvSpPr>
          <p:cNvPr id="8" name="ZoneTexte 7"/>
          <p:cNvSpPr txBox="1"/>
          <p:nvPr/>
        </p:nvSpPr>
        <p:spPr>
          <a:xfrm>
            <a:off x="142844" y="2006734"/>
            <a:ext cx="7286676" cy="707886"/>
          </a:xfrm>
          <a:prstGeom prst="rect">
            <a:avLst/>
          </a:prstGeom>
          <a:noFill/>
        </p:spPr>
        <p:txBody>
          <a:bodyPr wrap="square">
            <a:spAutoFit/>
          </a:bodyPr>
          <a:lstStyle/>
          <a:p>
            <a:pPr algn="ctr" rtl="1" fontAlgn="auto">
              <a:spcBef>
                <a:spcPts val="0"/>
              </a:spcBef>
              <a:spcAft>
                <a:spcPts val="0"/>
              </a:spcAft>
              <a:defRPr/>
            </a:pPr>
            <a:r>
              <a:rPr lang="ar-SA" sz="4000" b="1" dirty="0" smtClean="0">
                <a:solidFill>
                  <a:srgbClr val="006600"/>
                </a:solidFill>
                <a:latin typeface="+mn-lt"/>
                <a:cs typeface="Traditional Arabic" pitchFamily="2" charset="-78"/>
              </a:rPr>
              <a:t>المعتمدة </a:t>
            </a:r>
            <a:r>
              <a:rPr lang="ar-SA" sz="4000" b="1" dirty="0">
                <a:solidFill>
                  <a:srgbClr val="006600"/>
                </a:solidFill>
                <a:latin typeface="+mn-lt"/>
                <a:cs typeface="Traditional Arabic" pitchFamily="2" charset="-78"/>
              </a:rPr>
              <a:t>بماباتو (الموزمبيق) في </a:t>
            </a:r>
            <a:r>
              <a:rPr lang="ar-SA" sz="2400" b="1" dirty="0">
                <a:solidFill>
                  <a:srgbClr val="006600"/>
                </a:solidFill>
                <a:latin typeface="+mn-lt"/>
                <a:cs typeface="Traditional Arabic" pitchFamily="2" charset="-78"/>
              </a:rPr>
              <a:t>11 </a:t>
            </a:r>
            <a:r>
              <a:rPr lang="ar-SA" sz="4000" b="1" dirty="0" err="1">
                <a:solidFill>
                  <a:srgbClr val="006600"/>
                </a:solidFill>
                <a:latin typeface="+mn-lt"/>
                <a:cs typeface="Traditional Arabic" pitchFamily="2" charset="-78"/>
              </a:rPr>
              <a:t>جويلية</a:t>
            </a:r>
            <a:r>
              <a:rPr lang="ar-SA" sz="4000" b="1" dirty="0">
                <a:solidFill>
                  <a:srgbClr val="006600"/>
                </a:solidFill>
                <a:latin typeface="+mn-lt"/>
                <a:cs typeface="Traditional Arabic" pitchFamily="2" charset="-78"/>
              </a:rPr>
              <a:t> </a:t>
            </a:r>
            <a:r>
              <a:rPr lang="ar-SA" sz="2400" b="1" dirty="0" smtClean="0">
                <a:solidFill>
                  <a:srgbClr val="006600"/>
                </a:solidFill>
                <a:latin typeface="+mn-lt"/>
                <a:cs typeface="Traditional Arabic" pitchFamily="2" charset="-78"/>
              </a:rPr>
              <a:t>2003</a:t>
            </a:r>
            <a:endParaRPr lang="fr-FR" sz="4000" b="1" dirty="0">
              <a:solidFill>
                <a:srgbClr val="006600"/>
              </a:solidFill>
              <a:latin typeface="+mn-lt"/>
              <a:cs typeface="Traditional Arabic" pitchFamily="2" charset="-78"/>
            </a:endParaRPr>
          </a:p>
        </p:txBody>
      </p:sp>
      <p:pic>
        <p:nvPicPr>
          <p:cNvPr id="6" name="Image 5" descr="al.gif"/>
          <p:cNvPicPr>
            <a:picLocks noChangeAspect="1"/>
          </p:cNvPicPr>
          <p:nvPr/>
        </p:nvPicPr>
        <p:blipFill>
          <a:blip r:embed="rId2"/>
          <a:srcRect/>
          <a:stretch>
            <a:fillRect/>
          </a:stretch>
        </p:blipFill>
        <p:spPr bwMode="auto">
          <a:xfrm rot="20799131">
            <a:off x="235466" y="185337"/>
            <a:ext cx="1142347" cy="936067"/>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slide(fromBottom)">
                                      <p:cBhvr>
                                        <p:cTn id="7" dur="500"/>
                                        <p:tgtEl>
                                          <p:spTgt spid="5">
                                            <p:bg/>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slide(fromBottom)">
                                      <p:cBhvr>
                                        <p:cTn id="10" dur="500"/>
                                        <p:tgtEl>
                                          <p:spTgt spid="5">
                                            <p:txEl>
                                              <p:pRg st="0" end="0"/>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slide(fromBottom)">
                                      <p:cBhvr>
                                        <p:cTn id="13" dur="500"/>
                                        <p:tgtEl>
                                          <p:spTgt spid="5">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slide(fromBottom)">
                                      <p:cBhvr>
                                        <p:cTn id="16" dur="500"/>
                                        <p:tgtEl>
                                          <p:spTgt spid="5">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slide(fromBottom)">
                                      <p:cBhvr>
                                        <p:cTn id="19" dur="500"/>
                                        <p:tgtEl>
                                          <p:spTgt spid="5">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slide(fromBottom)">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92879"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7" name="ZoneTexte 6"/>
          <p:cNvSpPr txBox="1">
            <a:spLocks noChangeArrowheads="1"/>
          </p:cNvSpPr>
          <p:nvPr/>
        </p:nvSpPr>
        <p:spPr bwMode="auto">
          <a:xfrm>
            <a:off x="142845" y="1238485"/>
            <a:ext cx="7215238" cy="5847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ar-SA" sz="3200" b="1" dirty="0">
                <a:solidFill>
                  <a:srgbClr val="800000"/>
                </a:solidFill>
              </a:rPr>
              <a:t>الاتفاقية العربية لمكافحة </a:t>
            </a:r>
            <a:r>
              <a:rPr lang="ar-SA" sz="3200" b="1" dirty="0" smtClean="0">
                <a:solidFill>
                  <a:srgbClr val="800000"/>
                </a:solidFill>
              </a:rPr>
              <a:t>الفساد</a:t>
            </a:r>
            <a:endParaRPr lang="fr-FR" sz="3200" b="1" dirty="0" smtClean="0">
              <a:solidFill>
                <a:srgbClr val="800000"/>
              </a:solidFill>
            </a:endParaRPr>
          </a:p>
        </p:txBody>
      </p:sp>
      <p:sp>
        <p:nvSpPr>
          <p:cNvPr id="4" name="ZoneTexte 3"/>
          <p:cNvSpPr txBox="1">
            <a:spLocks noChangeArrowheads="1"/>
          </p:cNvSpPr>
          <p:nvPr/>
        </p:nvSpPr>
        <p:spPr bwMode="auto">
          <a:xfrm>
            <a:off x="142845" y="1990686"/>
            <a:ext cx="7215238" cy="707886"/>
          </a:xfrm>
          <a:prstGeom prst="rect">
            <a:avLst/>
          </a:prstGeom>
          <a:noFill/>
          <a:ln w="9525">
            <a:noFill/>
            <a:miter lim="800000"/>
            <a:headEnd/>
            <a:tailEnd/>
          </a:ln>
        </p:spPr>
        <p:txBody>
          <a:bodyPr wrap="square">
            <a:spAutoFit/>
          </a:bodyPr>
          <a:lstStyle/>
          <a:p>
            <a:pPr algn="ctr" rtl="1"/>
            <a:r>
              <a:rPr lang="ar-SA" sz="4000" b="1" dirty="0" smtClean="0">
                <a:cs typeface="Traditional Arabic" pitchFamily="2" charset="-78"/>
              </a:rPr>
              <a:t>المعتمدة </a:t>
            </a:r>
            <a:r>
              <a:rPr lang="ar-SA" sz="4000" b="1" dirty="0">
                <a:cs typeface="Traditional Arabic" pitchFamily="2" charset="-78"/>
              </a:rPr>
              <a:t>بالقاهرة في </a:t>
            </a:r>
            <a:r>
              <a:rPr lang="ar-SA" sz="3200" b="1" dirty="0">
                <a:cs typeface="Traditional Arabic" pitchFamily="2" charset="-78"/>
              </a:rPr>
              <a:t>21 </a:t>
            </a:r>
            <a:r>
              <a:rPr lang="ar-SA" sz="4000" b="1" dirty="0">
                <a:cs typeface="Traditional Arabic" pitchFamily="2" charset="-78"/>
              </a:rPr>
              <a:t>ديسمبر سنة </a:t>
            </a:r>
            <a:r>
              <a:rPr lang="ar-SA" sz="3200" b="1" dirty="0" smtClean="0">
                <a:cs typeface="Traditional Arabic" pitchFamily="2" charset="-78"/>
              </a:rPr>
              <a:t>2010</a:t>
            </a:r>
            <a:endParaRPr lang="fr-FR" sz="4000" b="1" dirty="0">
              <a:cs typeface="Traditional Arabic" pitchFamily="2" charset="-78"/>
            </a:endParaRPr>
          </a:p>
        </p:txBody>
      </p:sp>
      <p:sp>
        <p:nvSpPr>
          <p:cNvPr id="5" name="ZoneTexte 4"/>
          <p:cNvSpPr txBox="1">
            <a:spLocks noChangeArrowheads="1"/>
          </p:cNvSpPr>
          <p:nvPr/>
        </p:nvSpPr>
        <p:spPr bwMode="auto">
          <a:xfrm>
            <a:off x="142845" y="3948548"/>
            <a:ext cx="7215238" cy="2123658"/>
          </a:xfrm>
          <a:prstGeom prst="rect">
            <a:avLst/>
          </a:prstGeom>
          <a:solidFill>
            <a:schemeClr val="accent5">
              <a:lumMod val="75000"/>
            </a:schemeClr>
          </a:solidFill>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rtl="1"/>
            <a:r>
              <a:rPr lang="ar-SA" sz="4400" b="1" dirty="0" smtClean="0">
                <a:cs typeface="Traditional Arabic" pitchFamily="2" charset="-78"/>
              </a:rPr>
              <a:t>صادقت </a:t>
            </a:r>
            <a:r>
              <a:rPr lang="ar-SA" sz="4400" b="1" dirty="0">
                <a:cs typeface="Traditional Arabic" pitchFamily="2" charset="-78"/>
              </a:rPr>
              <a:t>عليها الجزائر بموجب المرسوم الرئاسي </a:t>
            </a:r>
            <a:endParaRPr lang="fr-FR" sz="4400" b="1" dirty="0">
              <a:cs typeface="Traditional Arabic" pitchFamily="2" charset="-78"/>
            </a:endParaRPr>
          </a:p>
          <a:p>
            <a:pPr algn="ctr" rtl="1"/>
            <a:r>
              <a:rPr lang="ar-SA" sz="4400" b="1" dirty="0">
                <a:cs typeface="Traditional Arabic" pitchFamily="2" charset="-78"/>
              </a:rPr>
              <a:t>رقم </a:t>
            </a:r>
            <a:r>
              <a:rPr lang="ar-SA" sz="3600" b="1" dirty="0">
                <a:cs typeface="Traditional Arabic" pitchFamily="2" charset="-78"/>
              </a:rPr>
              <a:t>14-249</a:t>
            </a:r>
            <a:r>
              <a:rPr lang="ar-SA" sz="4400" b="1" dirty="0">
                <a:cs typeface="Traditional Arabic" pitchFamily="2" charset="-78"/>
              </a:rPr>
              <a:t> المؤرخ في </a:t>
            </a:r>
            <a:r>
              <a:rPr lang="ar-SA" sz="3600" b="1" dirty="0">
                <a:cs typeface="Traditional Arabic" pitchFamily="2" charset="-78"/>
              </a:rPr>
              <a:t>08 </a:t>
            </a:r>
            <a:r>
              <a:rPr lang="ar-SA" sz="4400" b="1" dirty="0">
                <a:cs typeface="Traditional Arabic" pitchFamily="2" charset="-78"/>
              </a:rPr>
              <a:t>سبتمبر </a:t>
            </a:r>
            <a:r>
              <a:rPr lang="ar-SA" sz="3600" b="1" dirty="0" smtClean="0">
                <a:cs typeface="Traditional Arabic" pitchFamily="2" charset="-78"/>
              </a:rPr>
              <a:t>2014</a:t>
            </a:r>
            <a:endParaRPr lang="fr-FR" sz="4400" b="1" dirty="0">
              <a:cs typeface="Traditional Arabic" pitchFamily="2" charset="-78"/>
            </a:endParaRPr>
          </a:p>
        </p:txBody>
      </p:sp>
      <p:pic>
        <p:nvPicPr>
          <p:cNvPr id="6"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 calcmode="lin" valueType="num">
                                      <p:cBhvr additive="base">
                                        <p:cTn id="4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14" name="Rectangle à coins arrondis 13"/>
          <p:cNvSpPr/>
          <p:nvPr/>
        </p:nvSpPr>
        <p:spPr>
          <a:xfrm>
            <a:off x="152974" y="1539867"/>
            <a:ext cx="7237852" cy="1464231"/>
          </a:xfrm>
          <a:prstGeom prst="round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marL="514350" indent="-514350" algn="r" rtl="1">
              <a:buFont typeface="+mj-lt"/>
              <a:buAutoNum type="arabicParenR" startAt="2"/>
              <a:defRPr/>
            </a:pPr>
            <a:r>
              <a:rPr lang="ar-DZ" sz="4000" b="1" dirty="0" smtClean="0">
                <a:solidFill>
                  <a:srgbClr val="FF0000"/>
                </a:solidFill>
              </a:rPr>
              <a:t>الإطار القانوني الوطني للوقاية</a:t>
            </a:r>
          </a:p>
          <a:p>
            <a:pPr algn="r" rtl="1">
              <a:defRPr/>
            </a:pPr>
            <a:r>
              <a:rPr lang="ar-DZ" sz="4000" b="1" dirty="0">
                <a:solidFill>
                  <a:srgbClr val="FF0000"/>
                </a:solidFill>
              </a:rPr>
              <a:t> </a:t>
            </a:r>
            <a:r>
              <a:rPr lang="ar-DZ" sz="4000" b="1" dirty="0" smtClean="0">
                <a:solidFill>
                  <a:srgbClr val="FF0000"/>
                </a:solidFill>
              </a:rPr>
              <a:t>            </a:t>
            </a:r>
            <a:r>
              <a:rPr lang="ar-DZ" sz="4000" b="1" dirty="0">
                <a:solidFill>
                  <a:srgbClr val="FF0000"/>
                </a:solidFill>
              </a:rPr>
              <a:t>من</a:t>
            </a:r>
            <a:r>
              <a:rPr lang="ar-DZ" sz="4000" b="1" dirty="0" smtClean="0">
                <a:solidFill>
                  <a:srgbClr val="FF0000"/>
                </a:solidFill>
              </a:rPr>
              <a:t> الفساد ومكافحته</a:t>
            </a:r>
          </a:p>
        </p:txBody>
      </p:sp>
      <p:sp>
        <p:nvSpPr>
          <p:cNvPr id="13" name="Rectangle 12"/>
          <p:cNvSpPr/>
          <p:nvPr/>
        </p:nvSpPr>
        <p:spPr>
          <a:xfrm>
            <a:off x="378595" y="2928934"/>
            <a:ext cx="678661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96838" indent="-96838" rtl="1"/>
            <a:r>
              <a:rPr lang="ar-DZ" sz="7200" b="1" dirty="0" smtClean="0">
                <a:solidFill>
                  <a:srgbClr val="FF0000"/>
                </a:solidFill>
              </a:rPr>
              <a:t>القانون</a:t>
            </a:r>
            <a:endParaRPr lang="ar-DZ" sz="3600" b="1" dirty="0" smtClean="0">
              <a:solidFill>
                <a:srgbClr val="FF0000"/>
              </a:solidFill>
            </a:endParaRPr>
          </a:p>
          <a:p>
            <a:pPr marL="96838" indent="-96838" algn="r" rtl="1"/>
            <a:r>
              <a:rPr lang="ar-DZ" sz="3600" b="1" dirty="0" smtClean="0">
                <a:solidFill>
                  <a:schemeClr val="tx1"/>
                </a:solidFill>
              </a:rPr>
              <a:t>هو مجموع القواعد (الوضعية) المنظمة للمجتمع والمربوطة بالإكراه (</a:t>
            </a:r>
            <a:r>
              <a:rPr lang="ar-DZ" sz="3600" b="1" dirty="0" smtClean="0">
                <a:solidFill>
                  <a:schemeClr val="tx2">
                    <a:lumMod val="60000"/>
                    <a:lumOff val="40000"/>
                  </a:schemeClr>
                </a:solidFill>
              </a:rPr>
              <a:t>الجزاء والردع</a:t>
            </a:r>
            <a:r>
              <a:rPr lang="ar-DZ" sz="3600" b="1" dirty="0" smtClean="0">
                <a:solidFill>
                  <a:schemeClr val="tx1"/>
                </a:solidFill>
              </a:rPr>
              <a:t>) والتي تسهر على تنفيذه الدولة بواسطة أجهزتها المخولة (</a:t>
            </a:r>
            <a:r>
              <a:rPr lang="ar-DZ" sz="3600" b="1" dirty="0" smtClean="0">
                <a:solidFill>
                  <a:srgbClr val="FF0000"/>
                </a:solidFill>
              </a:rPr>
              <a:t>المحاكم</a:t>
            </a:r>
            <a:r>
              <a:rPr lang="ar-DZ" sz="3600" b="1" dirty="0" smtClean="0">
                <a:solidFill>
                  <a:schemeClr val="tx1"/>
                </a:solidFill>
              </a:rPr>
              <a:t> مثلا)</a:t>
            </a:r>
          </a:p>
        </p:txBody>
      </p:sp>
      <p:pic>
        <p:nvPicPr>
          <p:cNvPr id="5" name="Image 5" descr="al.gif"/>
          <p:cNvPicPr>
            <a:picLocks noChangeAspect="1"/>
          </p:cNvPicPr>
          <p:nvPr/>
        </p:nvPicPr>
        <p:blipFill>
          <a:blip r:embed="rId2"/>
          <a:srcRect/>
          <a:stretch>
            <a:fillRect/>
          </a:stretch>
        </p:blipFill>
        <p:spPr bwMode="auto">
          <a:xfrm rot="20799131">
            <a:off x="228184" y="176126"/>
            <a:ext cx="1228347" cy="883051"/>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5" name="Titre 1"/>
          <p:cNvSpPr txBox="1">
            <a:spLocks/>
          </p:cNvSpPr>
          <p:nvPr/>
        </p:nvSpPr>
        <p:spPr bwMode="auto">
          <a:xfrm>
            <a:off x="214282" y="2476527"/>
            <a:ext cx="7072362" cy="523845"/>
          </a:xfrm>
          <a:prstGeom prst="rect">
            <a:avLst/>
          </a:prstGeom>
          <a:blipFill dpi="0" rotWithShape="1">
            <a:blip r:embed="rId2" cstate="print"/>
            <a:srcRect/>
            <a:tile tx="0" ty="0" sx="100000" sy="100000" flip="none" algn="tl"/>
          </a:blipFill>
          <a:ln w="9525">
            <a:solidFill>
              <a:srgbClr val="00808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DZ" sz="3200" b="1" kern="0" dirty="0" smtClean="0">
                <a:solidFill>
                  <a:srgbClr val="FF0000"/>
                </a:solidFill>
                <a:latin typeface="+mj-lt"/>
                <a:ea typeface="+mj-ea"/>
                <a:cs typeface="+mj-cs"/>
              </a:rPr>
              <a:t>ا</a:t>
            </a:r>
            <a:r>
              <a:rPr kumimoji="0" lang="ar-DZ" sz="3200" b="1" i="0" u="none" strike="noStrike" kern="0" cap="none" spc="0" normalizeH="0" baseline="0" noProof="0" dirty="0" smtClean="0">
                <a:ln>
                  <a:noFill/>
                </a:ln>
                <a:solidFill>
                  <a:srgbClr val="FF0000"/>
                </a:solidFill>
                <a:effectLst/>
                <a:uLnTx/>
                <a:uFillTx/>
                <a:latin typeface="+mj-lt"/>
                <a:ea typeface="+mj-ea"/>
                <a:cs typeface="+mj-cs"/>
              </a:rPr>
              <a:t>لنصوص التشريعية : الدستور – القوانين - الأوامر</a:t>
            </a:r>
            <a:endParaRPr kumimoji="0" lang="fr-FR" sz="32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8" name="Rectangle 7"/>
          <p:cNvSpPr/>
          <p:nvPr/>
        </p:nvSpPr>
        <p:spPr>
          <a:xfrm>
            <a:off x="5580181" y="3286124"/>
            <a:ext cx="1706463" cy="273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3200" b="1" dirty="0">
                <a:solidFill>
                  <a:srgbClr val="C00000"/>
                </a:solidFill>
              </a:rPr>
              <a:t>دستور سنة 2016</a:t>
            </a:r>
          </a:p>
          <a:p>
            <a:pPr algn="ctr">
              <a:defRPr/>
            </a:pPr>
            <a:r>
              <a:rPr lang="ar-DZ" sz="3200" b="1" dirty="0">
                <a:solidFill>
                  <a:srgbClr val="C00000"/>
                </a:solidFill>
              </a:rPr>
              <a:t>( المواد</a:t>
            </a:r>
          </a:p>
          <a:p>
            <a:pPr algn="ctr">
              <a:defRPr/>
            </a:pPr>
            <a:r>
              <a:rPr lang="ar-DZ" sz="2800" b="1" dirty="0" smtClean="0">
                <a:solidFill>
                  <a:srgbClr val="C00000"/>
                </a:solidFill>
              </a:rPr>
              <a:t>203،202،192،23)</a:t>
            </a:r>
            <a:endParaRPr lang="ar-DZ" sz="2800" b="1" dirty="0">
              <a:solidFill>
                <a:srgbClr val="C00000"/>
              </a:solidFill>
            </a:endParaRPr>
          </a:p>
        </p:txBody>
      </p:sp>
      <p:sp>
        <p:nvSpPr>
          <p:cNvPr id="10" name="Rectangle 9"/>
          <p:cNvSpPr/>
          <p:nvPr/>
        </p:nvSpPr>
        <p:spPr>
          <a:xfrm>
            <a:off x="3794231" y="3286124"/>
            <a:ext cx="1606530" cy="273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2400" b="1" dirty="0">
                <a:solidFill>
                  <a:srgbClr val="C00000"/>
                </a:solidFill>
              </a:rPr>
              <a:t>القانون 05-01 المتعلق بالوقاية من تبييض الأموال</a:t>
            </a:r>
          </a:p>
          <a:p>
            <a:pPr algn="ctr">
              <a:defRPr/>
            </a:pPr>
            <a:r>
              <a:rPr lang="ar-DZ" sz="2400" b="1" dirty="0">
                <a:solidFill>
                  <a:srgbClr val="C00000"/>
                </a:solidFill>
              </a:rPr>
              <a:t> و تمويل الإرهاب </a:t>
            </a:r>
            <a:r>
              <a:rPr lang="ar-DZ" sz="2400" b="1" dirty="0" smtClean="0">
                <a:solidFill>
                  <a:srgbClr val="C00000"/>
                </a:solidFill>
              </a:rPr>
              <a:t>ومكافحتهما</a:t>
            </a:r>
            <a:endParaRPr lang="fr-FR" sz="2400" b="1" dirty="0">
              <a:solidFill>
                <a:srgbClr val="C00000"/>
              </a:solidFill>
            </a:endParaRPr>
          </a:p>
        </p:txBody>
      </p:sp>
      <p:sp>
        <p:nvSpPr>
          <p:cNvPr id="11" name="Rectangle 10"/>
          <p:cNvSpPr/>
          <p:nvPr/>
        </p:nvSpPr>
        <p:spPr>
          <a:xfrm>
            <a:off x="2079719" y="3286124"/>
            <a:ext cx="1549605" cy="273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2800" b="1" dirty="0">
                <a:solidFill>
                  <a:srgbClr val="C00000"/>
                </a:solidFill>
              </a:rPr>
              <a:t>القانون 06-01 المتعلق بالوقاية من الفساد </a:t>
            </a:r>
          </a:p>
          <a:p>
            <a:pPr algn="ctr">
              <a:defRPr/>
            </a:pPr>
            <a:r>
              <a:rPr lang="ar-DZ" sz="2800" b="1" dirty="0">
                <a:solidFill>
                  <a:srgbClr val="C00000"/>
                </a:solidFill>
              </a:rPr>
              <a:t>و مكافحته </a:t>
            </a:r>
            <a:endParaRPr lang="fr-FR" sz="2800" b="1" dirty="0">
              <a:solidFill>
                <a:srgbClr val="C00000"/>
              </a:solidFill>
            </a:endParaRPr>
          </a:p>
        </p:txBody>
      </p:sp>
      <p:sp>
        <p:nvSpPr>
          <p:cNvPr id="12" name="Rectangle 11"/>
          <p:cNvSpPr/>
          <p:nvPr/>
        </p:nvSpPr>
        <p:spPr>
          <a:xfrm>
            <a:off x="293769" y="3286124"/>
            <a:ext cx="1606530" cy="2736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2800" b="1" dirty="0">
                <a:solidFill>
                  <a:srgbClr val="C00000"/>
                </a:solidFill>
              </a:rPr>
              <a:t>الأمر رقم 07-01 المتعلق بتضارب المصالح</a:t>
            </a:r>
            <a:endParaRPr lang="fr-FR" sz="2800" b="1" dirty="0">
              <a:solidFill>
                <a:srgbClr val="C00000"/>
              </a:solidFill>
            </a:endParaRPr>
          </a:p>
        </p:txBody>
      </p:sp>
      <p:sp>
        <p:nvSpPr>
          <p:cNvPr id="14" name="Rectangle à coins arrondis 13"/>
          <p:cNvSpPr/>
          <p:nvPr/>
        </p:nvSpPr>
        <p:spPr>
          <a:xfrm>
            <a:off x="152974" y="1539867"/>
            <a:ext cx="7237852" cy="578882"/>
          </a:xfrm>
          <a:prstGeom prst="round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marL="514350" indent="-514350" algn="r" rtl="1">
              <a:buFont typeface="+mj-lt"/>
              <a:buAutoNum type="arabicParenR" startAt="2"/>
              <a:defRPr/>
            </a:pPr>
            <a:r>
              <a:rPr lang="ar-DZ" sz="2800" b="1" dirty="0" smtClean="0">
                <a:solidFill>
                  <a:srgbClr val="FF0000"/>
                </a:solidFill>
              </a:rPr>
              <a:t>الإطار القانوني الوطني للوقاية من الفساد ومكافحته</a:t>
            </a:r>
          </a:p>
        </p:txBody>
      </p:sp>
      <p:pic>
        <p:nvPicPr>
          <p:cNvPr id="13" name="Image 5" descr="al.gif"/>
          <p:cNvPicPr>
            <a:picLocks noChangeAspect="1"/>
          </p:cNvPicPr>
          <p:nvPr/>
        </p:nvPicPr>
        <p:blipFill>
          <a:blip r:embed="rId3"/>
          <a:srcRect/>
          <a:stretch>
            <a:fillRect/>
          </a:stretch>
        </p:blipFill>
        <p:spPr bwMode="auto">
          <a:xfrm rot="20799131">
            <a:off x="230535" y="179711"/>
            <a:ext cx="1195362" cy="899543"/>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down)">
                                      <p:cBhvr>
                                        <p:cTn id="49" dur="580">
                                          <p:stCondLst>
                                            <p:cond delay="0"/>
                                          </p:stCondLst>
                                        </p:cTn>
                                        <p:tgtEl>
                                          <p:spTgt spid="11"/>
                                        </p:tgtEl>
                                      </p:cBhvr>
                                    </p:animEffect>
                                    <p:anim calcmode="lin" valueType="num">
                                      <p:cBhvr>
                                        <p:cTn id="5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5" dur="26">
                                          <p:stCondLst>
                                            <p:cond delay="650"/>
                                          </p:stCondLst>
                                        </p:cTn>
                                        <p:tgtEl>
                                          <p:spTgt spid="11"/>
                                        </p:tgtEl>
                                      </p:cBhvr>
                                      <p:to x="100000" y="60000"/>
                                    </p:animScale>
                                    <p:animScale>
                                      <p:cBhvr>
                                        <p:cTn id="56" dur="166" decel="50000">
                                          <p:stCondLst>
                                            <p:cond delay="676"/>
                                          </p:stCondLst>
                                        </p:cTn>
                                        <p:tgtEl>
                                          <p:spTgt spid="11"/>
                                        </p:tgtEl>
                                      </p:cBhvr>
                                      <p:to x="100000" y="100000"/>
                                    </p:animScale>
                                    <p:animScale>
                                      <p:cBhvr>
                                        <p:cTn id="57" dur="26">
                                          <p:stCondLst>
                                            <p:cond delay="1312"/>
                                          </p:stCondLst>
                                        </p:cTn>
                                        <p:tgtEl>
                                          <p:spTgt spid="11"/>
                                        </p:tgtEl>
                                      </p:cBhvr>
                                      <p:to x="100000" y="80000"/>
                                    </p:animScale>
                                    <p:animScale>
                                      <p:cBhvr>
                                        <p:cTn id="58" dur="166" decel="50000">
                                          <p:stCondLst>
                                            <p:cond delay="1338"/>
                                          </p:stCondLst>
                                        </p:cTn>
                                        <p:tgtEl>
                                          <p:spTgt spid="11"/>
                                        </p:tgtEl>
                                      </p:cBhvr>
                                      <p:to x="100000" y="100000"/>
                                    </p:animScale>
                                    <p:animScale>
                                      <p:cBhvr>
                                        <p:cTn id="59" dur="26">
                                          <p:stCondLst>
                                            <p:cond delay="1642"/>
                                          </p:stCondLst>
                                        </p:cTn>
                                        <p:tgtEl>
                                          <p:spTgt spid="11"/>
                                        </p:tgtEl>
                                      </p:cBhvr>
                                      <p:to x="100000" y="90000"/>
                                    </p:animScale>
                                    <p:animScale>
                                      <p:cBhvr>
                                        <p:cTn id="60" dur="166" decel="50000">
                                          <p:stCondLst>
                                            <p:cond delay="1668"/>
                                          </p:stCondLst>
                                        </p:cTn>
                                        <p:tgtEl>
                                          <p:spTgt spid="11"/>
                                        </p:tgtEl>
                                      </p:cBhvr>
                                      <p:to x="100000" y="100000"/>
                                    </p:animScale>
                                    <p:animScale>
                                      <p:cBhvr>
                                        <p:cTn id="61" dur="26">
                                          <p:stCondLst>
                                            <p:cond delay="1808"/>
                                          </p:stCondLst>
                                        </p:cTn>
                                        <p:tgtEl>
                                          <p:spTgt spid="11"/>
                                        </p:tgtEl>
                                      </p:cBhvr>
                                      <p:to x="100000" y="95000"/>
                                    </p:animScale>
                                    <p:animScale>
                                      <p:cBhvr>
                                        <p:cTn id="62" dur="166" decel="50000">
                                          <p:stCondLst>
                                            <p:cond delay="1834"/>
                                          </p:stCondLst>
                                        </p:cTn>
                                        <p:tgtEl>
                                          <p:spTgt spid="11"/>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80">
                                          <p:stCondLst>
                                            <p:cond delay="0"/>
                                          </p:stCondLst>
                                        </p:cTn>
                                        <p:tgtEl>
                                          <p:spTgt spid="12"/>
                                        </p:tgtEl>
                                      </p:cBhvr>
                                    </p:animEffect>
                                    <p:anim calcmode="lin" valueType="num">
                                      <p:cBhvr>
                                        <p:cTn id="6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3" dur="26">
                                          <p:stCondLst>
                                            <p:cond delay="650"/>
                                          </p:stCondLst>
                                        </p:cTn>
                                        <p:tgtEl>
                                          <p:spTgt spid="12"/>
                                        </p:tgtEl>
                                      </p:cBhvr>
                                      <p:to x="100000" y="60000"/>
                                    </p:animScale>
                                    <p:animScale>
                                      <p:cBhvr>
                                        <p:cTn id="74" dur="166" decel="50000">
                                          <p:stCondLst>
                                            <p:cond delay="676"/>
                                          </p:stCondLst>
                                        </p:cTn>
                                        <p:tgtEl>
                                          <p:spTgt spid="12"/>
                                        </p:tgtEl>
                                      </p:cBhvr>
                                      <p:to x="100000" y="100000"/>
                                    </p:animScale>
                                    <p:animScale>
                                      <p:cBhvr>
                                        <p:cTn id="75" dur="26">
                                          <p:stCondLst>
                                            <p:cond delay="1312"/>
                                          </p:stCondLst>
                                        </p:cTn>
                                        <p:tgtEl>
                                          <p:spTgt spid="12"/>
                                        </p:tgtEl>
                                      </p:cBhvr>
                                      <p:to x="100000" y="80000"/>
                                    </p:animScale>
                                    <p:animScale>
                                      <p:cBhvr>
                                        <p:cTn id="76" dur="166" decel="50000">
                                          <p:stCondLst>
                                            <p:cond delay="1338"/>
                                          </p:stCondLst>
                                        </p:cTn>
                                        <p:tgtEl>
                                          <p:spTgt spid="12"/>
                                        </p:tgtEl>
                                      </p:cBhvr>
                                      <p:to x="100000" y="100000"/>
                                    </p:animScale>
                                    <p:animScale>
                                      <p:cBhvr>
                                        <p:cTn id="77" dur="26">
                                          <p:stCondLst>
                                            <p:cond delay="1642"/>
                                          </p:stCondLst>
                                        </p:cTn>
                                        <p:tgtEl>
                                          <p:spTgt spid="12"/>
                                        </p:tgtEl>
                                      </p:cBhvr>
                                      <p:to x="100000" y="90000"/>
                                    </p:animScale>
                                    <p:animScale>
                                      <p:cBhvr>
                                        <p:cTn id="78" dur="166" decel="50000">
                                          <p:stCondLst>
                                            <p:cond delay="1668"/>
                                          </p:stCondLst>
                                        </p:cTn>
                                        <p:tgtEl>
                                          <p:spTgt spid="12"/>
                                        </p:tgtEl>
                                      </p:cBhvr>
                                      <p:to x="100000" y="100000"/>
                                    </p:animScale>
                                    <p:animScale>
                                      <p:cBhvr>
                                        <p:cTn id="79" dur="26">
                                          <p:stCondLst>
                                            <p:cond delay="1808"/>
                                          </p:stCondLst>
                                        </p:cTn>
                                        <p:tgtEl>
                                          <p:spTgt spid="12"/>
                                        </p:tgtEl>
                                      </p:cBhvr>
                                      <p:to x="100000" y="95000"/>
                                    </p:animScale>
                                    <p:animScale>
                                      <p:cBhvr>
                                        <p:cTn id="8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5" name="Titre 1"/>
          <p:cNvSpPr txBox="1">
            <a:spLocks/>
          </p:cNvSpPr>
          <p:nvPr/>
        </p:nvSpPr>
        <p:spPr bwMode="auto">
          <a:xfrm>
            <a:off x="214282" y="2476527"/>
            <a:ext cx="7072362" cy="523845"/>
          </a:xfrm>
          <a:prstGeom prst="rect">
            <a:avLst/>
          </a:prstGeom>
          <a:blipFill dpi="0" rotWithShape="1">
            <a:blip r:embed="rId2" cstate="print"/>
            <a:srcRect/>
            <a:tile tx="0" ty="0" sx="100000" sy="100000" flip="none" algn="tl"/>
          </a:blipFill>
          <a:ln w="9525">
            <a:solidFill>
              <a:srgbClr val="008080"/>
            </a:solidFill>
            <a:miter lim="800000"/>
            <a:headEnd/>
            <a:tailEnd/>
          </a:ln>
        </p:spPr>
        <p:txBody>
          <a:bodyPr vert="horz" wrap="square" lIns="91440" tIns="45720" rIns="91440" bIns="45720" numCol="1" anchor="ctr" anchorCtr="0" compatLnSpc="1">
            <a:prstTxWarp prst="textNoShape">
              <a:avLst/>
            </a:prstTxWarp>
          </a:bodyPr>
          <a:lstStyle/>
          <a:p>
            <a:pPr algn="r" rtl="1"/>
            <a:r>
              <a:rPr lang="ar-DZ" sz="3200" b="1" kern="0" dirty="0" smtClean="0">
                <a:solidFill>
                  <a:srgbClr val="C00000"/>
                </a:solidFill>
                <a:latin typeface="+mj-lt"/>
                <a:ea typeface="+mj-ea"/>
                <a:cs typeface="+mj-cs"/>
              </a:rPr>
              <a:t> </a:t>
            </a:r>
            <a:r>
              <a:rPr lang="ar-SA" sz="3200" b="1" kern="0" dirty="0" smtClean="0">
                <a:solidFill>
                  <a:srgbClr val="C00000"/>
                </a:solidFill>
                <a:latin typeface="+mj-lt"/>
                <a:ea typeface="+mj-ea"/>
                <a:cs typeface="+mj-cs"/>
              </a:rPr>
              <a:t>النصوص التنظيمية : المراسيم والقرارات</a:t>
            </a:r>
            <a:endParaRPr lang="fr-FR" sz="3200" b="1" kern="0" dirty="0" smtClean="0">
              <a:solidFill>
                <a:srgbClr val="C00000"/>
              </a:solidFill>
              <a:latin typeface="+mj-lt"/>
              <a:ea typeface="+mj-ea"/>
              <a:cs typeface="+mj-cs"/>
            </a:endParaRPr>
          </a:p>
        </p:txBody>
      </p:sp>
      <p:sp>
        <p:nvSpPr>
          <p:cNvPr id="13" name="Rectangle 12"/>
          <p:cNvSpPr/>
          <p:nvPr/>
        </p:nvSpPr>
        <p:spPr>
          <a:xfrm>
            <a:off x="4929190" y="3068960"/>
            <a:ext cx="2414586" cy="320044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DZ" sz="2000" b="1" dirty="0">
                <a:solidFill>
                  <a:schemeClr val="tx1"/>
                </a:solidFill>
              </a:rPr>
              <a:t>المرسوم الرئاسي رقم 06-415 المؤرخ في 22 نوفمبر 2006 المحدد لكيفيات التصريح بالممتلكات للأعوان العموميين غير المنصوص عليهم في المادة 06 من القانون </a:t>
            </a:r>
            <a:r>
              <a:rPr lang="ar-DZ" sz="2000" b="1" dirty="0" smtClean="0">
                <a:solidFill>
                  <a:schemeClr val="tx1"/>
                </a:solidFill>
              </a:rPr>
              <a:t>06-01</a:t>
            </a:r>
            <a:endParaRPr lang="ar-DZ" sz="1400" b="1" dirty="0">
              <a:solidFill>
                <a:schemeClr val="tx1"/>
              </a:solidFill>
            </a:endParaRPr>
          </a:p>
        </p:txBody>
      </p:sp>
      <p:sp>
        <p:nvSpPr>
          <p:cNvPr id="14" name="Rectangle 13"/>
          <p:cNvSpPr/>
          <p:nvPr/>
        </p:nvSpPr>
        <p:spPr>
          <a:xfrm>
            <a:off x="2459340" y="3068960"/>
            <a:ext cx="2376487" cy="320044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2000" b="1" dirty="0">
                <a:solidFill>
                  <a:schemeClr val="tx1"/>
                </a:solidFill>
              </a:rPr>
              <a:t>المرسوم التنفيذي رقم 13-318 المؤرخ في 16 سبتمبر 2013 المتعلق بإجراءات الكشف عن الأموال و الأملاك الأخرى، و تحديد موقعها و تجميدها في إطار مكافحة تمويل الإرهاب</a:t>
            </a:r>
            <a:r>
              <a:rPr lang="ar-DZ" sz="2000" b="1" dirty="0"/>
              <a:t>.</a:t>
            </a:r>
          </a:p>
        </p:txBody>
      </p:sp>
      <p:sp>
        <p:nvSpPr>
          <p:cNvPr id="16" name="Rectangle 15"/>
          <p:cNvSpPr/>
          <p:nvPr/>
        </p:nvSpPr>
        <p:spPr>
          <a:xfrm>
            <a:off x="214282" y="3068960"/>
            <a:ext cx="2162205" cy="320044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DZ" sz="2000" b="1" dirty="0" smtClean="0">
                <a:solidFill>
                  <a:schemeClr val="tx1"/>
                </a:solidFill>
              </a:rPr>
              <a:t>تعليمة بنك الجزائر رقم 12-03 الموافق 28 نوفمبر 2012 المتعلق بمكافحة تبييض الأموال وتمويل الإرهاب</a:t>
            </a:r>
            <a:endParaRPr lang="ar-DZ" sz="1600" b="1" dirty="0"/>
          </a:p>
        </p:txBody>
      </p:sp>
      <p:sp>
        <p:nvSpPr>
          <p:cNvPr id="8" name="Rectangle à coins arrondis 7"/>
          <p:cNvSpPr/>
          <p:nvPr/>
        </p:nvSpPr>
        <p:spPr>
          <a:xfrm>
            <a:off x="152974" y="1539867"/>
            <a:ext cx="7237852" cy="612934"/>
          </a:xfrm>
          <a:prstGeom prst="round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marL="514350" indent="-514350" algn="r" rtl="1">
              <a:buFont typeface="+mj-lt"/>
              <a:buAutoNum type="arabicParenR" startAt="2"/>
              <a:defRPr/>
            </a:pPr>
            <a:r>
              <a:rPr lang="ar-DZ" sz="3000" b="1" dirty="0" smtClean="0">
                <a:solidFill>
                  <a:srgbClr val="FF0000"/>
                </a:solidFill>
              </a:rPr>
              <a:t>الإطار القانوني الوطني للوقاية من الفساد ومكافحته</a:t>
            </a:r>
          </a:p>
        </p:txBody>
      </p:sp>
      <p:pic>
        <p:nvPicPr>
          <p:cNvPr id="10" name="Image 5" descr="al.gif"/>
          <p:cNvPicPr>
            <a:picLocks noChangeAspect="1"/>
          </p:cNvPicPr>
          <p:nvPr/>
        </p:nvPicPr>
        <p:blipFill>
          <a:blip r:embed="rId3"/>
          <a:srcRect/>
          <a:stretch>
            <a:fillRect/>
          </a:stretch>
        </p:blipFill>
        <p:spPr bwMode="auto">
          <a:xfrm rot="20799131">
            <a:off x="236431" y="177092"/>
            <a:ext cx="1211856" cy="952559"/>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80">
                                          <p:stCondLst>
                                            <p:cond delay="0"/>
                                          </p:stCondLst>
                                        </p:cTn>
                                        <p:tgtEl>
                                          <p:spTgt spid="13"/>
                                        </p:tgtEl>
                                      </p:cBhvr>
                                    </p:animEffect>
                                    <p:anim calcmode="lin" valueType="num">
                                      <p:cBhvr>
                                        <p:cTn id="1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9" dur="26">
                                          <p:stCondLst>
                                            <p:cond delay="650"/>
                                          </p:stCondLst>
                                        </p:cTn>
                                        <p:tgtEl>
                                          <p:spTgt spid="13"/>
                                        </p:tgtEl>
                                      </p:cBhvr>
                                      <p:to x="100000" y="60000"/>
                                    </p:animScale>
                                    <p:animScale>
                                      <p:cBhvr>
                                        <p:cTn id="20" dur="166" decel="50000">
                                          <p:stCondLst>
                                            <p:cond delay="676"/>
                                          </p:stCondLst>
                                        </p:cTn>
                                        <p:tgtEl>
                                          <p:spTgt spid="13"/>
                                        </p:tgtEl>
                                      </p:cBhvr>
                                      <p:to x="100000" y="100000"/>
                                    </p:animScale>
                                    <p:animScale>
                                      <p:cBhvr>
                                        <p:cTn id="21" dur="26">
                                          <p:stCondLst>
                                            <p:cond delay="1312"/>
                                          </p:stCondLst>
                                        </p:cTn>
                                        <p:tgtEl>
                                          <p:spTgt spid="13"/>
                                        </p:tgtEl>
                                      </p:cBhvr>
                                      <p:to x="100000" y="80000"/>
                                    </p:animScale>
                                    <p:animScale>
                                      <p:cBhvr>
                                        <p:cTn id="22" dur="166" decel="50000">
                                          <p:stCondLst>
                                            <p:cond delay="1338"/>
                                          </p:stCondLst>
                                        </p:cTn>
                                        <p:tgtEl>
                                          <p:spTgt spid="13"/>
                                        </p:tgtEl>
                                      </p:cBhvr>
                                      <p:to x="100000" y="100000"/>
                                    </p:animScale>
                                    <p:animScale>
                                      <p:cBhvr>
                                        <p:cTn id="23" dur="26">
                                          <p:stCondLst>
                                            <p:cond delay="1642"/>
                                          </p:stCondLst>
                                        </p:cTn>
                                        <p:tgtEl>
                                          <p:spTgt spid="13"/>
                                        </p:tgtEl>
                                      </p:cBhvr>
                                      <p:to x="100000" y="90000"/>
                                    </p:animScale>
                                    <p:animScale>
                                      <p:cBhvr>
                                        <p:cTn id="24" dur="166" decel="50000">
                                          <p:stCondLst>
                                            <p:cond delay="1668"/>
                                          </p:stCondLst>
                                        </p:cTn>
                                        <p:tgtEl>
                                          <p:spTgt spid="13"/>
                                        </p:tgtEl>
                                      </p:cBhvr>
                                      <p:to x="100000" y="100000"/>
                                    </p:animScale>
                                    <p:animScale>
                                      <p:cBhvr>
                                        <p:cTn id="25" dur="26">
                                          <p:stCondLst>
                                            <p:cond delay="1808"/>
                                          </p:stCondLst>
                                        </p:cTn>
                                        <p:tgtEl>
                                          <p:spTgt spid="13"/>
                                        </p:tgtEl>
                                      </p:cBhvr>
                                      <p:to x="100000" y="95000"/>
                                    </p:animScale>
                                    <p:animScale>
                                      <p:cBhvr>
                                        <p:cTn id="26" dur="166" decel="50000">
                                          <p:stCondLst>
                                            <p:cond delay="1834"/>
                                          </p:stCondLst>
                                        </p:cTn>
                                        <p:tgtEl>
                                          <p:spTgt spid="1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80">
                                          <p:stCondLst>
                                            <p:cond delay="0"/>
                                          </p:stCondLst>
                                        </p:cTn>
                                        <p:tgtEl>
                                          <p:spTgt spid="14"/>
                                        </p:tgtEl>
                                      </p:cBhvr>
                                    </p:animEffect>
                                    <p:anim calcmode="lin" valueType="num">
                                      <p:cBhvr>
                                        <p:cTn id="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7" dur="26">
                                          <p:stCondLst>
                                            <p:cond delay="650"/>
                                          </p:stCondLst>
                                        </p:cTn>
                                        <p:tgtEl>
                                          <p:spTgt spid="14"/>
                                        </p:tgtEl>
                                      </p:cBhvr>
                                      <p:to x="100000" y="60000"/>
                                    </p:animScale>
                                    <p:animScale>
                                      <p:cBhvr>
                                        <p:cTn id="38" dur="166" decel="50000">
                                          <p:stCondLst>
                                            <p:cond delay="676"/>
                                          </p:stCondLst>
                                        </p:cTn>
                                        <p:tgtEl>
                                          <p:spTgt spid="14"/>
                                        </p:tgtEl>
                                      </p:cBhvr>
                                      <p:to x="100000" y="100000"/>
                                    </p:animScale>
                                    <p:animScale>
                                      <p:cBhvr>
                                        <p:cTn id="39" dur="26">
                                          <p:stCondLst>
                                            <p:cond delay="1312"/>
                                          </p:stCondLst>
                                        </p:cTn>
                                        <p:tgtEl>
                                          <p:spTgt spid="14"/>
                                        </p:tgtEl>
                                      </p:cBhvr>
                                      <p:to x="100000" y="80000"/>
                                    </p:animScale>
                                    <p:animScale>
                                      <p:cBhvr>
                                        <p:cTn id="40" dur="166" decel="50000">
                                          <p:stCondLst>
                                            <p:cond delay="1338"/>
                                          </p:stCondLst>
                                        </p:cTn>
                                        <p:tgtEl>
                                          <p:spTgt spid="14"/>
                                        </p:tgtEl>
                                      </p:cBhvr>
                                      <p:to x="100000" y="100000"/>
                                    </p:animScale>
                                    <p:animScale>
                                      <p:cBhvr>
                                        <p:cTn id="41" dur="26">
                                          <p:stCondLst>
                                            <p:cond delay="1642"/>
                                          </p:stCondLst>
                                        </p:cTn>
                                        <p:tgtEl>
                                          <p:spTgt spid="14"/>
                                        </p:tgtEl>
                                      </p:cBhvr>
                                      <p:to x="100000" y="90000"/>
                                    </p:animScale>
                                    <p:animScale>
                                      <p:cBhvr>
                                        <p:cTn id="42" dur="166" decel="50000">
                                          <p:stCondLst>
                                            <p:cond delay="1668"/>
                                          </p:stCondLst>
                                        </p:cTn>
                                        <p:tgtEl>
                                          <p:spTgt spid="14"/>
                                        </p:tgtEl>
                                      </p:cBhvr>
                                      <p:to x="100000" y="100000"/>
                                    </p:animScale>
                                    <p:animScale>
                                      <p:cBhvr>
                                        <p:cTn id="43" dur="26">
                                          <p:stCondLst>
                                            <p:cond delay="1808"/>
                                          </p:stCondLst>
                                        </p:cTn>
                                        <p:tgtEl>
                                          <p:spTgt spid="14"/>
                                        </p:tgtEl>
                                      </p:cBhvr>
                                      <p:to x="100000" y="95000"/>
                                    </p:animScale>
                                    <p:animScale>
                                      <p:cBhvr>
                                        <p:cTn id="44" dur="166" decel="50000">
                                          <p:stCondLst>
                                            <p:cond delay="1834"/>
                                          </p:stCondLst>
                                        </p:cTn>
                                        <p:tgtEl>
                                          <p:spTgt spid="14"/>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80">
                                          <p:stCondLst>
                                            <p:cond delay="0"/>
                                          </p:stCondLst>
                                        </p:cTn>
                                        <p:tgtEl>
                                          <p:spTgt spid="16"/>
                                        </p:tgtEl>
                                      </p:cBhvr>
                                    </p:animEffect>
                                    <p:anim calcmode="lin" valueType="num">
                                      <p:cBhvr>
                                        <p:cTn id="5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5" dur="26">
                                          <p:stCondLst>
                                            <p:cond delay="650"/>
                                          </p:stCondLst>
                                        </p:cTn>
                                        <p:tgtEl>
                                          <p:spTgt spid="16"/>
                                        </p:tgtEl>
                                      </p:cBhvr>
                                      <p:to x="100000" y="60000"/>
                                    </p:animScale>
                                    <p:animScale>
                                      <p:cBhvr>
                                        <p:cTn id="56" dur="166" decel="50000">
                                          <p:stCondLst>
                                            <p:cond delay="676"/>
                                          </p:stCondLst>
                                        </p:cTn>
                                        <p:tgtEl>
                                          <p:spTgt spid="16"/>
                                        </p:tgtEl>
                                      </p:cBhvr>
                                      <p:to x="100000" y="100000"/>
                                    </p:animScale>
                                    <p:animScale>
                                      <p:cBhvr>
                                        <p:cTn id="57" dur="26">
                                          <p:stCondLst>
                                            <p:cond delay="1312"/>
                                          </p:stCondLst>
                                        </p:cTn>
                                        <p:tgtEl>
                                          <p:spTgt spid="16"/>
                                        </p:tgtEl>
                                      </p:cBhvr>
                                      <p:to x="100000" y="80000"/>
                                    </p:animScale>
                                    <p:animScale>
                                      <p:cBhvr>
                                        <p:cTn id="58" dur="166" decel="50000">
                                          <p:stCondLst>
                                            <p:cond delay="1338"/>
                                          </p:stCondLst>
                                        </p:cTn>
                                        <p:tgtEl>
                                          <p:spTgt spid="16"/>
                                        </p:tgtEl>
                                      </p:cBhvr>
                                      <p:to x="100000" y="100000"/>
                                    </p:animScale>
                                    <p:animScale>
                                      <p:cBhvr>
                                        <p:cTn id="59" dur="26">
                                          <p:stCondLst>
                                            <p:cond delay="1642"/>
                                          </p:stCondLst>
                                        </p:cTn>
                                        <p:tgtEl>
                                          <p:spTgt spid="16"/>
                                        </p:tgtEl>
                                      </p:cBhvr>
                                      <p:to x="100000" y="90000"/>
                                    </p:animScale>
                                    <p:animScale>
                                      <p:cBhvr>
                                        <p:cTn id="60" dur="166" decel="50000">
                                          <p:stCondLst>
                                            <p:cond delay="1668"/>
                                          </p:stCondLst>
                                        </p:cTn>
                                        <p:tgtEl>
                                          <p:spTgt spid="16"/>
                                        </p:tgtEl>
                                      </p:cBhvr>
                                      <p:to x="100000" y="100000"/>
                                    </p:animScale>
                                    <p:animScale>
                                      <p:cBhvr>
                                        <p:cTn id="61" dur="26">
                                          <p:stCondLst>
                                            <p:cond delay="1808"/>
                                          </p:stCondLst>
                                        </p:cTn>
                                        <p:tgtEl>
                                          <p:spTgt spid="16"/>
                                        </p:tgtEl>
                                      </p:cBhvr>
                                      <p:to x="100000" y="95000"/>
                                    </p:animScale>
                                    <p:animScale>
                                      <p:cBhvr>
                                        <p:cTn id="6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3819"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5" name="ZoneTexte 4"/>
          <p:cNvSpPr txBox="1"/>
          <p:nvPr/>
        </p:nvSpPr>
        <p:spPr>
          <a:xfrm>
            <a:off x="0" y="1285860"/>
            <a:ext cx="7143768" cy="742511"/>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marL="806450" indent="-722313" rtl="1">
              <a:lnSpc>
                <a:spcPct val="150000"/>
              </a:lnSpc>
              <a:defRPr/>
            </a:pPr>
            <a:r>
              <a:rPr lang="ar-DZ" sz="3200" b="1" dirty="0" smtClean="0">
                <a:solidFill>
                  <a:srgbClr val="FF0000"/>
                </a:solidFill>
                <a:latin typeface="Calibri" pitchFamily="34" charset="0"/>
                <a:cs typeface="Times New Roman" pitchFamily="18" charset="0"/>
              </a:rPr>
              <a:t>الهيئات التقليدية المكلفة بمكافحة الفساد هي :</a:t>
            </a:r>
            <a:endParaRPr lang="ar-DZ" sz="3200" b="1" dirty="0">
              <a:solidFill>
                <a:srgbClr val="FF0000"/>
              </a:solidFill>
              <a:latin typeface="Calibri" pitchFamily="34" charset="0"/>
              <a:cs typeface="Times New Roman" pitchFamily="18" charset="0"/>
            </a:endParaRPr>
          </a:p>
        </p:txBody>
      </p:sp>
      <p:graphicFrame>
        <p:nvGraphicFramePr>
          <p:cNvPr id="11" name="Diagramme 10"/>
          <p:cNvGraphicFramePr/>
          <p:nvPr/>
        </p:nvGraphicFramePr>
        <p:xfrm>
          <a:off x="0" y="2000240"/>
          <a:ext cx="7024662" cy="4429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descr="al.gif"/>
          <p:cNvPicPr>
            <a:picLocks noChangeAspect="1"/>
          </p:cNvPicPr>
          <p:nvPr/>
        </p:nvPicPr>
        <p:blipFill>
          <a:blip r:embed="rId7"/>
          <a:srcRect/>
          <a:stretch>
            <a:fillRect/>
          </a:stretch>
        </p:blipFill>
        <p:spPr bwMode="auto">
          <a:xfrm rot="20799131">
            <a:off x="226503" y="178253"/>
            <a:ext cx="1211855" cy="866559"/>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11">
                                            <p:graphicEl>
                                              <a:dgm id="{72EBB1A4-6C24-4F02-BAE3-6AA9E8AAACCB}"/>
                                            </p:graphicEl>
                                          </p:spTgt>
                                        </p:tgtEl>
                                        <p:attrNameLst>
                                          <p:attrName>style.visibility</p:attrName>
                                        </p:attrNameLst>
                                      </p:cBhvr>
                                      <p:to>
                                        <p:strVal val="visible"/>
                                      </p:to>
                                    </p:set>
                                    <p:animEffect transition="in" filter="slide(fromTop)">
                                      <p:cBhvr>
                                        <p:cTn id="25" dur="500"/>
                                        <p:tgtEl>
                                          <p:spTgt spid="11">
                                            <p:graphicEl>
                                              <a:dgm id="{72EBB1A4-6C24-4F02-BAE3-6AA9E8AAACC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grpId="0" nodeType="clickEffect">
                                  <p:stCondLst>
                                    <p:cond delay="0"/>
                                  </p:stCondLst>
                                  <p:childTnLst>
                                    <p:set>
                                      <p:cBhvr>
                                        <p:cTn id="29" dur="1" fill="hold">
                                          <p:stCondLst>
                                            <p:cond delay="0"/>
                                          </p:stCondLst>
                                        </p:cTn>
                                        <p:tgtEl>
                                          <p:spTgt spid="11">
                                            <p:graphicEl>
                                              <a:dgm id="{A141FA06-0865-431E-A812-B17BAA3D8C4C}"/>
                                            </p:graphicEl>
                                          </p:spTgt>
                                        </p:tgtEl>
                                        <p:attrNameLst>
                                          <p:attrName>style.visibility</p:attrName>
                                        </p:attrNameLst>
                                      </p:cBhvr>
                                      <p:to>
                                        <p:strVal val="visible"/>
                                      </p:to>
                                    </p:set>
                                    <p:animEffect transition="in" filter="slide(fromTop)">
                                      <p:cBhvr>
                                        <p:cTn id="30" dur="500"/>
                                        <p:tgtEl>
                                          <p:spTgt spid="11">
                                            <p:graphicEl>
                                              <a:dgm id="{A141FA06-0865-431E-A812-B17BAA3D8C4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11">
                                            <p:graphicEl>
                                              <a:dgm id="{46116E86-1449-4F21-B4A5-2C3EFDA64C99}"/>
                                            </p:graphicEl>
                                          </p:spTgt>
                                        </p:tgtEl>
                                        <p:attrNameLst>
                                          <p:attrName>style.visibility</p:attrName>
                                        </p:attrNameLst>
                                      </p:cBhvr>
                                      <p:to>
                                        <p:strVal val="visible"/>
                                      </p:to>
                                    </p:set>
                                    <p:animEffect transition="in" filter="slide(fromTop)">
                                      <p:cBhvr>
                                        <p:cTn id="35" dur="500"/>
                                        <p:tgtEl>
                                          <p:spTgt spid="11">
                                            <p:graphicEl>
                                              <a:dgm id="{46116E86-1449-4F21-B4A5-2C3EFDA64C99}"/>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grpId="0" nodeType="clickEffect">
                                  <p:stCondLst>
                                    <p:cond delay="0"/>
                                  </p:stCondLst>
                                  <p:childTnLst>
                                    <p:set>
                                      <p:cBhvr>
                                        <p:cTn id="39" dur="1" fill="hold">
                                          <p:stCondLst>
                                            <p:cond delay="0"/>
                                          </p:stCondLst>
                                        </p:cTn>
                                        <p:tgtEl>
                                          <p:spTgt spid="11">
                                            <p:graphicEl>
                                              <a:dgm id="{30AF6B10-2BC8-4FE2-985B-FF68F9B1A68F}"/>
                                            </p:graphicEl>
                                          </p:spTgt>
                                        </p:tgtEl>
                                        <p:attrNameLst>
                                          <p:attrName>style.visibility</p:attrName>
                                        </p:attrNameLst>
                                      </p:cBhvr>
                                      <p:to>
                                        <p:strVal val="visible"/>
                                      </p:to>
                                    </p:set>
                                    <p:animEffect transition="in" filter="slide(fromTop)">
                                      <p:cBhvr>
                                        <p:cTn id="40" dur="500"/>
                                        <p:tgtEl>
                                          <p:spTgt spid="11">
                                            <p:graphicEl>
                                              <a:dgm id="{30AF6B10-2BC8-4FE2-985B-FF68F9B1A68F}"/>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11">
                                            <p:graphicEl>
                                              <a:dgm id="{7289A042-D232-478B-8680-7182CEB67F54}"/>
                                            </p:graphicEl>
                                          </p:spTgt>
                                        </p:tgtEl>
                                        <p:attrNameLst>
                                          <p:attrName>style.visibility</p:attrName>
                                        </p:attrNameLst>
                                      </p:cBhvr>
                                      <p:to>
                                        <p:strVal val="visible"/>
                                      </p:to>
                                    </p:set>
                                    <p:animEffect transition="in" filter="slide(fromTop)">
                                      <p:cBhvr>
                                        <p:cTn id="45" dur="500"/>
                                        <p:tgtEl>
                                          <p:spTgt spid="11">
                                            <p:graphicEl>
                                              <a:dgm id="{7289A042-D232-478B-8680-7182CEB67F5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grpId="0" nodeType="clickEffect">
                                  <p:stCondLst>
                                    <p:cond delay="0"/>
                                  </p:stCondLst>
                                  <p:childTnLst>
                                    <p:set>
                                      <p:cBhvr>
                                        <p:cTn id="49" dur="1" fill="hold">
                                          <p:stCondLst>
                                            <p:cond delay="0"/>
                                          </p:stCondLst>
                                        </p:cTn>
                                        <p:tgtEl>
                                          <p:spTgt spid="11">
                                            <p:graphicEl>
                                              <a:dgm id="{804ED4A4-7EC3-4B87-AC48-E8738396FD5C}"/>
                                            </p:graphicEl>
                                          </p:spTgt>
                                        </p:tgtEl>
                                        <p:attrNameLst>
                                          <p:attrName>style.visibility</p:attrName>
                                        </p:attrNameLst>
                                      </p:cBhvr>
                                      <p:to>
                                        <p:strVal val="visible"/>
                                      </p:to>
                                    </p:set>
                                    <p:animEffect transition="in" filter="slide(fromTop)">
                                      <p:cBhvr>
                                        <p:cTn id="50" dur="500"/>
                                        <p:tgtEl>
                                          <p:spTgt spid="11">
                                            <p:graphicEl>
                                              <a:dgm id="{804ED4A4-7EC3-4B87-AC48-E8738396FD5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11">
                                            <p:graphicEl>
                                              <a:dgm id="{9A20BF52-D977-4A8B-AE71-52C72DDF3242}"/>
                                            </p:graphicEl>
                                          </p:spTgt>
                                        </p:tgtEl>
                                        <p:attrNameLst>
                                          <p:attrName>style.visibility</p:attrName>
                                        </p:attrNameLst>
                                      </p:cBhvr>
                                      <p:to>
                                        <p:strVal val="visible"/>
                                      </p:to>
                                    </p:set>
                                    <p:animEffect transition="in" filter="slide(fromTop)">
                                      <p:cBhvr>
                                        <p:cTn id="55" dur="500"/>
                                        <p:tgtEl>
                                          <p:spTgt spid="11">
                                            <p:graphicEl>
                                              <a:dgm id="{9A20BF52-D977-4A8B-AE71-52C72DDF324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grpId="0" nodeType="clickEffect">
                                  <p:stCondLst>
                                    <p:cond delay="0"/>
                                  </p:stCondLst>
                                  <p:childTnLst>
                                    <p:set>
                                      <p:cBhvr>
                                        <p:cTn id="59" dur="1" fill="hold">
                                          <p:stCondLst>
                                            <p:cond delay="0"/>
                                          </p:stCondLst>
                                        </p:cTn>
                                        <p:tgtEl>
                                          <p:spTgt spid="11">
                                            <p:graphicEl>
                                              <a:dgm id="{D7FD757B-808F-43AF-BA2E-9BF79AE424DD}"/>
                                            </p:graphicEl>
                                          </p:spTgt>
                                        </p:tgtEl>
                                        <p:attrNameLst>
                                          <p:attrName>style.visibility</p:attrName>
                                        </p:attrNameLst>
                                      </p:cBhvr>
                                      <p:to>
                                        <p:strVal val="visible"/>
                                      </p:to>
                                    </p:set>
                                    <p:animEffect transition="in" filter="slide(fromTop)">
                                      <p:cBhvr>
                                        <p:cTn id="60" dur="500"/>
                                        <p:tgtEl>
                                          <p:spTgt spid="11">
                                            <p:graphicEl>
                                              <a:dgm id="{D7FD757B-808F-43AF-BA2E-9BF79AE424D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1" fill="hold" grpId="0" nodeType="clickEffect">
                                  <p:stCondLst>
                                    <p:cond delay="0"/>
                                  </p:stCondLst>
                                  <p:childTnLst>
                                    <p:set>
                                      <p:cBhvr>
                                        <p:cTn id="64" dur="1" fill="hold">
                                          <p:stCondLst>
                                            <p:cond delay="0"/>
                                          </p:stCondLst>
                                        </p:cTn>
                                        <p:tgtEl>
                                          <p:spTgt spid="11">
                                            <p:graphicEl>
                                              <a:dgm id="{ACBE1BBC-C143-46B6-93EA-658620873E30}"/>
                                            </p:graphicEl>
                                          </p:spTgt>
                                        </p:tgtEl>
                                        <p:attrNameLst>
                                          <p:attrName>style.visibility</p:attrName>
                                        </p:attrNameLst>
                                      </p:cBhvr>
                                      <p:to>
                                        <p:strVal val="visible"/>
                                      </p:to>
                                    </p:set>
                                    <p:animEffect transition="in" filter="slide(fromTop)">
                                      <p:cBhvr>
                                        <p:cTn id="65" dur="500"/>
                                        <p:tgtEl>
                                          <p:spTgt spid="11">
                                            <p:graphicEl>
                                              <a:dgm id="{ACBE1BBC-C143-46B6-93EA-658620873E30}"/>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1" fill="hold" grpId="0" nodeType="clickEffect">
                                  <p:stCondLst>
                                    <p:cond delay="0"/>
                                  </p:stCondLst>
                                  <p:childTnLst>
                                    <p:set>
                                      <p:cBhvr>
                                        <p:cTn id="69" dur="1" fill="hold">
                                          <p:stCondLst>
                                            <p:cond delay="0"/>
                                          </p:stCondLst>
                                        </p:cTn>
                                        <p:tgtEl>
                                          <p:spTgt spid="11">
                                            <p:graphicEl>
                                              <a:dgm id="{81D28140-2850-4438-B60E-8BB7399BF10D}"/>
                                            </p:graphicEl>
                                          </p:spTgt>
                                        </p:tgtEl>
                                        <p:attrNameLst>
                                          <p:attrName>style.visibility</p:attrName>
                                        </p:attrNameLst>
                                      </p:cBhvr>
                                      <p:to>
                                        <p:strVal val="visible"/>
                                      </p:to>
                                    </p:set>
                                    <p:animEffect transition="in" filter="slide(fromTop)">
                                      <p:cBhvr>
                                        <p:cTn id="70" dur="500"/>
                                        <p:tgtEl>
                                          <p:spTgt spid="11">
                                            <p:graphicEl>
                                              <a:dgm id="{81D28140-2850-4438-B60E-8BB7399BF10D}"/>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grpId="0" nodeType="clickEffect">
                                  <p:stCondLst>
                                    <p:cond delay="0"/>
                                  </p:stCondLst>
                                  <p:childTnLst>
                                    <p:set>
                                      <p:cBhvr>
                                        <p:cTn id="74" dur="1" fill="hold">
                                          <p:stCondLst>
                                            <p:cond delay="0"/>
                                          </p:stCondLst>
                                        </p:cTn>
                                        <p:tgtEl>
                                          <p:spTgt spid="11">
                                            <p:graphicEl>
                                              <a:dgm id="{D62E02A6-8128-405E-99D3-96764E8BC1D5}"/>
                                            </p:graphicEl>
                                          </p:spTgt>
                                        </p:tgtEl>
                                        <p:attrNameLst>
                                          <p:attrName>style.visibility</p:attrName>
                                        </p:attrNameLst>
                                      </p:cBhvr>
                                      <p:to>
                                        <p:strVal val="visible"/>
                                      </p:to>
                                    </p:set>
                                    <p:animEffect transition="in" filter="slide(fromTop)">
                                      <p:cBhvr>
                                        <p:cTn id="75" dur="500"/>
                                        <p:tgtEl>
                                          <p:spTgt spid="11">
                                            <p:graphicEl>
                                              <a:dgm id="{D62E02A6-8128-405E-99D3-96764E8BC1D5}"/>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1" fill="hold" grpId="0" nodeType="clickEffect">
                                  <p:stCondLst>
                                    <p:cond delay="0"/>
                                  </p:stCondLst>
                                  <p:childTnLst>
                                    <p:set>
                                      <p:cBhvr>
                                        <p:cTn id="79" dur="1" fill="hold">
                                          <p:stCondLst>
                                            <p:cond delay="0"/>
                                          </p:stCondLst>
                                        </p:cTn>
                                        <p:tgtEl>
                                          <p:spTgt spid="11">
                                            <p:graphicEl>
                                              <a:dgm id="{7CC21F70-9004-43C1-B14F-42D18CA0B596}"/>
                                            </p:graphicEl>
                                          </p:spTgt>
                                        </p:tgtEl>
                                        <p:attrNameLst>
                                          <p:attrName>style.visibility</p:attrName>
                                        </p:attrNameLst>
                                      </p:cBhvr>
                                      <p:to>
                                        <p:strVal val="visible"/>
                                      </p:to>
                                    </p:set>
                                    <p:animEffect transition="in" filter="slide(fromTop)">
                                      <p:cBhvr>
                                        <p:cTn id="80" dur="500"/>
                                        <p:tgtEl>
                                          <p:spTgt spid="11">
                                            <p:graphicEl>
                                              <a:dgm id="{7CC21F70-9004-43C1-B14F-42D18CA0B596}"/>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1" fill="hold" grpId="0" nodeType="clickEffect">
                                  <p:stCondLst>
                                    <p:cond delay="0"/>
                                  </p:stCondLst>
                                  <p:childTnLst>
                                    <p:set>
                                      <p:cBhvr>
                                        <p:cTn id="84" dur="1" fill="hold">
                                          <p:stCondLst>
                                            <p:cond delay="0"/>
                                          </p:stCondLst>
                                        </p:cTn>
                                        <p:tgtEl>
                                          <p:spTgt spid="11">
                                            <p:graphicEl>
                                              <a:dgm id="{6B6BF2D3-267D-4BAB-A0A5-11CC4DED7BE8}"/>
                                            </p:graphicEl>
                                          </p:spTgt>
                                        </p:tgtEl>
                                        <p:attrNameLst>
                                          <p:attrName>style.visibility</p:attrName>
                                        </p:attrNameLst>
                                      </p:cBhvr>
                                      <p:to>
                                        <p:strVal val="visible"/>
                                      </p:to>
                                    </p:set>
                                    <p:animEffect transition="in" filter="slide(fromTop)">
                                      <p:cBhvr>
                                        <p:cTn id="85" dur="500"/>
                                        <p:tgtEl>
                                          <p:spTgt spid="11">
                                            <p:graphicEl>
                                              <a:dgm id="{6B6BF2D3-267D-4BAB-A0A5-11CC4DED7BE8}"/>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1" fill="hold" grpId="0" nodeType="clickEffect">
                                  <p:stCondLst>
                                    <p:cond delay="0"/>
                                  </p:stCondLst>
                                  <p:childTnLst>
                                    <p:set>
                                      <p:cBhvr>
                                        <p:cTn id="89" dur="1" fill="hold">
                                          <p:stCondLst>
                                            <p:cond delay="0"/>
                                          </p:stCondLst>
                                        </p:cTn>
                                        <p:tgtEl>
                                          <p:spTgt spid="11">
                                            <p:graphicEl>
                                              <a:dgm id="{1E5FE405-2D4D-48DF-B4F1-10BA81EA19A5}"/>
                                            </p:graphicEl>
                                          </p:spTgt>
                                        </p:tgtEl>
                                        <p:attrNameLst>
                                          <p:attrName>style.visibility</p:attrName>
                                        </p:attrNameLst>
                                      </p:cBhvr>
                                      <p:to>
                                        <p:strVal val="visible"/>
                                      </p:to>
                                    </p:set>
                                    <p:animEffect transition="in" filter="slide(fromTop)">
                                      <p:cBhvr>
                                        <p:cTn id="90" dur="500"/>
                                        <p:tgtEl>
                                          <p:spTgt spid="11">
                                            <p:graphicEl>
                                              <a:dgm id="{1E5FE405-2D4D-48DF-B4F1-10BA81EA19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descr="Recycled paper"/>
          <p:cNvSpPr>
            <a:spLocks noGrp="1" noChangeArrowheads="1"/>
          </p:cNvSpPr>
          <p:nvPr>
            <p:ph type="title"/>
          </p:nvPr>
        </p:nvSpPr>
        <p:spPr/>
        <p:txBody>
          <a:bodyPr/>
          <a:lstStyle/>
          <a:p>
            <a:pPr>
              <a:defRPr/>
            </a:pPr>
            <a:r>
              <a:rPr lang="ar-QA" sz="2900" b="1" dirty="0" smtClean="0"/>
              <a:t>غرس ورعاية ومتابعة نمو المادة التربوية في نفس ال</a:t>
            </a:r>
            <a:r>
              <a:rPr lang="ar-DZ" sz="2900" b="1" dirty="0" smtClean="0"/>
              <a:t>متربي</a:t>
            </a:r>
            <a:endParaRPr lang="fr-FR" sz="2900" b="1" dirty="0" smtClean="0"/>
          </a:p>
        </p:txBody>
      </p:sp>
      <p:graphicFrame>
        <p:nvGraphicFramePr>
          <p:cNvPr id="5" name="Espace réservé du contenu 7"/>
          <p:cNvGraphicFramePr>
            <a:graphicFrameLocks noGrp="1"/>
          </p:cNvGraphicFramePr>
          <p:nvPr>
            <p:ph idx="1"/>
            <p:extLst>
              <p:ext uri="{D42A27DB-BD31-4B8C-83A1-F6EECF244321}">
                <p14:modId xmlns="" xmlns:p14="http://schemas.microsoft.com/office/powerpoint/2010/main" val="1474740070"/>
              </p:ext>
            </p:extLst>
          </p:nvPr>
        </p:nvGraphicFramePr>
        <p:xfrm>
          <a:off x="457200" y="2000240"/>
          <a:ext cx="6824690" cy="440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oneTexte 8"/>
          <p:cNvSpPr txBox="1">
            <a:spLocks noChangeArrowheads="1"/>
          </p:cNvSpPr>
          <p:nvPr/>
        </p:nvSpPr>
        <p:spPr bwMode="auto">
          <a:xfrm>
            <a:off x="142844" y="1517680"/>
            <a:ext cx="7264154" cy="553998"/>
          </a:xfrm>
          <a:prstGeom prst="rect">
            <a:avLst/>
          </a:prstGeom>
          <a:solidFill>
            <a:schemeClr val="bg1">
              <a:lumMod val="95000"/>
            </a:schemeClr>
          </a:solidFill>
          <a:ln w="38100">
            <a:solidFill>
              <a:srgbClr val="FF0066"/>
            </a:solidFill>
            <a:miter lim="800000"/>
            <a:headEnd/>
            <a:tailEnd/>
          </a:ln>
        </p:spPr>
        <p:txBody>
          <a:bodyPr wrap="square">
            <a:spAutoFit/>
          </a:bodyPr>
          <a:lstStyle/>
          <a:p>
            <a:pPr algn="ctr" rtl="1">
              <a:defRPr/>
            </a:pPr>
            <a:r>
              <a:rPr lang="ar-DZ" sz="3000" b="1" dirty="0">
                <a:solidFill>
                  <a:srgbClr val="FF0000"/>
                </a:solidFill>
              </a:rPr>
              <a:t>يتوقع من </a:t>
            </a:r>
            <a:r>
              <a:rPr lang="ar-DZ" sz="3000" b="1" dirty="0" smtClean="0">
                <a:solidFill>
                  <a:srgbClr val="FF0000"/>
                </a:solidFill>
              </a:rPr>
              <a:t>المتكون في </a:t>
            </a:r>
            <a:r>
              <a:rPr lang="ar-DZ" sz="3000" b="1" dirty="0">
                <a:solidFill>
                  <a:srgbClr val="FF0000"/>
                </a:solidFill>
              </a:rPr>
              <a:t>نهاية البرنامج </a:t>
            </a:r>
            <a:r>
              <a:rPr lang="ar-DZ" sz="3000" b="1" dirty="0" smtClean="0">
                <a:solidFill>
                  <a:srgbClr val="FF0000"/>
                </a:solidFill>
              </a:rPr>
              <a:t>أن </a:t>
            </a:r>
            <a:r>
              <a:rPr lang="ar-DZ" sz="3000" b="1" dirty="0">
                <a:solidFill>
                  <a:srgbClr val="FF0000"/>
                </a:solidFill>
              </a:rPr>
              <a:t>يكون قادرا </a:t>
            </a:r>
            <a:r>
              <a:rPr lang="ar-DZ" sz="3000" b="1" dirty="0" smtClean="0">
                <a:solidFill>
                  <a:srgbClr val="FF0000"/>
                </a:solidFill>
              </a:rPr>
              <a:t>على:</a:t>
            </a:r>
            <a:endParaRPr lang="fr-FR" sz="3000" b="1" dirty="0">
              <a:solidFill>
                <a:srgbClr val="FF0000"/>
              </a:solidFill>
            </a:endParaRPr>
          </a:p>
        </p:txBody>
      </p:sp>
      <p:sp>
        <p:nvSpPr>
          <p:cNvPr id="2" name="Titre 1"/>
          <p:cNvSpPr>
            <a:spLocks noGrp="1"/>
          </p:cNvSpPr>
          <p:nvPr>
            <p:ph type="title"/>
          </p:nvPr>
        </p:nvSpPr>
        <p:spPr/>
        <p:txBody>
          <a:bodyPr/>
          <a:lstStyle/>
          <a:p>
            <a:r>
              <a:rPr lang="ar-DZ" sz="54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الأهداف </a:t>
            </a:r>
            <a:r>
              <a:rPr lang="ar-DZ" sz="54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التفصيلية</a:t>
            </a:r>
            <a:endParaRPr lang="fr-FR" sz="5400" dirty="0"/>
          </a:p>
        </p:txBody>
      </p:sp>
      <p:pic>
        <p:nvPicPr>
          <p:cNvPr id="7" name="Image 5" descr="al.gif"/>
          <p:cNvPicPr>
            <a:picLocks noChangeAspect="1"/>
          </p:cNvPicPr>
          <p:nvPr/>
        </p:nvPicPr>
        <p:blipFill>
          <a:blip r:embed="rId6"/>
          <a:srcRect/>
          <a:stretch>
            <a:fillRect/>
          </a:stretch>
        </p:blipFill>
        <p:spPr bwMode="auto">
          <a:xfrm rot="20799131">
            <a:off x="78826" y="153440"/>
            <a:ext cx="1428750" cy="85006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graphicEl>
                                              <a:dgm id="{AD68E4C7-C663-4D16-B179-88D3D9879BF4}"/>
                                            </p:graphicEl>
                                          </p:spTgt>
                                        </p:tgtEl>
                                        <p:attrNameLst>
                                          <p:attrName>style.visibility</p:attrName>
                                        </p:attrNameLst>
                                      </p:cBhvr>
                                      <p:to>
                                        <p:strVal val="visible"/>
                                      </p:to>
                                    </p:set>
                                    <p:animEffect transition="in" filter="blinds(horizontal)">
                                      <p:cBhvr>
                                        <p:cTn id="12" dur="1000"/>
                                        <p:tgtEl>
                                          <p:spTgt spid="5">
                                            <p:graphicEl>
                                              <a:dgm id="{AD68E4C7-C663-4D16-B179-88D3D9879BF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graphicEl>
                                              <a:dgm id="{7C38B532-B89D-44C1-BCD5-8199303B41D7}"/>
                                            </p:graphicEl>
                                          </p:spTgt>
                                        </p:tgtEl>
                                        <p:attrNameLst>
                                          <p:attrName>style.visibility</p:attrName>
                                        </p:attrNameLst>
                                      </p:cBhvr>
                                      <p:to>
                                        <p:strVal val="visible"/>
                                      </p:to>
                                    </p:set>
                                    <p:animEffect transition="in" filter="blinds(horizontal)">
                                      <p:cBhvr>
                                        <p:cTn id="17" dur="1000"/>
                                        <p:tgtEl>
                                          <p:spTgt spid="5">
                                            <p:graphicEl>
                                              <a:dgm id="{7C38B532-B89D-44C1-BCD5-8199303B41D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graphicEl>
                                              <a:dgm id="{BAD792DE-012D-4175-9108-AF27AF418126}"/>
                                            </p:graphicEl>
                                          </p:spTgt>
                                        </p:tgtEl>
                                        <p:attrNameLst>
                                          <p:attrName>style.visibility</p:attrName>
                                        </p:attrNameLst>
                                      </p:cBhvr>
                                      <p:to>
                                        <p:strVal val="visible"/>
                                      </p:to>
                                    </p:set>
                                    <p:animEffect transition="in" filter="blinds(horizontal)">
                                      <p:cBhvr>
                                        <p:cTn id="22" dur="1000"/>
                                        <p:tgtEl>
                                          <p:spTgt spid="5">
                                            <p:graphicEl>
                                              <a:dgm id="{BAD792DE-012D-4175-9108-AF27AF41812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graphicEl>
                                              <a:dgm id="{622CE519-D657-4A57-B97E-2789A57C71ED}"/>
                                            </p:graphicEl>
                                          </p:spTgt>
                                        </p:tgtEl>
                                        <p:attrNameLst>
                                          <p:attrName>style.visibility</p:attrName>
                                        </p:attrNameLst>
                                      </p:cBhvr>
                                      <p:to>
                                        <p:strVal val="visible"/>
                                      </p:to>
                                    </p:set>
                                    <p:animEffect transition="in" filter="blinds(horizontal)">
                                      <p:cBhvr>
                                        <p:cTn id="27" dur="1000"/>
                                        <p:tgtEl>
                                          <p:spTgt spid="5">
                                            <p:graphicEl>
                                              <a:dgm id="{622CE519-D657-4A57-B97E-2789A57C71E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graphicEl>
                                              <a:dgm id="{4F4F5FBF-F59F-407C-8AEA-A0DC88F6B396}"/>
                                            </p:graphicEl>
                                          </p:spTgt>
                                        </p:tgtEl>
                                        <p:attrNameLst>
                                          <p:attrName>style.visibility</p:attrName>
                                        </p:attrNameLst>
                                      </p:cBhvr>
                                      <p:to>
                                        <p:strVal val="visible"/>
                                      </p:to>
                                    </p:set>
                                    <p:animEffect transition="in" filter="blinds(horizontal)">
                                      <p:cBhvr>
                                        <p:cTn id="32" dur="1000"/>
                                        <p:tgtEl>
                                          <p:spTgt spid="5">
                                            <p:graphicEl>
                                              <a:dgm id="{4F4F5FBF-F59F-407C-8AEA-A0DC88F6B39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graphicEl>
                                              <a:dgm id="{8667401B-1FFC-4929-813F-B9C923686AC8}"/>
                                            </p:graphicEl>
                                          </p:spTgt>
                                        </p:tgtEl>
                                        <p:attrNameLst>
                                          <p:attrName>style.visibility</p:attrName>
                                        </p:attrNameLst>
                                      </p:cBhvr>
                                      <p:to>
                                        <p:strVal val="visible"/>
                                      </p:to>
                                    </p:set>
                                    <p:animEffect transition="in" filter="blinds(horizontal)">
                                      <p:cBhvr>
                                        <p:cTn id="37" dur="1000"/>
                                        <p:tgtEl>
                                          <p:spTgt spid="5">
                                            <p:graphicEl>
                                              <a:dgm id="{8667401B-1FFC-4929-813F-B9C923686AC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graphicEl>
                                              <a:dgm id="{C6F06F6C-B6CD-4E32-B767-7A2784E965EE}"/>
                                            </p:graphicEl>
                                          </p:spTgt>
                                        </p:tgtEl>
                                        <p:attrNameLst>
                                          <p:attrName>style.visibility</p:attrName>
                                        </p:attrNameLst>
                                      </p:cBhvr>
                                      <p:to>
                                        <p:strVal val="visible"/>
                                      </p:to>
                                    </p:set>
                                    <p:animEffect transition="in" filter="blinds(horizontal)">
                                      <p:cBhvr>
                                        <p:cTn id="42" dur="1000"/>
                                        <p:tgtEl>
                                          <p:spTgt spid="5">
                                            <p:graphicEl>
                                              <a:dgm id="{C6F06F6C-B6CD-4E32-B767-7A2784E965E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graphicEl>
                                              <a:dgm id="{2E9EE920-555A-441E-AA5A-6DC6E965B02F}"/>
                                            </p:graphicEl>
                                          </p:spTgt>
                                        </p:tgtEl>
                                        <p:attrNameLst>
                                          <p:attrName>style.visibility</p:attrName>
                                        </p:attrNameLst>
                                      </p:cBhvr>
                                      <p:to>
                                        <p:strVal val="visible"/>
                                      </p:to>
                                    </p:set>
                                    <p:animEffect transition="in" filter="blinds(horizontal)">
                                      <p:cBhvr>
                                        <p:cTn id="47" dur="1000"/>
                                        <p:tgtEl>
                                          <p:spTgt spid="5">
                                            <p:graphicEl>
                                              <a:dgm id="{2E9EE920-555A-441E-AA5A-6DC6E965B02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
                                            <p:graphicEl>
                                              <a:dgm id="{6401382D-6658-4B68-8422-A6EB884410CC}"/>
                                            </p:graphicEl>
                                          </p:spTgt>
                                        </p:tgtEl>
                                        <p:attrNameLst>
                                          <p:attrName>style.visibility</p:attrName>
                                        </p:attrNameLst>
                                      </p:cBhvr>
                                      <p:to>
                                        <p:strVal val="visible"/>
                                      </p:to>
                                    </p:set>
                                    <p:animEffect transition="in" filter="blinds(horizontal)">
                                      <p:cBhvr>
                                        <p:cTn id="52" dur="1000"/>
                                        <p:tgtEl>
                                          <p:spTgt spid="5">
                                            <p:graphicEl>
                                              <a:dgm id="{6401382D-6658-4B68-8422-A6EB884410C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graphicEl>
                                              <a:dgm id="{53A5CF4E-8261-44A1-B742-04CA706B09FD}"/>
                                            </p:graphicEl>
                                          </p:spTgt>
                                        </p:tgtEl>
                                        <p:attrNameLst>
                                          <p:attrName>style.visibility</p:attrName>
                                        </p:attrNameLst>
                                      </p:cBhvr>
                                      <p:to>
                                        <p:strVal val="visible"/>
                                      </p:to>
                                    </p:set>
                                    <p:animEffect transition="in" filter="blinds(horizontal)">
                                      <p:cBhvr>
                                        <p:cTn id="57" dur="1000"/>
                                        <p:tgtEl>
                                          <p:spTgt spid="5">
                                            <p:graphicEl>
                                              <a:dgm id="{53A5CF4E-8261-44A1-B742-04CA706B09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الثاني</a:t>
            </a:r>
            <a:endParaRPr lang="fr-FR" sz="3600" dirty="0">
              <a:solidFill>
                <a:srgbClr val="FF0000"/>
              </a:solidFill>
            </a:endParaRPr>
          </a:p>
        </p:txBody>
      </p:sp>
      <p:sp>
        <p:nvSpPr>
          <p:cNvPr id="5" name="Rectangle à coins arrondis 4"/>
          <p:cNvSpPr/>
          <p:nvPr/>
        </p:nvSpPr>
        <p:spPr>
          <a:xfrm>
            <a:off x="357188" y="2468560"/>
            <a:ext cx="6829425" cy="6032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ar-DZ" sz="3200" b="1" dirty="0">
                <a:solidFill>
                  <a:srgbClr val="FF0000"/>
                </a:solidFill>
              </a:rPr>
              <a:t>الهيئات  </a:t>
            </a:r>
            <a:r>
              <a:rPr lang="ar-DZ" sz="3200" b="1" dirty="0" smtClean="0">
                <a:solidFill>
                  <a:srgbClr val="FF0000"/>
                </a:solidFill>
              </a:rPr>
              <a:t>الوطنية المختصة </a:t>
            </a:r>
            <a:r>
              <a:rPr lang="ar-DZ" sz="3200" b="1" dirty="0">
                <a:solidFill>
                  <a:srgbClr val="FF0000"/>
                </a:solidFill>
              </a:rPr>
              <a:t>المكلفة بمحاربة الفساد</a:t>
            </a:r>
            <a:endParaRPr lang="fr-FR" sz="3200" b="1" dirty="0">
              <a:solidFill>
                <a:srgbClr val="FF0000"/>
              </a:solidFill>
            </a:endParaRPr>
          </a:p>
        </p:txBody>
      </p:sp>
      <p:sp>
        <p:nvSpPr>
          <p:cNvPr id="8" name="Ellipse 7"/>
          <p:cNvSpPr/>
          <p:nvPr/>
        </p:nvSpPr>
        <p:spPr>
          <a:xfrm>
            <a:off x="4929191" y="3286124"/>
            <a:ext cx="2452684" cy="3024188"/>
          </a:xfrm>
          <a:prstGeom prst="ellipse">
            <a:avLst/>
          </a:prstGeom>
        </p:spPr>
        <p:style>
          <a:lnRef idx="1">
            <a:schemeClr val="dk1"/>
          </a:lnRef>
          <a:fillRef idx="2">
            <a:schemeClr val="dk1"/>
          </a:fillRef>
          <a:effectRef idx="1">
            <a:schemeClr val="dk1"/>
          </a:effectRef>
          <a:fontRef idx="minor">
            <a:schemeClr val="dk1"/>
          </a:fontRef>
        </p:style>
        <p:txBody>
          <a:bodyPr anchor="ctr"/>
          <a:lstStyle/>
          <a:p>
            <a:pPr algn="ctr" rtl="1">
              <a:defRPr/>
            </a:pPr>
            <a:r>
              <a:rPr lang="ar-DZ" sz="3200" b="1" dirty="0">
                <a:solidFill>
                  <a:srgbClr val="FF0000"/>
                </a:solidFill>
                <a:latin typeface="Arial" charset="0"/>
                <a:cs typeface="Traditional Arabic" pitchFamily="2" charset="-78"/>
              </a:rPr>
              <a:t>الهيئة الوطنية للوقاية من الفساد </a:t>
            </a:r>
            <a:r>
              <a:rPr lang="ar-DZ" sz="3200" b="1" dirty="0" smtClean="0">
                <a:solidFill>
                  <a:srgbClr val="FF0000"/>
                </a:solidFill>
                <a:latin typeface="Arial" charset="0"/>
                <a:cs typeface="Traditional Arabic" pitchFamily="2" charset="-78"/>
              </a:rPr>
              <a:t>ومكافحته</a:t>
            </a:r>
            <a:endParaRPr lang="ar-DZ" sz="3200" b="1" dirty="0">
              <a:solidFill>
                <a:srgbClr val="FF0000"/>
              </a:solidFill>
              <a:latin typeface="Arial" charset="0"/>
              <a:cs typeface="Traditional Arabic" pitchFamily="2" charset="-78"/>
            </a:endParaRPr>
          </a:p>
          <a:p>
            <a:pPr algn="ctr" rtl="1">
              <a:defRPr/>
            </a:pPr>
            <a:r>
              <a:rPr lang="fr-FR" sz="2800" b="1" dirty="0">
                <a:solidFill>
                  <a:srgbClr val="FF0000"/>
                </a:solidFill>
              </a:rPr>
              <a:t>ONPLC</a:t>
            </a:r>
          </a:p>
        </p:txBody>
      </p:sp>
      <p:sp>
        <p:nvSpPr>
          <p:cNvPr id="10" name="Ellipse 9"/>
          <p:cNvSpPr/>
          <p:nvPr/>
        </p:nvSpPr>
        <p:spPr>
          <a:xfrm>
            <a:off x="2712226" y="3286124"/>
            <a:ext cx="2119348" cy="3024188"/>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rtl="1">
              <a:defRPr/>
            </a:pPr>
            <a:r>
              <a:rPr lang="ar-DZ" sz="3600" b="1" dirty="0">
                <a:solidFill>
                  <a:srgbClr val="006600"/>
                </a:solidFill>
                <a:latin typeface="Arial" charset="0"/>
                <a:cs typeface="Traditional Arabic" pitchFamily="2" charset="-78"/>
              </a:rPr>
              <a:t>الديوان المركزي لقمع الفساد</a:t>
            </a:r>
          </a:p>
          <a:p>
            <a:pPr algn="ctr" rtl="1">
              <a:defRPr/>
            </a:pPr>
            <a:r>
              <a:rPr lang="fr-FR" sz="2800" b="1" dirty="0">
                <a:solidFill>
                  <a:srgbClr val="FF0000"/>
                </a:solidFill>
              </a:rPr>
              <a:t>OCRC</a:t>
            </a:r>
          </a:p>
        </p:txBody>
      </p:sp>
      <p:sp>
        <p:nvSpPr>
          <p:cNvPr id="11" name="Ellipse 10"/>
          <p:cNvSpPr/>
          <p:nvPr/>
        </p:nvSpPr>
        <p:spPr>
          <a:xfrm>
            <a:off x="263514" y="3286124"/>
            <a:ext cx="2308222" cy="302418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rtl="1">
              <a:defRPr/>
            </a:pPr>
            <a:r>
              <a:rPr lang="ar-DZ" sz="3600" b="1" dirty="0">
                <a:solidFill>
                  <a:srgbClr val="9E0000"/>
                </a:solidFill>
                <a:latin typeface="Arial" charset="0"/>
                <a:cs typeface="Traditional Arabic" pitchFamily="2" charset="-78"/>
              </a:rPr>
              <a:t>خلية معالجة   الإستعلام المالي</a:t>
            </a:r>
          </a:p>
          <a:p>
            <a:pPr algn="ctr" rtl="1">
              <a:defRPr/>
            </a:pPr>
            <a:r>
              <a:rPr lang="fr-FR" sz="2800" b="1" dirty="0">
                <a:solidFill>
                  <a:srgbClr val="FF0000"/>
                </a:solidFill>
              </a:rPr>
              <a:t>CTRF</a:t>
            </a:r>
          </a:p>
        </p:txBody>
      </p:sp>
      <p:sp>
        <p:nvSpPr>
          <p:cNvPr id="12" name="Rectangle à coins arrondis 11"/>
          <p:cNvSpPr/>
          <p:nvPr/>
        </p:nvSpPr>
        <p:spPr>
          <a:xfrm>
            <a:off x="152974" y="1539867"/>
            <a:ext cx="7237852" cy="646986"/>
          </a:xfrm>
          <a:prstGeom prst="round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marL="514350" indent="-514350" rtl="1">
              <a:defRPr/>
            </a:pPr>
            <a:r>
              <a:rPr lang="ar-DZ" sz="3200" b="1" dirty="0" smtClean="0">
                <a:solidFill>
                  <a:schemeClr val="tx1"/>
                </a:solidFill>
              </a:rPr>
              <a:t>الإطار المؤسساتي للوقاية من الفساد ومكافحته</a:t>
            </a:r>
          </a:p>
        </p:txBody>
      </p:sp>
      <p:pic>
        <p:nvPicPr>
          <p:cNvPr id="13" name="Image 5" descr="al.gif"/>
          <p:cNvPicPr>
            <a:picLocks noChangeAspect="1"/>
          </p:cNvPicPr>
          <p:nvPr/>
        </p:nvPicPr>
        <p:blipFill>
          <a:blip r:embed="rId3"/>
          <a:srcRect/>
          <a:stretch>
            <a:fillRect/>
          </a:stretch>
        </p:blipFill>
        <p:spPr bwMode="auto">
          <a:xfrm rot="20799131">
            <a:off x="225316" y="184596"/>
            <a:ext cx="1158840" cy="850065"/>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anim calcmode="lin" valueType="num">
                                      <p:cBhvr>
                                        <p:cTn id="27" dur="2000" fill="hold"/>
                                        <p:tgtEl>
                                          <p:spTgt spid="10"/>
                                        </p:tgtEl>
                                        <p:attrNameLst>
                                          <p:attrName>ppt_w</p:attrName>
                                        </p:attrNameLst>
                                      </p:cBhvr>
                                      <p:tavLst>
                                        <p:tav tm="0" fmla="#ppt_w*sin(2.5*pi*$)">
                                          <p:val>
                                            <p:fltVal val="0"/>
                                          </p:val>
                                        </p:tav>
                                        <p:tav tm="100000">
                                          <p:val>
                                            <p:fltVal val="1"/>
                                          </p:val>
                                        </p:tav>
                                      </p:tavLst>
                                    </p:anim>
                                    <p:anim calcmode="lin" valueType="num">
                                      <p:cBhvr>
                                        <p:cTn id="28"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anim calcmode="lin" valueType="num">
                                      <p:cBhvr>
                                        <p:cTn id="34" dur="2000" fill="hold"/>
                                        <p:tgtEl>
                                          <p:spTgt spid="11"/>
                                        </p:tgtEl>
                                        <p:attrNameLst>
                                          <p:attrName>ppt_w</p:attrName>
                                        </p:attrNameLst>
                                      </p:cBhvr>
                                      <p:tavLst>
                                        <p:tav tm="0" fmla="#ppt_w*sin(2.5*pi*$)">
                                          <p:val>
                                            <p:fltVal val="0"/>
                                          </p:val>
                                        </p:tav>
                                        <p:tav tm="100000">
                                          <p:val>
                                            <p:fltVal val="1"/>
                                          </p:val>
                                        </p:tav>
                                      </p:tavLst>
                                    </p:anim>
                                    <p:anim calcmode="lin" valueType="num">
                                      <p:cBhvr>
                                        <p:cTn id="3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4000"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dirty="0"/>
          </a:p>
        </p:txBody>
      </p:sp>
      <p:sp>
        <p:nvSpPr>
          <p:cNvPr id="3" name="Espace réservé du contenu 2"/>
          <p:cNvSpPr>
            <a:spLocks noGrp="1"/>
          </p:cNvSpPr>
          <p:nvPr>
            <p:ph idx="1"/>
          </p:nvPr>
        </p:nvSpPr>
        <p:spPr>
          <a:noFill/>
        </p:spPr>
        <p:txBody>
          <a:bodyPr/>
          <a:lstStyle/>
          <a:p>
            <a:endParaRPr lang="fr-FR" dirty="0"/>
          </a:p>
        </p:txBody>
      </p:sp>
      <p:pic>
        <p:nvPicPr>
          <p:cNvPr id="4" name="Image 5" descr="al.gif"/>
          <p:cNvPicPr>
            <a:picLocks noChangeAspect="1"/>
          </p:cNvPicPr>
          <p:nvPr/>
        </p:nvPicPr>
        <p:blipFill>
          <a:blip r:embed="rId2"/>
          <a:srcRect/>
          <a:stretch>
            <a:fillRect/>
          </a:stretch>
        </p:blipFill>
        <p:spPr bwMode="auto">
          <a:xfrm rot="20799131">
            <a:off x="222287" y="178746"/>
            <a:ext cx="1211855" cy="830035"/>
          </a:xfrm>
          <a:prstGeom prst="rect">
            <a:avLst/>
          </a:prstGeom>
          <a:noFill/>
          <a:ln w="9525">
            <a:noFill/>
            <a:miter lim="800000"/>
            <a:headEnd/>
            <a:tailEnd/>
          </a:ln>
        </p:spPr>
      </p:pic>
      <p:sp>
        <p:nvSpPr>
          <p:cNvPr id="5" name="Rectangle 4"/>
          <p:cNvSpPr/>
          <p:nvPr/>
        </p:nvSpPr>
        <p:spPr>
          <a:xfrm>
            <a:off x="0" y="1196752"/>
            <a:ext cx="7380312"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DZ" sz="4000" b="1" dirty="0" smtClean="0">
                <a:solidFill>
                  <a:schemeClr val="tx1"/>
                </a:solidFill>
              </a:rPr>
              <a:t>جرائم الفساد و أنواعها</a:t>
            </a:r>
            <a:endParaRPr lang="fr-FR" sz="4000" b="1" dirty="0">
              <a:solidFill>
                <a:schemeClr val="tx1"/>
              </a:solidFill>
            </a:endParaRPr>
          </a:p>
        </p:txBody>
      </p:sp>
      <p:sp>
        <p:nvSpPr>
          <p:cNvPr id="7" name="Rectangle 6"/>
          <p:cNvSpPr/>
          <p:nvPr/>
        </p:nvSpPr>
        <p:spPr>
          <a:xfrm>
            <a:off x="251520" y="2420888"/>
            <a:ext cx="7128792" cy="4032448"/>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b="1" dirty="0" smtClean="0">
                <a:solidFill>
                  <a:srgbClr val="FF0000"/>
                </a:solidFill>
              </a:rPr>
              <a:t>في نهاية هذه الوحدة يكون المتدرب قادرا على:</a:t>
            </a:r>
          </a:p>
          <a:p>
            <a:pPr algn="r"/>
            <a:endParaRPr lang="ar-DZ" dirty="0">
              <a:solidFill>
                <a:srgbClr val="FF0000"/>
              </a:solidFill>
            </a:endParaRPr>
          </a:p>
          <a:p>
            <a:pPr algn="r"/>
            <a:r>
              <a:rPr lang="ar-DZ" sz="2400" b="1" dirty="0" smtClean="0">
                <a:solidFill>
                  <a:schemeClr val="tx1"/>
                </a:solidFill>
              </a:rPr>
              <a:t>1ـ التعرف على جرائم الفساد و آليات ردعها</a:t>
            </a:r>
          </a:p>
          <a:p>
            <a:pPr algn="r"/>
            <a:endParaRPr lang="ar-DZ" dirty="0">
              <a:solidFill>
                <a:srgbClr val="FF0000"/>
              </a:solidFill>
            </a:endParaRPr>
          </a:p>
          <a:p>
            <a:pPr algn="r"/>
            <a:r>
              <a:rPr lang="ar-DZ" sz="2400" b="1" dirty="0" smtClean="0">
                <a:solidFill>
                  <a:schemeClr val="tx1"/>
                </a:solidFill>
              </a:rPr>
              <a:t>2ـ التعرف على التكييف القانوني لجرائم الفساد </a:t>
            </a:r>
          </a:p>
          <a:p>
            <a:pPr algn="r"/>
            <a:endParaRPr lang="ar-DZ" dirty="0">
              <a:solidFill>
                <a:srgbClr val="FF0000"/>
              </a:solidFill>
            </a:endParaRPr>
          </a:p>
          <a:p>
            <a:pPr algn="r"/>
            <a:r>
              <a:rPr lang="ar-DZ" sz="2400" b="1" dirty="0" smtClean="0">
                <a:solidFill>
                  <a:schemeClr val="tx1"/>
                </a:solidFill>
              </a:rPr>
              <a:t>3ـ التعرف على أهم جرائم الفساد</a:t>
            </a:r>
          </a:p>
          <a:p>
            <a:pPr algn="r"/>
            <a:endParaRPr lang="fr-FR" dirty="0">
              <a:solidFill>
                <a:srgbClr val="FF0000"/>
              </a:solidFill>
            </a:endParaRPr>
          </a:p>
        </p:txBody>
      </p:sp>
    </p:spTree>
    <p:extLst>
      <p:ext uri="{BB962C8B-B14F-4D97-AF65-F5344CB8AC3E}">
        <p14:creationId xmlns="" xmlns:p14="http://schemas.microsoft.com/office/powerpoint/2010/main" val="1788616073"/>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a:t>
            </a:r>
            <a:r>
              <a:rPr lang="ar-DZ" sz="36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12" name="Rectangle 11"/>
          <p:cNvSpPr/>
          <p:nvPr/>
        </p:nvSpPr>
        <p:spPr>
          <a:xfrm>
            <a:off x="378595" y="178592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تعريف الجريمة</a:t>
            </a:r>
          </a:p>
        </p:txBody>
      </p:sp>
      <p:sp>
        <p:nvSpPr>
          <p:cNvPr id="4" name="Rectangle 3"/>
          <p:cNvSpPr/>
          <p:nvPr/>
        </p:nvSpPr>
        <p:spPr>
          <a:xfrm>
            <a:off x="378595" y="2584448"/>
            <a:ext cx="678661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EG" sz="3600" b="1" dirty="0" smtClean="0">
                <a:solidFill>
                  <a:schemeClr val="dk1"/>
                </a:solidFill>
              </a:rPr>
              <a:t>1-  الجريمة لغة  اسم من الفعل  جرم  ومعناه القطع  والجريمة الذنب </a:t>
            </a:r>
            <a:endParaRPr lang="fr-FR" sz="3600" b="1" dirty="0" smtClean="0">
              <a:solidFill>
                <a:schemeClr val="dk1"/>
              </a:solidFill>
            </a:endParaRPr>
          </a:p>
          <a:p>
            <a:pPr algn="r" rtl="1"/>
            <a:r>
              <a:rPr lang="ar-EG" sz="3600" b="1" dirty="0" smtClean="0">
                <a:solidFill>
                  <a:schemeClr val="dk1"/>
                </a:solidFill>
              </a:rPr>
              <a:t>2 - أما اصطلاحا </a:t>
            </a:r>
            <a:r>
              <a:rPr lang="ar-DZ" sz="3600" b="1" dirty="0" smtClean="0">
                <a:solidFill>
                  <a:schemeClr val="dk1"/>
                </a:solidFill>
              </a:rPr>
              <a:t>(</a:t>
            </a:r>
            <a:r>
              <a:rPr lang="ar-EG" sz="3600" b="1" dirty="0" smtClean="0">
                <a:solidFill>
                  <a:schemeClr val="dk1"/>
                </a:solidFill>
              </a:rPr>
              <a:t>كل ما سبق ونهى عنه القانون من الأفعال أو ما أمر </a:t>
            </a:r>
            <a:r>
              <a:rPr lang="ar-EG" sz="3600" b="1" dirty="0" err="1" smtClean="0">
                <a:solidFill>
                  <a:schemeClr val="dk1"/>
                </a:solidFill>
              </a:rPr>
              <a:t>به</a:t>
            </a:r>
            <a:r>
              <a:rPr lang="ar-EG" sz="3600" b="1" dirty="0" smtClean="0">
                <a:solidFill>
                  <a:schemeClr val="dk1"/>
                </a:solidFill>
              </a:rPr>
              <a:t> من الامتناع تحت  طائلة عقوبة معينة  مما ليس له مسوغ قانوني  ولا يستطاع تبريره)</a:t>
            </a:r>
            <a:endParaRPr lang="fr-FR" sz="3600" b="1" dirty="0" smtClean="0">
              <a:solidFill>
                <a:schemeClr val="dk1"/>
              </a:solidFill>
            </a:endParaRPr>
          </a:p>
        </p:txBody>
      </p:sp>
      <p:pic>
        <p:nvPicPr>
          <p:cNvPr id="5" name="Image 5" descr="al.gif"/>
          <p:cNvPicPr>
            <a:picLocks noChangeAspect="1"/>
          </p:cNvPicPr>
          <p:nvPr/>
        </p:nvPicPr>
        <p:blipFill>
          <a:blip r:embed="rId2"/>
          <a:srcRect/>
          <a:stretch>
            <a:fillRect/>
          </a:stretch>
        </p:blipFill>
        <p:spPr bwMode="auto">
          <a:xfrm rot="20799131">
            <a:off x="222287" y="178746"/>
            <a:ext cx="1211855" cy="83003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12" name="Rectangle 11"/>
          <p:cNvSpPr/>
          <p:nvPr/>
        </p:nvSpPr>
        <p:spPr>
          <a:xfrm>
            <a:off x="378595" y="142873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dirty="0" smtClean="0">
                <a:solidFill>
                  <a:srgbClr val="FF0000"/>
                </a:solidFill>
                <a:latin typeface="Calibri" pitchFamily="34" charset="0"/>
                <a:cs typeface="Times New Roman" pitchFamily="18" charset="0"/>
              </a:rPr>
              <a:t>أقسام الجريمة حسب درجة خطورتها</a:t>
            </a:r>
          </a:p>
        </p:txBody>
      </p:sp>
      <p:sp>
        <p:nvSpPr>
          <p:cNvPr id="6" name="Ellipse 5"/>
          <p:cNvSpPr/>
          <p:nvPr/>
        </p:nvSpPr>
        <p:spPr>
          <a:xfrm>
            <a:off x="5000628" y="3000372"/>
            <a:ext cx="18576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r>
              <a:rPr lang="ar-DZ" sz="3400" b="1" dirty="0" smtClean="0">
                <a:solidFill>
                  <a:srgbClr val="FF0000"/>
                </a:solidFill>
                <a:latin typeface="Arial" pitchFamily="34" charset="0"/>
                <a:cs typeface="Arial" pitchFamily="34" charset="0"/>
              </a:rPr>
              <a:t>مخالفات</a:t>
            </a:r>
            <a:endParaRPr lang="fr-FR" sz="3400" b="1" dirty="0">
              <a:solidFill>
                <a:srgbClr val="FF0000"/>
              </a:solidFill>
              <a:latin typeface="Arial" pitchFamily="34" charset="0"/>
              <a:cs typeface="Arial" pitchFamily="34" charset="0"/>
            </a:endParaRPr>
          </a:p>
        </p:txBody>
      </p:sp>
      <p:sp>
        <p:nvSpPr>
          <p:cNvPr id="7" name="Ellipse 6"/>
          <p:cNvSpPr/>
          <p:nvPr/>
        </p:nvSpPr>
        <p:spPr>
          <a:xfrm>
            <a:off x="2757486" y="3000372"/>
            <a:ext cx="2028828"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3600" b="1" dirty="0" smtClean="0">
                <a:solidFill>
                  <a:srgbClr val="FF0000"/>
                </a:solidFill>
                <a:latin typeface="Arial" pitchFamily="34" charset="0"/>
                <a:cs typeface="Arial" pitchFamily="34" charset="0"/>
              </a:rPr>
              <a:t>جنح</a:t>
            </a:r>
            <a:endParaRPr lang="fr-FR" sz="2400" b="1" dirty="0">
              <a:solidFill>
                <a:srgbClr val="FF0000"/>
              </a:solidFill>
              <a:latin typeface="Arial" pitchFamily="34" charset="0"/>
              <a:cs typeface="Arial" pitchFamily="34" charset="0"/>
            </a:endParaRPr>
          </a:p>
        </p:txBody>
      </p:sp>
      <p:sp>
        <p:nvSpPr>
          <p:cNvPr id="8" name="Ellipse 7"/>
          <p:cNvSpPr/>
          <p:nvPr/>
        </p:nvSpPr>
        <p:spPr>
          <a:xfrm>
            <a:off x="642910" y="3000372"/>
            <a:ext cx="1857388"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3400" b="1" dirty="0" smtClean="0">
                <a:solidFill>
                  <a:srgbClr val="FF0000"/>
                </a:solidFill>
                <a:latin typeface="Arial" pitchFamily="34" charset="0"/>
                <a:cs typeface="Arial" pitchFamily="34" charset="0"/>
              </a:rPr>
              <a:t>جنايات</a:t>
            </a:r>
            <a:endParaRPr lang="fr-FR" sz="3400" b="1" dirty="0">
              <a:solidFill>
                <a:srgbClr val="FF0000"/>
              </a:solidFill>
              <a:latin typeface="Arial" pitchFamily="34" charset="0"/>
              <a:cs typeface="Arial" pitchFamily="34" charset="0"/>
            </a:endParaRPr>
          </a:p>
        </p:txBody>
      </p:sp>
      <p:sp>
        <p:nvSpPr>
          <p:cNvPr id="10" name="Flèche vers le bas 9"/>
          <p:cNvSpPr/>
          <p:nvPr/>
        </p:nvSpPr>
        <p:spPr>
          <a:xfrm>
            <a:off x="5901320" y="2214554"/>
            <a:ext cx="470912" cy="642942"/>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
        <p:nvSpPr>
          <p:cNvPr id="11" name="Flèche vers le bas 10"/>
          <p:cNvSpPr/>
          <p:nvPr/>
        </p:nvSpPr>
        <p:spPr>
          <a:xfrm>
            <a:off x="3529584" y="2214554"/>
            <a:ext cx="470912" cy="642942"/>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
        <p:nvSpPr>
          <p:cNvPr id="13" name="Flèche vers le bas 12"/>
          <p:cNvSpPr/>
          <p:nvPr/>
        </p:nvSpPr>
        <p:spPr>
          <a:xfrm>
            <a:off x="1329288" y="2214554"/>
            <a:ext cx="470912" cy="642942"/>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fr-FR"/>
          </a:p>
        </p:txBody>
      </p:sp>
      <p:sp>
        <p:nvSpPr>
          <p:cNvPr id="14" name="WordArt 7" descr="Paper bag"/>
          <p:cNvSpPr txBox="1">
            <a:spLocks noChangeArrowheads="1" noChangeShapeType="1" noTextEdit="1"/>
          </p:cNvSpPr>
          <p:nvPr/>
        </p:nvSpPr>
        <p:spPr bwMode="auto">
          <a:xfrm>
            <a:off x="5000628" y="4714884"/>
            <a:ext cx="2171291" cy="830997"/>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rtl="1"/>
            <a:r>
              <a:rPr lang="ar-DZ" sz="2400" b="1" dirty="0" smtClean="0">
                <a:solidFill>
                  <a:schemeClr val="tx1"/>
                </a:solidFill>
              </a:rPr>
              <a:t>قد تصل إلى الحبس لشهرين</a:t>
            </a:r>
            <a:endParaRPr lang="fr-FR" sz="2400" dirty="0" smtClean="0">
              <a:solidFill>
                <a:schemeClr val="tx1"/>
              </a:solidFill>
            </a:endParaRPr>
          </a:p>
        </p:txBody>
      </p:sp>
      <p:sp>
        <p:nvSpPr>
          <p:cNvPr id="15" name="WordArt 7" descr="Paper bag"/>
          <p:cNvSpPr txBox="1">
            <a:spLocks noChangeArrowheads="1" noChangeShapeType="1" noTextEdit="1"/>
          </p:cNvSpPr>
          <p:nvPr/>
        </p:nvSpPr>
        <p:spPr bwMode="auto">
          <a:xfrm>
            <a:off x="2786051" y="4687211"/>
            <a:ext cx="2000263" cy="830997"/>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rtl="1"/>
            <a:r>
              <a:rPr lang="ar-DZ" sz="2400" b="1" dirty="0" smtClean="0">
                <a:solidFill>
                  <a:schemeClr val="tx1"/>
                </a:solidFill>
              </a:rPr>
              <a:t>قد تصل إلى الحبس لـ5 سنوات</a:t>
            </a:r>
            <a:endParaRPr lang="fr-FR" sz="2400" dirty="0" smtClean="0">
              <a:solidFill>
                <a:schemeClr val="tx1"/>
              </a:solidFill>
            </a:endParaRPr>
          </a:p>
        </p:txBody>
      </p:sp>
      <p:sp>
        <p:nvSpPr>
          <p:cNvPr id="16" name="WordArt 7" descr="Paper bag"/>
          <p:cNvSpPr txBox="1">
            <a:spLocks noChangeArrowheads="1" noChangeShapeType="1" noTextEdit="1"/>
          </p:cNvSpPr>
          <p:nvPr/>
        </p:nvSpPr>
        <p:spPr bwMode="auto">
          <a:xfrm>
            <a:off x="357158" y="4687211"/>
            <a:ext cx="2171291" cy="830997"/>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rtl="1"/>
            <a:r>
              <a:rPr lang="ar-DZ" sz="2400" b="1" dirty="0" smtClean="0">
                <a:solidFill>
                  <a:schemeClr val="tx1"/>
                </a:solidFill>
              </a:rPr>
              <a:t>قد تصل إلى السجن لأكثر من 5 سنوات</a:t>
            </a:r>
            <a:endParaRPr lang="fr-FR" sz="2400" dirty="0" smtClean="0">
              <a:solidFill>
                <a:schemeClr val="tx1"/>
              </a:solidFill>
            </a:endParaRPr>
          </a:p>
        </p:txBody>
      </p:sp>
      <p:sp>
        <p:nvSpPr>
          <p:cNvPr id="17" name="Flèche vers le bas 16"/>
          <p:cNvSpPr/>
          <p:nvPr/>
        </p:nvSpPr>
        <p:spPr>
          <a:xfrm>
            <a:off x="5887038" y="4000504"/>
            <a:ext cx="470912" cy="642942"/>
          </a:xfrm>
          <a:prstGeom prst="downArrow">
            <a:avLst/>
          </a:prstGeom>
          <a:gradFill>
            <a:gsLst>
              <a:gs pos="0">
                <a:srgbClr val="FFF200"/>
              </a:gs>
              <a:gs pos="45000">
                <a:srgbClr val="FF7A00"/>
              </a:gs>
              <a:gs pos="70000">
                <a:srgbClr val="FF0300"/>
              </a:gs>
              <a:gs pos="100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8" name="Flèche vers le bas 17"/>
          <p:cNvSpPr/>
          <p:nvPr/>
        </p:nvSpPr>
        <p:spPr>
          <a:xfrm>
            <a:off x="3515302" y="4000504"/>
            <a:ext cx="470912" cy="642942"/>
          </a:xfrm>
          <a:prstGeom prst="downArrow">
            <a:avLst/>
          </a:prstGeom>
          <a:gradFill>
            <a:gsLst>
              <a:gs pos="0">
                <a:srgbClr val="FFF200"/>
              </a:gs>
              <a:gs pos="45000">
                <a:srgbClr val="FF7A00"/>
              </a:gs>
              <a:gs pos="70000">
                <a:srgbClr val="FF0300"/>
              </a:gs>
              <a:gs pos="100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9" name="Flèche vers le bas 18"/>
          <p:cNvSpPr/>
          <p:nvPr/>
        </p:nvSpPr>
        <p:spPr>
          <a:xfrm>
            <a:off x="1315006" y="4000504"/>
            <a:ext cx="470912" cy="642942"/>
          </a:xfrm>
          <a:prstGeom prst="downArrow">
            <a:avLst/>
          </a:prstGeom>
          <a:gradFill>
            <a:gsLst>
              <a:gs pos="0">
                <a:srgbClr val="FFF200"/>
              </a:gs>
              <a:gs pos="45000">
                <a:srgbClr val="FF7A00"/>
              </a:gs>
              <a:gs pos="70000">
                <a:srgbClr val="FF0300"/>
              </a:gs>
              <a:gs pos="100000">
                <a:srgbClr val="4D0808"/>
              </a:gs>
            </a:gsLst>
            <a:lin ang="16200000" scaled="0"/>
          </a:gradFill>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0" name="WordArt 7" descr="Paper bag"/>
          <p:cNvSpPr txBox="1">
            <a:spLocks noChangeArrowheads="1" noChangeShapeType="1" noTextEdit="1"/>
          </p:cNvSpPr>
          <p:nvPr/>
        </p:nvSpPr>
        <p:spPr bwMode="auto">
          <a:xfrm>
            <a:off x="5000628" y="5998932"/>
            <a:ext cx="2171291" cy="338554"/>
          </a:xfrm>
          <a:prstGeom prst="rect">
            <a:avLst/>
          </a:prstGeom>
          <a:gradFill>
            <a:gsLst>
              <a:gs pos="0">
                <a:srgbClr val="FFF200"/>
              </a:gs>
              <a:gs pos="45000">
                <a:srgbClr val="FF7A00"/>
              </a:gs>
              <a:gs pos="70000">
                <a:srgbClr val="FF0300"/>
              </a:gs>
              <a:gs pos="100000">
                <a:srgbClr val="4D0808"/>
              </a:gs>
            </a:gsLst>
            <a:lin ang="16200000" scaled="0"/>
          </a:gradFill>
        </p:spPr>
        <p:style>
          <a:lnRef idx="1">
            <a:schemeClr val="dk1"/>
          </a:lnRef>
          <a:fillRef idx="2">
            <a:schemeClr val="dk1"/>
          </a:fillRef>
          <a:effectRef idx="1">
            <a:schemeClr val="dk1"/>
          </a:effectRef>
          <a:fontRef idx="minor">
            <a:schemeClr val="dk1"/>
          </a:fontRef>
        </p:style>
        <p:txBody>
          <a:bodyPr wrap="square" fromWordArt="1">
            <a:spAutoFit/>
          </a:bodyPr>
          <a:lstStyle/>
          <a:p>
            <a:pPr rtl="1"/>
            <a:r>
              <a:rPr lang="ar-DZ" sz="1400" b="1" dirty="0" smtClean="0">
                <a:solidFill>
                  <a:schemeClr val="tx1"/>
                </a:solidFill>
              </a:rPr>
              <a:t>غرامة من </a:t>
            </a:r>
            <a:r>
              <a:rPr lang="ar-DZ" sz="1600" b="1" dirty="0" smtClean="0">
                <a:solidFill>
                  <a:schemeClr val="tx1"/>
                </a:solidFill>
              </a:rPr>
              <a:t>ألفين </a:t>
            </a:r>
            <a:r>
              <a:rPr lang="ar-DZ" sz="1400" b="1" dirty="0" smtClean="0">
                <a:solidFill>
                  <a:schemeClr val="tx1"/>
                </a:solidFill>
              </a:rPr>
              <a:t>إلى 20 ألف </a:t>
            </a:r>
            <a:r>
              <a:rPr lang="ar-DZ" sz="1400" b="1" dirty="0" err="1" smtClean="0">
                <a:solidFill>
                  <a:schemeClr val="tx1"/>
                </a:solidFill>
              </a:rPr>
              <a:t>دج</a:t>
            </a:r>
            <a:endParaRPr lang="fr-FR" sz="1400" dirty="0" smtClean="0">
              <a:solidFill>
                <a:schemeClr val="tx1"/>
              </a:solidFill>
            </a:endParaRPr>
          </a:p>
        </p:txBody>
      </p:sp>
      <p:sp>
        <p:nvSpPr>
          <p:cNvPr id="21" name="WordArt 7" descr="Paper bag"/>
          <p:cNvSpPr txBox="1">
            <a:spLocks noChangeArrowheads="1" noChangeShapeType="1" noTextEdit="1"/>
          </p:cNvSpPr>
          <p:nvPr/>
        </p:nvSpPr>
        <p:spPr bwMode="auto">
          <a:xfrm>
            <a:off x="2786051" y="5998932"/>
            <a:ext cx="2000263" cy="338554"/>
          </a:xfrm>
          <a:prstGeom prst="rect">
            <a:avLst/>
          </a:prstGeom>
          <a:gradFill>
            <a:gsLst>
              <a:gs pos="0">
                <a:srgbClr val="FFF200"/>
              </a:gs>
              <a:gs pos="45000">
                <a:srgbClr val="FF7A00"/>
              </a:gs>
              <a:gs pos="70000">
                <a:srgbClr val="FF0300"/>
              </a:gs>
              <a:gs pos="100000">
                <a:srgbClr val="4D0808"/>
              </a:gs>
            </a:gsLst>
            <a:lin ang="16200000" scaled="0"/>
          </a:gradFill>
        </p:spPr>
        <p:style>
          <a:lnRef idx="1">
            <a:schemeClr val="dk1"/>
          </a:lnRef>
          <a:fillRef idx="2">
            <a:schemeClr val="dk1"/>
          </a:fillRef>
          <a:effectRef idx="1">
            <a:schemeClr val="dk1"/>
          </a:effectRef>
          <a:fontRef idx="minor">
            <a:schemeClr val="dk1"/>
          </a:fontRef>
        </p:style>
        <p:txBody>
          <a:bodyPr wrap="square" fromWordArt="1">
            <a:spAutoFit/>
          </a:bodyPr>
          <a:lstStyle/>
          <a:p>
            <a:pPr rtl="1"/>
            <a:r>
              <a:rPr lang="ar-DZ" sz="1600" b="1" dirty="0" smtClean="0">
                <a:solidFill>
                  <a:schemeClr val="tx1"/>
                </a:solidFill>
              </a:rPr>
              <a:t>غرامة تتجاوز 20 ألف </a:t>
            </a:r>
            <a:r>
              <a:rPr lang="ar-DZ" sz="1600" b="1" dirty="0" err="1" smtClean="0">
                <a:solidFill>
                  <a:schemeClr val="tx1"/>
                </a:solidFill>
              </a:rPr>
              <a:t>دج</a:t>
            </a:r>
            <a:endParaRPr lang="fr-FR" sz="1600" dirty="0" smtClean="0">
              <a:solidFill>
                <a:schemeClr val="tx1"/>
              </a:solidFill>
            </a:endParaRPr>
          </a:p>
        </p:txBody>
      </p:sp>
      <p:sp>
        <p:nvSpPr>
          <p:cNvPr id="22" name="WordArt 7" descr="Paper bag"/>
          <p:cNvSpPr txBox="1">
            <a:spLocks noChangeArrowheads="1" noChangeShapeType="1" noTextEdit="1"/>
          </p:cNvSpPr>
          <p:nvPr/>
        </p:nvSpPr>
        <p:spPr bwMode="auto">
          <a:xfrm>
            <a:off x="357158" y="5998932"/>
            <a:ext cx="2171291" cy="338554"/>
          </a:xfrm>
          <a:prstGeom prst="rect">
            <a:avLst/>
          </a:prstGeom>
          <a:gradFill>
            <a:gsLst>
              <a:gs pos="0">
                <a:srgbClr val="FFF200"/>
              </a:gs>
              <a:gs pos="45000">
                <a:srgbClr val="FF7A00"/>
              </a:gs>
              <a:gs pos="70000">
                <a:srgbClr val="FF0300"/>
              </a:gs>
              <a:gs pos="100000">
                <a:srgbClr val="4D0808"/>
              </a:gs>
            </a:gsLst>
            <a:lin ang="16200000" scaled="0"/>
          </a:gradFill>
        </p:spPr>
        <p:style>
          <a:lnRef idx="1">
            <a:schemeClr val="dk1"/>
          </a:lnRef>
          <a:fillRef idx="2">
            <a:schemeClr val="dk1"/>
          </a:fillRef>
          <a:effectRef idx="1">
            <a:schemeClr val="dk1"/>
          </a:effectRef>
          <a:fontRef idx="minor">
            <a:schemeClr val="dk1"/>
          </a:fontRef>
        </p:style>
        <p:txBody>
          <a:bodyPr wrap="square" fromWordArt="1">
            <a:spAutoFit/>
          </a:bodyPr>
          <a:lstStyle/>
          <a:p>
            <a:pPr rtl="1"/>
            <a:r>
              <a:rPr lang="ar-DZ" sz="1600" b="1" dirty="0" smtClean="0">
                <a:solidFill>
                  <a:schemeClr val="tx1"/>
                </a:solidFill>
              </a:rPr>
              <a:t>+ غرامة</a:t>
            </a:r>
            <a:endParaRPr lang="fr-FR" sz="1600" dirty="0" smtClean="0">
              <a:solidFill>
                <a:schemeClr val="tx1"/>
              </a:solidFill>
            </a:endParaRPr>
          </a:p>
        </p:txBody>
      </p:sp>
      <p:sp>
        <p:nvSpPr>
          <p:cNvPr id="23" name="Croix 22"/>
          <p:cNvSpPr/>
          <p:nvPr/>
        </p:nvSpPr>
        <p:spPr>
          <a:xfrm>
            <a:off x="6000760" y="5643578"/>
            <a:ext cx="285752" cy="285752"/>
          </a:xfrm>
          <a:prstGeom prst="plus">
            <a:avLst/>
          </a:prstGeom>
          <a:gradFill>
            <a:gsLst>
              <a:gs pos="0">
                <a:srgbClr val="FFF200"/>
              </a:gs>
              <a:gs pos="45000">
                <a:srgbClr val="FF7A00"/>
              </a:gs>
              <a:gs pos="70000">
                <a:srgbClr val="FF0300"/>
              </a:gs>
              <a:gs pos="100000">
                <a:srgbClr val="4D0808"/>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roix 23"/>
          <p:cNvSpPr/>
          <p:nvPr/>
        </p:nvSpPr>
        <p:spPr>
          <a:xfrm>
            <a:off x="3643306" y="5643578"/>
            <a:ext cx="285752" cy="285752"/>
          </a:xfrm>
          <a:prstGeom prst="plus">
            <a:avLst/>
          </a:prstGeom>
          <a:gradFill>
            <a:gsLst>
              <a:gs pos="0">
                <a:srgbClr val="FFF200"/>
              </a:gs>
              <a:gs pos="45000">
                <a:srgbClr val="FF7A00"/>
              </a:gs>
              <a:gs pos="70000">
                <a:srgbClr val="FF0300"/>
              </a:gs>
              <a:gs pos="100000">
                <a:srgbClr val="4D0808"/>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roix 24"/>
          <p:cNvSpPr/>
          <p:nvPr/>
        </p:nvSpPr>
        <p:spPr>
          <a:xfrm>
            <a:off x="1428728" y="5643578"/>
            <a:ext cx="285752" cy="285752"/>
          </a:xfrm>
          <a:prstGeom prst="plus">
            <a:avLst/>
          </a:prstGeom>
          <a:gradFill>
            <a:gsLst>
              <a:gs pos="0">
                <a:srgbClr val="FFF200"/>
              </a:gs>
              <a:gs pos="45000">
                <a:srgbClr val="FF7A00"/>
              </a:gs>
              <a:gs pos="70000">
                <a:srgbClr val="FF0300"/>
              </a:gs>
              <a:gs pos="100000">
                <a:srgbClr val="4D0808"/>
              </a:gs>
            </a:gsLst>
            <a:lin ang="16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To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Top)">
                                      <p:cBhvr>
                                        <p:cTn id="12" dur="500"/>
                                        <p:tgtEl>
                                          <p:spTgt spid="10"/>
                                        </p:tgtEl>
                                      </p:cBhvr>
                                    </p:animEffect>
                                  </p:childTnLst>
                                </p:cTn>
                              </p:par>
                            </p:childTnLst>
                          </p:cTn>
                        </p:par>
                        <p:par>
                          <p:cTn id="13" fill="hold">
                            <p:stCondLst>
                              <p:cond delay="500"/>
                            </p:stCondLst>
                            <p:childTnLst>
                              <p:par>
                                <p:cTn id="14" presetID="1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lide(fromTop)">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lide(fromTop)">
                                      <p:cBhvr>
                                        <p:cTn id="21" dur="500"/>
                                        <p:tgtEl>
                                          <p:spTgt spid="11"/>
                                        </p:tgtEl>
                                      </p:cBhvr>
                                    </p:animEffect>
                                  </p:childTnLst>
                                </p:cTn>
                              </p:par>
                            </p:childTnLst>
                          </p:cTn>
                        </p:par>
                        <p:par>
                          <p:cTn id="22" fill="hold">
                            <p:stCondLst>
                              <p:cond delay="500"/>
                            </p:stCondLst>
                            <p:childTnLst>
                              <p:par>
                                <p:cTn id="23" presetID="12" presetClass="entr" presetSubtype="1"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lide(fromTo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slide(fromTop)">
                                      <p:cBhvr>
                                        <p:cTn id="30" dur="500"/>
                                        <p:tgtEl>
                                          <p:spTgt spid="13"/>
                                        </p:tgtEl>
                                      </p:cBhvr>
                                    </p:animEffect>
                                  </p:childTnLst>
                                </p:cTn>
                              </p:par>
                            </p:childTnLst>
                          </p:cTn>
                        </p:par>
                        <p:par>
                          <p:cTn id="31" fill="hold">
                            <p:stCondLst>
                              <p:cond delay="500"/>
                            </p:stCondLst>
                            <p:childTnLst>
                              <p:par>
                                <p:cTn id="32" presetID="12" presetClass="entr" presetSubtype="1"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lide(fromTop)">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lide(fromTop)">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slide(fromBottom)">
                                      <p:cBhvr>
                                        <p:cTn id="47" dur="500"/>
                                        <p:tgtEl>
                                          <p:spTgt spid="23"/>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slide(fromBottom)">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lide(fromTop)">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20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lide(fromBottom)">
                                      <p:cBhvr>
                                        <p:cTn id="63" dur="500"/>
                                        <p:tgtEl>
                                          <p:spTgt spid="24"/>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slide(fromBottom)">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1"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slide(fromTop)">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slide(fromBottom)">
                                      <p:cBhvr>
                                        <p:cTn id="79" dur="500"/>
                                        <p:tgtEl>
                                          <p:spTgt spid="25"/>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slide(fromBottom)">
                                      <p:cBhvr>
                                        <p:cTn id="8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10" grpId="0" animBg="1"/>
      <p:bldP spid="11"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a:t>
            </a:r>
            <a:r>
              <a:rPr lang="ar-DZ"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الثالث</a:t>
            </a:r>
            <a:endParaRPr lang="fr-FR" dirty="0"/>
          </a:p>
        </p:txBody>
      </p:sp>
      <p:pic>
        <p:nvPicPr>
          <p:cNvPr id="4" name="Picture 76538"/>
          <p:cNvPicPr/>
          <p:nvPr/>
        </p:nvPicPr>
        <p:blipFill>
          <a:blip r:embed="rId2" cstate="print"/>
          <a:stretch>
            <a:fillRect/>
          </a:stretch>
        </p:blipFill>
        <p:spPr>
          <a:xfrm>
            <a:off x="714348" y="1857364"/>
            <a:ext cx="6143667" cy="4286280"/>
          </a:xfrm>
          <a:prstGeom prst="rect">
            <a:avLst/>
          </a:prstGeom>
        </p:spPr>
      </p:pic>
      <p:pic>
        <p:nvPicPr>
          <p:cNvPr id="5" name="Image 5" descr="al.gif"/>
          <p:cNvPicPr>
            <a:picLocks noChangeAspect="1"/>
          </p:cNvPicPr>
          <p:nvPr/>
        </p:nvPicPr>
        <p:blipFill>
          <a:blip r:embed="rId3"/>
          <a:srcRect/>
          <a:stretch>
            <a:fillRect/>
          </a:stretch>
        </p:blipFill>
        <p:spPr bwMode="auto">
          <a:xfrm rot="20799131">
            <a:off x="234305" y="175410"/>
            <a:ext cx="1228347" cy="93606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12" name="Rectangle 11"/>
          <p:cNvSpPr/>
          <p:nvPr/>
        </p:nvSpPr>
        <p:spPr>
          <a:xfrm>
            <a:off x="378595" y="178592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التكييف القانوني لجرائم الفساد</a:t>
            </a:r>
          </a:p>
        </p:txBody>
      </p:sp>
      <p:sp>
        <p:nvSpPr>
          <p:cNvPr id="23" name="ZoneTexte 22"/>
          <p:cNvSpPr txBox="1"/>
          <p:nvPr/>
        </p:nvSpPr>
        <p:spPr>
          <a:xfrm>
            <a:off x="428596" y="2571744"/>
            <a:ext cx="6715172" cy="3970318"/>
          </a:xfrm>
          <a:prstGeom prst="rect">
            <a:avLst/>
          </a:prstGeom>
          <a:noFill/>
        </p:spPr>
        <p:txBody>
          <a:bodyPr wrap="square" rtlCol="1">
            <a:spAutoFit/>
          </a:bodyPr>
          <a:lstStyle/>
          <a:p>
            <a:pPr marL="457200" indent="-457200" algn="just" rtl="1">
              <a:buSzPct val="80000"/>
            </a:pPr>
            <a:r>
              <a:rPr lang="ar-DZ" sz="4200" b="1" dirty="0" smtClean="0">
                <a:latin typeface="+mj-lt"/>
                <a:cs typeface="Sultan bold" pitchFamily="2" charset="-78"/>
              </a:rPr>
              <a:t>تكيف جرائم الفساد على أنها </a:t>
            </a:r>
            <a:r>
              <a:rPr lang="ar-DZ" sz="4200" b="1" dirty="0" smtClean="0">
                <a:solidFill>
                  <a:srgbClr val="FF0000"/>
                </a:solidFill>
                <a:latin typeface="+mj-lt"/>
                <a:cs typeface="Sultan bold" pitchFamily="2" charset="-78"/>
              </a:rPr>
              <a:t>جنح</a:t>
            </a:r>
            <a:r>
              <a:rPr lang="ar-DZ" sz="4200" b="1" dirty="0" smtClean="0">
                <a:latin typeface="+mj-lt"/>
                <a:cs typeface="Sultan bold" pitchFamily="2" charset="-78"/>
              </a:rPr>
              <a:t> (رغم أن العقوبة قد تصل إلى </a:t>
            </a:r>
            <a:r>
              <a:rPr lang="ar-DZ" sz="4200" b="1" dirty="0" smtClean="0">
                <a:solidFill>
                  <a:srgbClr val="FF0000"/>
                </a:solidFill>
                <a:latin typeface="+mj-lt"/>
                <a:cs typeface="Sultan bold" pitchFamily="2" charset="-78"/>
              </a:rPr>
              <a:t>20سنة</a:t>
            </a:r>
            <a:r>
              <a:rPr lang="ar-DZ" sz="4200" b="1" dirty="0" smtClean="0">
                <a:latin typeface="+mj-lt"/>
                <a:cs typeface="Sultan bold" pitchFamily="2" charset="-78"/>
              </a:rPr>
              <a:t> حبس) نزولا عند شروط اتفاقية الأمم المتحدة التي تشترط محاكمة عادلة على درجتين، ولأن الجنايات هي على درجة واحدة فإن المشرع الجزائري كيّف جرائم الفساد </a:t>
            </a:r>
            <a:r>
              <a:rPr lang="ar-DZ" sz="4200" b="1" dirty="0" smtClean="0">
                <a:solidFill>
                  <a:schemeClr val="tx2">
                    <a:lumMod val="60000"/>
                    <a:lumOff val="40000"/>
                  </a:schemeClr>
                </a:solidFill>
                <a:latin typeface="+mj-lt"/>
                <a:cs typeface="Sultan bold" pitchFamily="2" charset="-78"/>
              </a:rPr>
              <a:t>جنح مشددة</a:t>
            </a:r>
            <a:r>
              <a:rPr lang="ar-DZ" sz="4200" b="1" dirty="0" smtClean="0">
                <a:latin typeface="+mj-lt"/>
                <a:cs typeface="Sultan bold" pitchFamily="2" charset="-78"/>
              </a:rPr>
              <a:t>.</a:t>
            </a:r>
            <a:endParaRPr lang="ar-DZ" sz="4200" b="1" dirty="0">
              <a:latin typeface="+mj-lt"/>
            </a:endParaRPr>
          </a:p>
        </p:txBody>
      </p:sp>
      <p:pic>
        <p:nvPicPr>
          <p:cNvPr id="5" name="Image 5" descr="al.gif"/>
          <p:cNvPicPr>
            <a:picLocks noChangeAspect="1"/>
          </p:cNvPicPr>
          <p:nvPr/>
        </p:nvPicPr>
        <p:blipFill>
          <a:blip r:embed="rId2"/>
          <a:srcRect/>
          <a:stretch>
            <a:fillRect/>
          </a:stretch>
        </p:blipFill>
        <p:spPr bwMode="auto">
          <a:xfrm rot="20799131">
            <a:off x="228630" y="179934"/>
            <a:ext cx="1195363"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To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grpSp>
        <p:nvGrpSpPr>
          <p:cNvPr id="10242" name="Group 71733"/>
          <p:cNvGrpSpPr>
            <a:grpSpLocks/>
          </p:cNvGrpSpPr>
          <p:nvPr/>
        </p:nvGrpSpPr>
        <p:grpSpPr bwMode="auto">
          <a:xfrm>
            <a:off x="857224" y="1357298"/>
            <a:ext cx="5820969" cy="4788607"/>
            <a:chOff x="4672" y="0"/>
            <a:chExt cx="40000" cy="31825"/>
          </a:xfrm>
        </p:grpSpPr>
        <p:sp>
          <p:nvSpPr>
            <p:cNvPr id="83350" name="Shape 83350"/>
            <p:cNvSpPr>
              <a:spLocks/>
            </p:cNvSpPr>
            <p:nvPr/>
          </p:nvSpPr>
          <p:spPr bwMode="auto">
            <a:xfrm>
              <a:off x="7175" y="1373"/>
              <a:ext cx="37497" cy="5715"/>
            </a:xfrm>
            <a:custGeom>
              <a:avLst/>
              <a:gdLst>
                <a:gd name="T0" fmla="*/ 0 w 3749675"/>
                <a:gd name="T1" fmla="*/ 0 h 571500"/>
                <a:gd name="T2" fmla="*/ 3749675 w 3749675"/>
                <a:gd name="T3" fmla="*/ 0 h 571500"/>
                <a:gd name="T4" fmla="*/ 3749675 w 3749675"/>
                <a:gd name="T5" fmla="*/ 571500 h 571500"/>
                <a:gd name="T6" fmla="*/ 0 w 3749675"/>
                <a:gd name="T7" fmla="*/ 571500 h 571500"/>
                <a:gd name="T8" fmla="*/ 0 w 3749675"/>
                <a:gd name="T9" fmla="*/ 0 h 571500"/>
                <a:gd name="T10" fmla="*/ 0 w 3749675"/>
                <a:gd name="T11" fmla="*/ 0 h 571500"/>
                <a:gd name="T12" fmla="*/ 3749675 w 3749675"/>
                <a:gd name="T13" fmla="*/ 571500 h 571500"/>
              </a:gdLst>
              <a:ahLst/>
              <a:cxnLst>
                <a:cxn ang="0">
                  <a:pos x="T0" y="T1"/>
                </a:cxn>
                <a:cxn ang="0">
                  <a:pos x="T2" y="T3"/>
                </a:cxn>
                <a:cxn ang="0">
                  <a:pos x="T4" y="T5"/>
                </a:cxn>
                <a:cxn ang="0">
                  <a:pos x="T6" y="T7"/>
                </a:cxn>
                <a:cxn ang="0">
                  <a:pos x="T8" y="T9"/>
                </a:cxn>
              </a:cxnLst>
              <a:rect l="T10" t="T11" r="T12" b="T13"/>
              <a:pathLst>
                <a:path w="3749675" h="571500">
                  <a:moveTo>
                    <a:pt x="0" y="0"/>
                  </a:moveTo>
                  <a:lnTo>
                    <a:pt x="3749675" y="0"/>
                  </a:lnTo>
                  <a:lnTo>
                    <a:pt x="3749675" y="571500"/>
                  </a:lnTo>
                  <a:lnTo>
                    <a:pt x="0" y="571500"/>
                  </a:lnTo>
                  <a:lnTo>
                    <a:pt x="0" y="0"/>
                  </a:lnTo>
                </a:path>
              </a:pathLst>
            </a:custGeom>
            <a:solidFill>
              <a:srgbClr val="FED46C"/>
            </a:solidFill>
            <a:ln w="0" cap="rnd">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2587" name="Picture 12587"/>
            <p:cNvPicPr>
              <a:picLocks noChangeAspect="1" noChangeArrowheads="1"/>
            </p:cNvPicPr>
            <p:nvPr/>
          </p:nvPicPr>
          <p:blipFill>
            <a:blip r:embed="rId2"/>
            <a:srcRect/>
            <a:stretch>
              <a:fillRect/>
            </a:stretch>
          </p:blipFill>
          <p:spPr bwMode="auto">
            <a:xfrm>
              <a:off x="11612" y="579"/>
              <a:ext cx="28575" cy="9251"/>
            </a:xfrm>
            <a:prstGeom prst="rect">
              <a:avLst/>
            </a:prstGeom>
            <a:noFill/>
          </p:spPr>
        </p:pic>
        <p:pic>
          <p:nvPicPr>
            <p:cNvPr id="12589" name="Picture 12589"/>
            <p:cNvPicPr>
              <a:picLocks noChangeAspect="1" noChangeArrowheads="1"/>
            </p:cNvPicPr>
            <p:nvPr/>
          </p:nvPicPr>
          <p:blipFill>
            <a:blip r:embed="rId3"/>
            <a:srcRect/>
            <a:stretch>
              <a:fillRect/>
            </a:stretch>
          </p:blipFill>
          <p:spPr bwMode="auto">
            <a:xfrm>
              <a:off x="34716" y="0"/>
              <a:ext cx="6645" cy="9129"/>
            </a:xfrm>
            <a:prstGeom prst="rect">
              <a:avLst/>
            </a:prstGeom>
            <a:noFill/>
          </p:spPr>
        </p:pic>
        <p:pic>
          <p:nvPicPr>
            <p:cNvPr id="12591" name="Picture 12591"/>
            <p:cNvPicPr>
              <a:picLocks noChangeAspect="1" noChangeArrowheads="1"/>
            </p:cNvPicPr>
            <p:nvPr/>
          </p:nvPicPr>
          <p:blipFill>
            <a:blip r:embed="rId4"/>
            <a:srcRect/>
            <a:stretch>
              <a:fillRect/>
            </a:stretch>
          </p:blipFill>
          <p:spPr bwMode="auto">
            <a:xfrm>
              <a:off x="14362" y="1110"/>
              <a:ext cx="24378" cy="6264"/>
            </a:xfrm>
            <a:prstGeom prst="rect">
              <a:avLst/>
            </a:prstGeom>
            <a:noFill/>
          </p:spPr>
        </p:pic>
        <p:sp>
          <p:nvSpPr>
            <p:cNvPr id="12592" name="Rectangle 12592"/>
            <p:cNvSpPr>
              <a:spLocks noChangeArrowheads="1"/>
            </p:cNvSpPr>
            <p:nvPr/>
          </p:nvSpPr>
          <p:spPr bwMode="auto">
            <a:xfrm>
              <a:off x="37468" y="2375"/>
              <a:ext cx="1550" cy="513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2593" name="Rectangle 12593"/>
            <p:cNvSpPr>
              <a:spLocks noChangeArrowheads="1"/>
            </p:cNvSpPr>
            <p:nvPr/>
          </p:nvSpPr>
          <p:spPr bwMode="auto">
            <a:xfrm>
              <a:off x="41821" y="7968"/>
              <a:ext cx="2654" cy="29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700" b="0" i="0" u="none" strike="noStrike" cap="none" normalizeH="0" baseline="0" smtClean="0">
                  <a:ln>
                    <a:noFill/>
                  </a:ln>
                  <a:solidFill>
                    <a:srgbClr val="FF0000"/>
                  </a:solidFill>
                  <a:effectLst/>
                  <a:latin typeface="Wingdings" pitchFamily="2" charset="2"/>
                  <a:ea typeface="Arial" pitchFamily="34" charset="0"/>
                  <a:cs typeface="Arial" pitchFamily="34" charset="0"/>
                </a:rPr>
                <a:t>v</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595" name="Picture 12595"/>
            <p:cNvPicPr>
              <a:picLocks noChangeAspect="1" noChangeArrowheads="1"/>
            </p:cNvPicPr>
            <p:nvPr/>
          </p:nvPicPr>
          <p:blipFill>
            <a:blip r:embed="rId5" cstate="print"/>
            <a:srcRect/>
            <a:stretch>
              <a:fillRect/>
            </a:stretch>
          </p:blipFill>
          <p:spPr bwMode="auto">
            <a:xfrm>
              <a:off x="7419" y="6921"/>
              <a:ext cx="35190" cy="4176"/>
            </a:xfrm>
            <a:prstGeom prst="rect">
              <a:avLst/>
            </a:prstGeom>
            <a:noFill/>
          </p:spPr>
        </p:pic>
        <p:pic>
          <p:nvPicPr>
            <p:cNvPr id="12597" name="Picture 12597"/>
            <p:cNvPicPr>
              <a:picLocks noChangeAspect="1" noChangeArrowheads="1"/>
            </p:cNvPicPr>
            <p:nvPr/>
          </p:nvPicPr>
          <p:blipFill>
            <a:blip r:embed="rId6"/>
            <a:srcRect/>
            <a:stretch>
              <a:fillRect/>
            </a:stretch>
          </p:blipFill>
          <p:spPr bwMode="auto">
            <a:xfrm>
              <a:off x="41546" y="10274"/>
              <a:ext cx="1677" cy="4176"/>
            </a:xfrm>
            <a:prstGeom prst="rect">
              <a:avLst/>
            </a:prstGeom>
            <a:noFill/>
          </p:spPr>
        </p:pic>
        <p:pic>
          <p:nvPicPr>
            <p:cNvPr id="12599" name="Picture 12599"/>
            <p:cNvPicPr>
              <a:picLocks noChangeAspect="1" noChangeArrowheads="1"/>
            </p:cNvPicPr>
            <p:nvPr/>
          </p:nvPicPr>
          <p:blipFill>
            <a:blip r:embed="rId7"/>
            <a:srcRect/>
            <a:stretch>
              <a:fillRect/>
            </a:stretch>
          </p:blipFill>
          <p:spPr bwMode="auto">
            <a:xfrm>
              <a:off x="28742" y="10274"/>
              <a:ext cx="13720" cy="4176"/>
            </a:xfrm>
            <a:prstGeom prst="rect">
              <a:avLst/>
            </a:prstGeom>
            <a:noFill/>
          </p:spPr>
        </p:pic>
        <p:pic>
          <p:nvPicPr>
            <p:cNvPr id="12601" name="Picture 12601"/>
            <p:cNvPicPr>
              <a:picLocks noChangeAspect="1" noChangeArrowheads="1"/>
            </p:cNvPicPr>
            <p:nvPr/>
          </p:nvPicPr>
          <p:blipFill>
            <a:blip r:embed="rId8"/>
            <a:srcRect/>
            <a:stretch>
              <a:fillRect/>
            </a:stretch>
          </p:blipFill>
          <p:spPr bwMode="auto">
            <a:xfrm>
              <a:off x="27386" y="10274"/>
              <a:ext cx="2034" cy="4176"/>
            </a:xfrm>
            <a:prstGeom prst="rect">
              <a:avLst/>
            </a:prstGeom>
            <a:noFill/>
          </p:spPr>
        </p:pic>
        <p:pic>
          <p:nvPicPr>
            <p:cNvPr id="12603" name="Picture 12603"/>
            <p:cNvPicPr>
              <a:picLocks noChangeAspect="1" noChangeArrowheads="1"/>
            </p:cNvPicPr>
            <p:nvPr/>
          </p:nvPicPr>
          <p:blipFill>
            <a:blip r:embed="rId9"/>
            <a:srcRect/>
            <a:stretch>
              <a:fillRect/>
            </a:stretch>
          </p:blipFill>
          <p:spPr bwMode="auto">
            <a:xfrm>
              <a:off x="12326" y="10274"/>
              <a:ext cx="15813" cy="4176"/>
            </a:xfrm>
            <a:prstGeom prst="rect">
              <a:avLst/>
            </a:prstGeom>
            <a:noFill/>
          </p:spPr>
        </p:pic>
        <p:pic>
          <p:nvPicPr>
            <p:cNvPr id="12605" name="Picture 12605"/>
            <p:cNvPicPr>
              <a:picLocks noChangeAspect="1" noChangeArrowheads="1"/>
            </p:cNvPicPr>
            <p:nvPr/>
          </p:nvPicPr>
          <p:blipFill>
            <a:blip r:embed="rId10"/>
            <a:srcRect/>
            <a:stretch>
              <a:fillRect/>
            </a:stretch>
          </p:blipFill>
          <p:spPr bwMode="auto">
            <a:xfrm>
              <a:off x="10909" y="10274"/>
              <a:ext cx="2126" cy="4176"/>
            </a:xfrm>
            <a:prstGeom prst="rect">
              <a:avLst/>
            </a:prstGeom>
            <a:noFill/>
          </p:spPr>
        </p:pic>
        <p:pic>
          <p:nvPicPr>
            <p:cNvPr id="12607" name="Picture 12607"/>
            <p:cNvPicPr>
              <a:picLocks noChangeAspect="1" noChangeArrowheads="1"/>
            </p:cNvPicPr>
            <p:nvPr/>
          </p:nvPicPr>
          <p:blipFill>
            <a:blip r:embed="rId11"/>
            <a:srcRect/>
            <a:stretch>
              <a:fillRect/>
            </a:stretch>
          </p:blipFill>
          <p:spPr bwMode="auto">
            <a:xfrm>
              <a:off x="8272" y="10274"/>
              <a:ext cx="3520" cy="4176"/>
            </a:xfrm>
            <a:prstGeom prst="rect">
              <a:avLst/>
            </a:prstGeom>
            <a:noFill/>
          </p:spPr>
        </p:pic>
        <p:pic>
          <p:nvPicPr>
            <p:cNvPr id="12609" name="Picture 12609"/>
            <p:cNvPicPr>
              <a:picLocks noChangeAspect="1" noChangeArrowheads="1"/>
            </p:cNvPicPr>
            <p:nvPr/>
          </p:nvPicPr>
          <p:blipFill>
            <a:blip r:embed="rId12"/>
            <a:srcRect/>
            <a:stretch>
              <a:fillRect/>
            </a:stretch>
          </p:blipFill>
          <p:spPr bwMode="auto">
            <a:xfrm>
              <a:off x="22265" y="13628"/>
              <a:ext cx="20897" cy="4179"/>
            </a:xfrm>
            <a:prstGeom prst="rect">
              <a:avLst/>
            </a:prstGeom>
            <a:noFill/>
          </p:spPr>
        </p:pic>
        <p:pic>
          <p:nvPicPr>
            <p:cNvPr id="12611" name="Picture 12611"/>
            <p:cNvPicPr>
              <a:picLocks noChangeAspect="1" noChangeArrowheads="1"/>
            </p:cNvPicPr>
            <p:nvPr/>
          </p:nvPicPr>
          <p:blipFill>
            <a:blip r:embed="rId13"/>
            <a:srcRect/>
            <a:stretch>
              <a:fillRect/>
            </a:stretch>
          </p:blipFill>
          <p:spPr bwMode="auto">
            <a:xfrm>
              <a:off x="20114" y="13628"/>
              <a:ext cx="2869" cy="4179"/>
            </a:xfrm>
            <a:prstGeom prst="rect">
              <a:avLst/>
            </a:prstGeom>
            <a:noFill/>
          </p:spPr>
        </p:pic>
        <p:pic>
          <p:nvPicPr>
            <p:cNvPr id="12613" name="Picture 12613"/>
            <p:cNvPicPr>
              <a:picLocks noChangeAspect="1" noChangeArrowheads="1"/>
            </p:cNvPicPr>
            <p:nvPr/>
          </p:nvPicPr>
          <p:blipFill>
            <a:blip r:embed="rId14"/>
            <a:srcRect/>
            <a:stretch>
              <a:fillRect/>
            </a:stretch>
          </p:blipFill>
          <p:spPr bwMode="auto">
            <a:xfrm>
              <a:off x="4672" y="13628"/>
              <a:ext cx="16253" cy="4179"/>
            </a:xfrm>
            <a:prstGeom prst="rect">
              <a:avLst/>
            </a:prstGeom>
            <a:noFill/>
          </p:spPr>
        </p:pic>
        <p:pic>
          <p:nvPicPr>
            <p:cNvPr id="12615" name="Picture 12615"/>
            <p:cNvPicPr>
              <a:picLocks noChangeAspect="1" noChangeArrowheads="1"/>
            </p:cNvPicPr>
            <p:nvPr/>
          </p:nvPicPr>
          <p:blipFill>
            <a:blip r:embed="rId15" cstate="print"/>
            <a:srcRect/>
            <a:stretch>
              <a:fillRect/>
            </a:stretch>
          </p:blipFill>
          <p:spPr bwMode="auto">
            <a:xfrm>
              <a:off x="5403" y="16984"/>
              <a:ext cx="37863" cy="4175"/>
            </a:xfrm>
            <a:prstGeom prst="rect">
              <a:avLst/>
            </a:prstGeom>
            <a:noFill/>
          </p:spPr>
        </p:pic>
        <p:pic>
          <p:nvPicPr>
            <p:cNvPr id="12617" name="Picture 12617"/>
            <p:cNvPicPr>
              <a:picLocks noChangeAspect="1" noChangeArrowheads="1"/>
            </p:cNvPicPr>
            <p:nvPr/>
          </p:nvPicPr>
          <p:blipFill>
            <a:blip r:embed="rId16"/>
            <a:srcRect/>
            <a:stretch>
              <a:fillRect/>
            </a:stretch>
          </p:blipFill>
          <p:spPr bwMode="auto">
            <a:xfrm>
              <a:off x="13286" y="20336"/>
              <a:ext cx="29981" cy="4176"/>
            </a:xfrm>
            <a:prstGeom prst="rect">
              <a:avLst/>
            </a:prstGeom>
            <a:noFill/>
          </p:spPr>
        </p:pic>
        <p:pic>
          <p:nvPicPr>
            <p:cNvPr id="12619" name="Picture 12619"/>
            <p:cNvPicPr>
              <a:picLocks noChangeAspect="1" noChangeArrowheads="1"/>
            </p:cNvPicPr>
            <p:nvPr/>
          </p:nvPicPr>
          <p:blipFill>
            <a:blip r:embed="rId17"/>
            <a:srcRect/>
            <a:stretch>
              <a:fillRect/>
            </a:stretch>
          </p:blipFill>
          <p:spPr bwMode="auto">
            <a:xfrm>
              <a:off x="11595" y="20336"/>
              <a:ext cx="2114" cy="4176"/>
            </a:xfrm>
            <a:prstGeom prst="rect">
              <a:avLst/>
            </a:prstGeom>
            <a:noFill/>
          </p:spPr>
        </p:pic>
        <p:sp>
          <p:nvSpPr>
            <p:cNvPr id="12620" name="Rectangle 12620"/>
            <p:cNvSpPr>
              <a:spLocks noChangeArrowheads="1"/>
            </p:cNvSpPr>
            <p:nvPr/>
          </p:nvSpPr>
          <p:spPr bwMode="auto">
            <a:xfrm>
              <a:off x="41821" y="25117"/>
              <a:ext cx="2654" cy="2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700" b="0" i="0" u="none" strike="noStrike" cap="none" normalizeH="0" baseline="0" smtClean="0">
                  <a:ln>
                    <a:noFill/>
                  </a:ln>
                  <a:solidFill>
                    <a:srgbClr val="FF0000"/>
                  </a:solidFill>
                  <a:effectLst/>
                  <a:latin typeface="Wingdings" pitchFamily="2" charset="2"/>
                  <a:ea typeface="Arial" pitchFamily="34" charset="0"/>
                  <a:cs typeface="Arial" pitchFamily="34" charset="0"/>
                </a:rPr>
                <a:t>v</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2622" name="Picture 12622"/>
            <p:cNvPicPr>
              <a:picLocks noChangeAspect="1" noChangeArrowheads="1"/>
            </p:cNvPicPr>
            <p:nvPr/>
          </p:nvPicPr>
          <p:blipFill>
            <a:blip r:embed="rId18" cstate="print"/>
            <a:srcRect/>
            <a:stretch>
              <a:fillRect/>
            </a:stretch>
          </p:blipFill>
          <p:spPr bwMode="auto">
            <a:xfrm>
              <a:off x="5099" y="24070"/>
              <a:ext cx="37602" cy="4176"/>
            </a:xfrm>
            <a:prstGeom prst="rect">
              <a:avLst/>
            </a:prstGeom>
            <a:noFill/>
          </p:spPr>
        </p:pic>
        <p:pic>
          <p:nvPicPr>
            <p:cNvPr id="12624" name="Picture 12624"/>
            <p:cNvPicPr>
              <a:picLocks noChangeAspect="1" noChangeArrowheads="1"/>
            </p:cNvPicPr>
            <p:nvPr/>
          </p:nvPicPr>
          <p:blipFill>
            <a:blip r:embed="rId19"/>
            <a:srcRect/>
            <a:stretch>
              <a:fillRect/>
            </a:stretch>
          </p:blipFill>
          <p:spPr bwMode="auto">
            <a:xfrm>
              <a:off x="13012" y="27560"/>
              <a:ext cx="30127" cy="4176"/>
            </a:xfrm>
            <a:prstGeom prst="rect">
              <a:avLst/>
            </a:prstGeom>
            <a:noFill/>
          </p:spPr>
        </p:pic>
        <p:pic>
          <p:nvPicPr>
            <p:cNvPr id="12626" name="Picture 12626"/>
            <p:cNvPicPr>
              <a:picLocks noChangeAspect="1" noChangeArrowheads="1"/>
            </p:cNvPicPr>
            <p:nvPr/>
          </p:nvPicPr>
          <p:blipFill>
            <a:blip r:embed="rId20"/>
            <a:srcRect/>
            <a:stretch>
              <a:fillRect/>
            </a:stretch>
          </p:blipFill>
          <p:spPr bwMode="auto">
            <a:xfrm>
              <a:off x="12235" y="27560"/>
              <a:ext cx="1554" cy="4176"/>
            </a:xfrm>
            <a:prstGeom prst="rect">
              <a:avLst/>
            </a:prstGeom>
            <a:noFill/>
          </p:spPr>
        </p:pic>
        <p:sp>
          <p:nvSpPr>
            <p:cNvPr id="12627" name="Rectangle 12627"/>
            <p:cNvSpPr>
              <a:spLocks noChangeArrowheads="1"/>
            </p:cNvSpPr>
            <p:nvPr/>
          </p:nvSpPr>
          <p:spPr bwMode="auto">
            <a:xfrm>
              <a:off x="11457" y="28407"/>
              <a:ext cx="1032" cy="341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grpSp>
      <p:pic>
        <p:nvPicPr>
          <p:cNvPr id="28" name="Image 5" descr="al.gif"/>
          <p:cNvPicPr>
            <a:picLocks noChangeAspect="1"/>
          </p:cNvPicPr>
          <p:nvPr/>
        </p:nvPicPr>
        <p:blipFill>
          <a:blip r:embed="rId21"/>
          <a:srcRect/>
          <a:stretch>
            <a:fillRect/>
          </a:stretch>
        </p:blipFill>
        <p:spPr bwMode="auto">
          <a:xfrm rot="20799131">
            <a:off x="234305" y="175410"/>
            <a:ext cx="1228347" cy="93606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12" name="Rectangle 11"/>
          <p:cNvSpPr/>
          <p:nvPr/>
        </p:nvSpPr>
        <p:spPr>
          <a:xfrm>
            <a:off x="378595" y="178592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جرائم الفساد وآليات ردعها</a:t>
            </a:r>
          </a:p>
        </p:txBody>
      </p:sp>
      <p:sp>
        <p:nvSpPr>
          <p:cNvPr id="23" name="ZoneTexte 22"/>
          <p:cNvSpPr txBox="1"/>
          <p:nvPr/>
        </p:nvSpPr>
        <p:spPr>
          <a:xfrm>
            <a:off x="357158" y="2571744"/>
            <a:ext cx="6744780" cy="2616101"/>
          </a:xfrm>
          <a:prstGeom prst="rect">
            <a:avLst/>
          </a:prstGeom>
          <a:noFill/>
        </p:spPr>
        <p:txBody>
          <a:bodyPr wrap="square" rtlCol="1">
            <a:spAutoFit/>
          </a:bodyPr>
          <a:lstStyle/>
          <a:p>
            <a:pPr marL="457200" indent="-457200" algn="just" rtl="1">
              <a:buSzPct val="80000"/>
            </a:pPr>
            <a:r>
              <a:rPr lang="ar-DZ" sz="4400" b="1" dirty="0" smtClean="0">
                <a:latin typeface="+mj-lt"/>
                <a:cs typeface="Sultan bold" pitchFamily="2" charset="-78"/>
              </a:rPr>
              <a:t>من خلال القانون 06-01</a:t>
            </a:r>
          </a:p>
          <a:p>
            <a:pPr marL="96838" indent="-96838" algn="r" rtl="1">
              <a:buSzPct val="80000"/>
            </a:pPr>
            <a:r>
              <a:rPr lang="ar-DZ" sz="4000" b="1" dirty="0" smtClean="0">
                <a:latin typeface="+mj-lt"/>
                <a:cs typeface="Sultan bold" pitchFamily="2" charset="-78"/>
              </a:rPr>
              <a:t>هناك 23 جريمة فساد يُعاقب عليها القانون ب</a:t>
            </a:r>
            <a:r>
              <a:rPr lang="ar-DZ" sz="4000" b="1" dirty="0" smtClean="0">
                <a:solidFill>
                  <a:srgbClr val="FF0000"/>
                </a:solidFill>
                <a:latin typeface="+mj-lt"/>
                <a:cs typeface="Sultan bold" pitchFamily="2" charset="-78"/>
              </a:rPr>
              <a:t>الحبس</a:t>
            </a:r>
            <a:r>
              <a:rPr lang="ar-DZ" sz="4000" b="1" dirty="0" smtClean="0">
                <a:latin typeface="+mj-lt"/>
                <a:cs typeface="Sultan bold" pitchFamily="2" charset="-78"/>
              </a:rPr>
              <a:t> </a:t>
            </a:r>
            <a:r>
              <a:rPr lang="ar-DZ" sz="4000" b="1" dirty="0" err="1" smtClean="0">
                <a:latin typeface="+mj-lt"/>
                <a:cs typeface="Sultan bold" pitchFamily="2" charset="-78"/>
              </a:rPr>
              <a:t>و</a:t>
            </a:r>
            <a:r>
              <a:rPr lang="ar-DZ" sz="4000" b="1" dirty="0" smtClean="0">
                <a:latin typeface="+mj-lt"/>
                <a:cs typeface="Sultan bold" pitchFamily="2" charset="-78"/>
              </a:rPr>
              <a:t>/أو ب</a:t>
            </a:r>
            <a:r>
              <a:rPr lang="ar-DZ" sz="4000" b="1" dirty="0" smtClean="0">
                <a:solidFill>
                  <a:srgbClr val="FF0000"/>
                </a:solidFill>
                <a:latin typeface="+mj-lt"/>
                <a:cs typeface="Sultan bold" pitchFamily="2" charset="-78"/>
              </a:rPr>
              <a:t>غرامة مالية </a:t>
            </a:r>
            <a:r>
              <a:rPr lang="ar-DZ" sz="4000" b="1" dirty="0" smtClean="0">
                <a:latin typeface="+mj-lt"/>
                <a:cs typeface="Sultan bold" pitchFamily="2" charset="-78"/>
              </a:rPr>
              <a:t>(المواد من 25 إلى 47)</a:t>
            </a:r>
          </a:p>
          <a:p>
            <a:pPr marL="96838" indent="-96838" algn="r" rtl="1">
              <a:buSzPct val="80000"/>
            </a:pPr>
            <a:r>
              <a:rPr lang="ar-DZ" sz="4000" b="1" dirty="0" smtClean="0">
                <a:latin typeface="+mj-lt"/>
                <a:cs typeface="Sultan bold" pitchFamily="2" charset="-78"/>
              </a:rPr>
              <a:t>وقد تمّ حصرها في خمس فئات هي:</a:t>
            </a:r>
          </a:p>
        </p:txBody>
      </p:sp>
      <p:pic>
        <p:nvPicPr>
          <p:cNvPr id="5" name="Image 5" descr="al.gif"/>
          <p:cNvPicPr>
            <a:picLocks noChangeAspect="1"/>
          </p:cNvPicPr>
          <p:nvPr/>
        </p:nvPicPr>
        <p:blipFill>
          <a:blip r:embed="rId2"/>
          <a:srcRect/>
          <a:stretch>
            <a:fillRect/>
          </a:stretch>
        </p:blipFill>
        <p:spPr bwMode="auto">
          <a:xfrm rot="20799131">
            <a:off x="226503" y="178253"/>
            <a:ext cx="1211855" cy="866559"/>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To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12" name="Rectangle 11"/>
          <p:cNvSpPr/>
          <p:nvPr/>
        </p:nvSpPr>
        <p:spPr>
          <a:xfrm>
            <a:off x="378595" y="178592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جرائم الفساد</a:t>
            </a:r>
          </a:p>
        </p:txBody>
      </p:sp>
      <p:sp>
        <p:nvSpPr>
          <p:cNvPr id="23" name="ZoneTexte 22"/>
          <p:cNvSpPr txBox="1"/>
          <p:nvPr/>
        </p:nvSpPr>
        <p:spPr>
          <a:xfrm>
            <a:off x="142843" y="2571744"/>
            <a:ext cx="7173409" cy="584775"/>
          </a:xfrm>
          <a:prstGeom prst="rect">
            <a:avLst/>
          </a:prstGeom>
          <a:noFill/>
        </p:spPr>
        <p:txBody>
          <a:bodyPr wrap="square" rtlCol="1">
            <a:spAutoFit/>
          </a:bodyPr>
          <a:lstStyle/>
          <a:p>
            <a:pPr marL="457200" indent="-457200" algn="just" rtl="1">
              <a:buSzPct val="80000"/>
            </a:pPr>
            <a:r>
              <a:rPr lang="ar-DZ" sz="3200" b="1" dirty="0" smtClean="0">
                <a:solidFill>
                  <a:srgbClr val="FF0000"/>
                </a:solidFill>
                <a:latin typeface="SimHei" pitchFamily="49" charset="-122"/>
                <a:ea typeface="SimHei" pitchFamily="49" charset="-122"/>
                <a:cs typeface="Sultan bold" pitchFamily="2" charset="-78"/>
              </a:rPr>
              <a:t>1 - جرائم الصفقات العمومية: </a:t>
            </a:r>
            <a:r>
              <a:rPr lang="ar-DZ" sz="2800" b="1" dirty="0" smtClean="0">
                <a:latin typeface="SimHei" pitchFamily="49" charset="-122"/>
                <a:ea typeface="SimHei" pitchFamily="49" charset="-122"/>
                <a:cs typeface="Sultan bold" pitchFamily="2" charset="-78"/>
              </a:rPr>
              <a:t>هو أخصب مجال للفساد نتيجة لحركة المال العام</a:t>
            </a:r>
            <a:endParaRPr lang="ar-DZ" sz="2800" b="1" dirty="0">
              <a:latin typeface="SimHei" pitchFamily="49" charset="-122"/>
              <a:ea typeface="SimHei" pitchFamily="49" charset="-122"/>
            </a:endParaRPr>
          </a:p>
        </p:txBody>
      </p:sp>
      <p:sp>
        <p:nvSpPr>
          <p:cNvPr id="24" name="Rectangle à coins arrondis 23"/>
          <p:cNvSpPr/>
          <p:nvPr/>
        </p:nvSpPr>
        <p:spPr>
          <a:xfrm>
            <a:off x="472637" y="3233429"/>
            <a:ext cx="6836611" cy="316664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DZ" sz="3600" b="1" dirty="0" smtClean="0">
                <a:solidFill>
                  <a:srgbClr val="C00000"/>
                </a:solidFill>
              </a:rPr>
              <a:t>(01)رشوة الموظفين العموميين: </a:t>
            </a:r>
            <a:r>
              <a:rPr lang="ar-DZ" sz="3600" b="1" dirty="0" smtClean="0">
                <a:solidFill>
                  <a:schemeClr val="tx1"/>
                </a:solidFill>
              </a:rPr>
              <a:t>هو كل اتجار بالوظيفة و الإخلال بواجب النزاهة الذي يتوجب على كل من يتولى وظيفة </a:t>
            </a:r>
          </a:p>
          <a:p>
            <a:pPr algn="r"/>
            <a:r>
              <a:rPr lang="ar-DZ" sz="3600" b="1" dirty="0" smtClean="0">
                <a:solidFill>
                  <a:schemeClr val="tx1"/>
                </a:solidFill>
              </a:rPr>
              <a:t>  أو وكالة عمومية أو يؤدي خدمة عمومية التحلي به</a:t>
            </a:r>
            <a:r>
              <a:rPr lang="ar-DZ" sz="2400" b="1" dirty="0" smtClean="0">
                <a:solidFill>
                  <a:schemeClr val="tx1"/>
                </a:solidFill>
              </a:rPr>
              <a:t>,</a:t>
            </a:r>
            <a:endParaRPr lang="fr-FR" sz="2400" b="1" dirty="0">
              <a:solidFill>
                <a:schemeClr val="tx1"/>
              </a:solidFill>
            </a:endParaRPr>
          </a:p>
        </p:txBody>
      </p:sp>
      <p:pic>
        <p:nvPicPr>
          <p:cNvPr id="10" name="Image 5" descr="al.gif"/>
          <p:cNvPicPr>
            <a:picLocks noChangeAspect="1"/>
          </p:cNvPicPr>
          <p:nvPr/>
        </p:nvPicPr>
        <p:blipFill>
          <a:blip r:embed="rId2"/>
          <a:srcRect/>
          <a:stretch>
            <a:fillRect/>
          </a:stretch>
        </p:blipFill>
        <p:spPr bwMode="auto">
          <a:xfrm rot="20799131">
            <a:off x="227468" y="170007"/>
            <a:ext cx="1281363"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To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ppt_x"/>
                                          </p:val>
                                        </p:tav>
                                        <p:tav tm="100000">
                                          <p:val>
                                            <p:strVal val="#ppt_x"/>
                                          </p:val>
                                        </p:tav>
                                      </p:tavLst>
                                    </p:anim>
                                    <p:anim calcmode="lin" valueType="num">
                                      <p:cBhvr additive="base">
                                        <p:cTn id="18"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23" grpId="0"/>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3" name="Espace réservé du contenu 2"/>
          <p:cNvSpPr>
            <a:spLocks noGrp="1"/>
          </p:cNvSpPr>
          <p:nvPr>
            <p:ph idx="1"/>
          </p:nvPr>
        </p:nvSpPr>
        <p:spPr/>
        <p:txBody>
          <a:bodyPr/>
          <a:lstStyle/>
          <a:p>
            <a:r>
              <a:rPr lang="ar-DZ" sz="2800" b="1" dirty="0" smtClean="0">
                <a:solidFill>
                  <a:srgbClr val="FF0000"/>
                </a:solidFill>
              </a:rPr>
              <a:t>02 الامتيازات غير المبررة في مجال الصفقات العمومية:</a:t>
            </a:r>
          </a:p>
          <a:p>
            <a:pPr marL="0" indent="0">
              <a:buNone/>
            </a:pPr>
            <a:r>
              <a:rPr lang="ar-DZ" sz="2400" b="1" dirty="0" smtClean="0"/>
              <a:t>بموجب المادة 26 من القانون 01/06 فإن هذه الجريمة تعني مشاركة كل موظف عمومي في إبرام الصفقات أو التأثير على إبرامها أو مراجعتها  </a:t>
            </a:r>
          </a:p>
          <a:p>
            <a:pPr marL="0" indent="0">
              <a:buNone/>
            </a:pPr>
            <a:r>
              <a:rPr lang="ar-DZ" sz="2400" b="1" dirty="0" smtClean="0"/>
              <a:t>من أجل الحصول على امتيازات و ذلك بمخالفة الأحكام و النصوص المعمول بها و عدم ضمان مبدأ المساواة بين المترشحين للفوز بالصفقة,</a:t>
            </a:r>
          </a:p>
          <a:p>
            <a:pPr marL="0" indent="0">
              <a:buNone/>
            </a:pPr>
            <a:r>
              <a:rPr lang="ar-DZ" sz="2800" b="1" dirty="0" smtClean="0">
                <a:solidFill>
                  <a:srgbClr val="FF0000"/>
                </a:solidFill>
              </a:rPr>
              <a:t>03الرشوة في مجال الصفقات العمومية:</a:t>
            </a:r>
          </a:p>
          <a:p>
            <a:pPr marL="0" indent="0">
              <a:buNone/>
            </a:pPr>
            <a:r>
              <a:rPr lang="ar-DZ" sz="2400" b="1" dirty="0" smtClean="0"/>
              <a:t> وهي تلقي عمولات بمعنى أجرة أو فائدة من طرف المرتشي من أجل أداء عمل أو الامتناع عنه لغرض مخالفة النصوص و قد تكون هذه الرشوة ذات طابع مادي أو معنوي و تكون في مرحلة الإعداد أو التفاوض أو إبرام الصفقات أو العقود مع العلم أن هذه الأجرة أو الفائدة غير مبررة  و غير مشروعة</a:t>
            </a:r>
            <a:endParaRPr lang="ar-DZ" sz="2400" b="1" dirty="0"/>
          </a:p>
        </p:txBody>
      </p:sp>
      <p:pic>
        <p:nvPicPr>
          <p:cNvPr id="4"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extLst>
      <p:ext uri="{BB962C8B-B14F-4D97-AF65-F5344CB8AC3E}">
        <p14:creationId xmlns="" xmlns:p14="http://schemas.microsoft.com/office/powerpoint/2010/main" val="743070219"/>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descr="Recycled paper"/>
          <p:cNvSpPr>
            <a:spLocks noGrp="1" noChangeArrowheads="1"/>
          </p:cNvSpPr>
          <p:nvPr>
            <p:ph type="title"/>
          </p:nvPr>
        </p:nvSpPr>
        <p:spPr/>
        <p:txBody>
          <a:bodyPr/>
          <a:lstStyle/>
          <a:p>
            <a:pPr>
              <a:defRPr/>
            </a:pPr>
            <a:endParaRPr lang="fr-FR" sz="2900" b="1" dirty="0" smtClean="0"/>
          </a:p>
        </p:txBody>
      </p:sp>
      <p:sp>
        <p:nvSpPr>
          <p:cNvPr id="9" name="Titre 8"/>
          <p:cNvSpPr>
            <a:spLocks noGrp="1"/>
          </p:cNvSpPr>
          <p:nvPr>
            <p:ph type="title"/>
          </p:nvPr>
        </p:nvSpPr>
        <p:spPr>
          <a:xfrm>
            <a:off x="76200" y="76200"/>
            <a:ext cx="7391400" cy="846138"/>
          </a:xfrm>
        </p:spPr>
        <p:txBody>
          <a:bodyPr/>
          <a:lstStyle/>
          <a:p>
            <a:pPr algn="r"/>
            <a:r>
              <a:rPr lang="ar-DZ" sz="40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40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4000" dirty="0">
              <a:solidFill>
                <a:srgbClr val="FF0000"/>
              </a:solidFill>
            </a:endParaRPr>
          </a:p>
        </p:txBody>
      </p:sp>
      <p:sp>
        <p:nvSpPr>
          <p:cNvPr id="13" name="WordArt 7" descr="Paper bag"/>
          <p:cNvSpPr txBox="1">
            <a:spLocks noChangeArrowheads="1" noChangeShapeType="1" noTextEdit="1"/>
          </p:cNvSpPr>
          <p:nvPr/>
        </p:nvSpPr>
        <p:spPr bwMode="auto">
          <a:xfrm>
            <a:off x="1581351" y="1371600"/>
            <a:ext cx="4381099" cy="707886"/>
          </a:xfrm>
          <a:prstGeom prst="rect">
            <a:avLst/>
          </a:prstGeom>
        </p:spPr>
        <p:style>
          <a:lnRef idx="1">
            <a:schemeClr val="accent1"/>
          </a:lnRef>
          <a:fillRef idx="2">
            <a:schemeClr val="accent1"/>
          </a:fillRef>
          <a:effectRef idx="1">
            <a:schemeClr val="accent1"/>
          </a:effectRef>
          <a:fontRef idx="minor">
            <a:schemeClr val="dk1"/>
          </a:fontRef>
        </p:style>
        <p:txBody>
          <a:bodyPr wrap="square" fromWordArt="1">
            <a:spAutoFit/>
          </a:bodyPr>
          <a:lstStyle/>
          <a:p>
            <a:pPr algn="ctr" rtl="1"/>
            <a:r>
              <a:rPr lang="ar-DZ" sz="4000" b="1" kern="10" dirty="0" smtClean="0">
                <a:ln w="0"/>
                <a:solidFill>
                  <a:schemeClr val="tx1"/>
                </a:solidFill>
                <a:effectLst>
                  <a:outerShdw blurRad="38100" dist="19050" dir="2700000" algn="tl" rotWithShape="0">
                    <a:schemeClr val="dk1">
                      <a:alpha val="40000"/>
                    </a:schemeClr>
                  </a:outerShdw>
                </a:effectLst>
                <a:latin typeface="Times New Roman"/>
                <a:cs typeface="Times New Roman"/>
              </a:rPr>
              <a:t>مفاهيم حول الفساد</a:t>
            </a:r>
            <a:endParaRPr lang="fr-FR" sz="4000" b="1" kern="10" dirty="0">
              <a:ln w="0"/>
              <a:solidFill>
                <a:schemeClr val="tx1"/>
              </a:solidFill>
              <a:effectLst>
                <a:outerShdw blurRad="38100" dist="19050" dir="2700000" algn="tl" rotWithShape="0">
                  <a:schemeClr val="dk1">
                    <a:alpha val="40000"/>
                  </a:schemeClr>
                </a:outerShdw>
              </a:effectLst>
              <a:latin typeface="Times New Roman"/>
              <a:cs typeface="Times New Roman"/>
            </a:endParaRPr>
          </a:p>
        </p:txBody>
      </p:sp>
      <p:sp>
        <p:nvSpPr>
          <p:cNvPr id="5" name="WordArt 7" descr="Paper bag"/>
          <p:cNvSpPr txBox="1">
            <a:spLocks noChangeArrowheads="1" noChangeShapeType="1" noTextEdit="1"/>
          </p:cNvSpPr>
          <p:nvPr/>
        </p:nvSpPr>
        <p:spPr bwMode="auto">
          <a:xfrm>
            <a:off x="3357554" y="3286124"/>
            <a:ext cx="4500594" cy="52322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fromWordArt="1">
            <a:spAutoFit/>
          </a:bodyPr>
          <a:lstStyle/>
          <a:p>
            <a:r>
              <a:rPr lang="ar-DZ" sz="2800" b="1" kern="10" dirty="0" smtClean="0">
                <a:ln w="0"/>
                <a:solidFill>
                  <a:schemeClr val="tx1"/>
                </a:solidFill>
                <a:latin typeface="Times New Roman"/>
                <a:cs typeface="Times New Roman"/>
              </a:rPr>
              <a:t>تعريف الفساد وأنواعه</a:t>
            </a:r>
            <a:endParaRPr lang="fr-FR" sz="2800" b="1" kern="10" dirty="0">
              <a:ln w="0"/>
              <a:solidFill>
                <a:schemeClr val="tx1"/>
              </a:solidFill>
              <a:latin typeface="Times New Roman"/>
              <a:cs typeface="Times New Roman"/>
            </a:endParaRPr>
          </a:p>
        </p:txBody>
      </p:sp>
      <p:sp>
        <p:nvSpPr>
          <p:cNvPr id="7" name="WordArt 7" descr="Paper bag"/>
          <p:cNvSpPr txBox="1">
            <a:spLocks noChangeArrowheads="1" noChangeShapeType="1" noTextEdit="1"/>
          </p:cNvSpPr>
          <p:nvPr/>
        </p:nvSpPr>
        <p:spPr bwMode="auto">
          <a:xfrm>
            <a:off x="1071538" y="5072074"/>
            <a:ext cx="3859546" cy="523220"/>
          </a:xfrm>
          <a:prstGeom prst="rect">
            <a:avLst/>
          </a:prstGeom>
          <a:solidFill>
            <a:srgbClr val="FF9900"/>
          </a:solidFill>
        </p:spPr>
        <p:style>
          <a:lnRef idx="1">
            <a:schemeClr val="dk1"/>
          </a:lnRef>
          <a:fillRef idx="2">
            <a:schemeClr val="dk1"/>
          </a:fillRef>
          <a:effectRef idx="1">
            <a:schemeClr val="dk1"/>
          </a:effectRef>
          <a:fontRef idx="minor">
            <a:schemeClr val="dk1"/>
          </a:fontRef>
        </p:style>
        <p:txBody>
          <a:bodyPr wrap="square" fromWordArt="1">
            <a:spAutoFit/>
          </a:bodyPr>
          <a:lstStyle/>
          <a:p>
            <a:pPr algn="ctr"/>
            <a:r>
              <a:rPr lang="ar-DZ" sz="2800" b="1" kern="10" dirty="0" smtClean="0">
                <a:ln w="0"/>
                <a:solidFill>
                  <a:schemeClr val="tx1"/>
                </a:solidFill>
                <a:latin typeface="Times New Roman"/>
                <a:cs typeface="Times New Roman"/>
              </a:rPr>
              <a:t>أسباب لجوء الأفراد إلى الفساد</a:t>
            </a:r>
            <a:endParaRPr lang="fr-FR" sz="2400" b="1" kern="10" dirty="0">
              <a:ln w="0"/>
              <a:solidFill>
                <a:schemeClr val="tx1"/>
              </a:solidFill>
              <a:latin typeface="Times New Roman"/>
              <a:cs typeface="Times New Roman"/>
            </a:endParaRPr>
          </a:p>
        </p:txBody>
      </p:sp>
      <p:sp>
        <p:nvSpPr>
          <p:cNvPr id="16" name="WordArt 7" descr="Paper bag"/>
          <p:cNvSpPr txBox="1">
            <a:spLocks noChangeArrowheads="1" noChangeShapeType="1" noTextEdit="1"/>
          </p:cNvSpPr>
          <p:nvPr/>
        </p:nvSpPr>
        <p:spPr bwMode="auto">
          <a:xfrm>
            <a:off x="7500958" y="2214554"/>
            <a:ext cx="1395827" cy="584775"/>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fromWordArt="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DZ" sz="3200" b="1" kern="10" spc="100" dirty="0" smtClean="0">
                <a:ln w="18000">
                  <a:noFill/>
                  <a:prstDash val="solid"/>
                </a:ln>
                <a:solidFill>
                  <a:schemeClr val="bg1"/>
                </a:solidFill>
                <a:effectLst>
                  <a:outerShdw blurRad="25000" dist="20000" dir="16020000" algn="tl">
                    <a:schemeClr val="accent1">
                      <a:satMod val="200000"/>
                      <a:shade val="1000"/>
                      <a:alpha val="60000"/>
                    </a:schemeClr>
                  </a:outerShdw>
                </a:effectLst>
                <a:latin typeface="+mj-lt"/>
                <a:ea typeface="+mj-ea"/>
                <a:cs typeface="Times New Roman"/>
              </a:rPr>
              <a:t>الفقرات</a:t>
            </a:r>
            <a:endParaRPr lang="fr-FR" sz="3200" b="1" kern="10" spc="100" dirty="0">
              <a:ln w="18000">
                <a:noFill/>
                <a:prstDash val="solid"/>
              </a:ln>
              <a:solidFill>
                <a:schemeClr val="bg1"/>
              </a:solidFill>
              <a:effectLst>
                <a:outerShdw blurRad="25000" dist="20000" dir="16020000" algn="tl">
                  <a:schemeClr val="accent1">
                    <a:satMod val="200000"/>
                    <a:shade val="1000"/>
                    <a:alpha val="60000"/>
                  </a:schemeClr>
                </a:outerShdw>
              </a:effectLst>
              <a:latin typeface="+mj-lt"/>
              <a:ea typeface="+mj-ea"/>
              <a:cs typeface="Times New Roman"/>
            </a:endParaRPr>
          </a:p>
        </p:txBody>
      </p:sp>
      <p:sp>
        <p:nvSpPr>
          <p:cNvPr id="15" name="WordArt 7" descr="Paper bag"/>
          <p:cNvSpPr txBox="1">
            <a:spLocks noChangeArrowheads="1" noChangeShapeType="1" noTextEdit="1"/>
          </p:cNvSpPr>
          <p:nvPr/>
        </p:nvSpPr>
        <p:spPr bwMode="auto">
          <a:xfrm>
            <a:off x="2285984" y="4143380"/>
            <a:ext cx="4005274" cy="523220"/>
          </a:xfrm>
          <a:prstGeom prst="rect">
            <a:avLst/>
          </a:prstGeom>
          <a:solidFill>
            <a:srgbClr val="FFC000"/>
          </a:solidFill>
        </p:spPr>
        <p:style>
          <a:lnRef idx="1">
            <a:schemeClr val="dk1"/>
          </a:lnRef>
          <a:fillRef idx="2">
            <a:schemeClr val="dk1"/>
          </a:fillRef>
          <a:effectRef idx="1">
            <a:schemeClr val="dk1"/>
          </a:effectRef>
          <a:fontRef idx="minor">
            <a:schemeClr val="dk1"/>
          </a:fontRef>
        </p:style>
        <p:txBody>
          <a:bodyPr wrap="square" fromWordArt="1">
            <a:spAutoFit/>
          </a:bodyPr>
          <a:lstStyle/>
          <a:p>
            <a:r>
              <a:rPr lang="ar-DZ" sz="2800" b="1" kern="10" dirty="0" smtClean="0">
                <a:ln w="0"/>
                <a:solidFill>
                  <a:schemeClr val="tx1"/>
                </a:solidFill>
                <a:effectLst>
                  <a:outerShdw blurRad="38100" dist="19050" dir="2700000" algn="tl" rotWithShape="0">
                    <a:schemeClr val="dk1">
                      <a:alpha val="40000"/>
                    </a:schemeClr>
                  </a:outerShdw>
                </a:effectLst>
                <a:latin typeface="Times New Roman"/>
                <a:cs typeface="Times New Roman"/>
              </a:rPr>
              <a:t>خصائص ومميزات الفساد</a:t>
            </a:r>
            <a:endParaRPr lang="fr-FR" sz="2800" b="1" kern="10" dirty="0" smtClean="0">
              <a:ln w="0"/>
              <a:solidFill>
                <a:schemeClr val="tx1"/>
              </a:solidFill>
              <a:effectLst>
                <a:outerShdw blurRad="38100" dist="19050" dir="2700000" algn="tl" rotWithShape="0">
                  <a:schemeClr val="dk1">
                    <a:alpha val="40000"/>
                  </a:schemeClr>
                </a:outerShdw>
              </a:effectLst>
              <a:latin typeface="Times New Roman"/>
              <a:cs typeface="Times New Roman"/>
            </a:endParaRPr>
          </a:p>
        </p:txBody>
      </p:sp>
      <p:pic>
        <p:nvPicPr>
          <p:cNvPr id="18" name="Image 5" descr="al.gif"/>
          <p:cNvPicPr>
            <a:picLocks noChangeAspect="1"/>
          </p:cNvPicPr>
          <p:nvPr/>
        </p:nvPicPr>
        <p:blipFill>
          <a:blip r:embed="rId2"/>
          <a:srcRect/>
          <a:stretch>
            <a:fillRect/>
          </a:stretch>
        </p:blipFill>
        <p:spPr bwMode="auto">
          <a:xfrm rot="20799131">
            <a:off x="225565" y="170230"/>
            <a:ext cx="1281364" cy="866559"/>
          </a:xfrm>
          <a:prstGeom prst="rect">
            <a:avLst/>
          </a:prstGeom>
          <a:noFill/>
          <a:ln w="9525">
            <a:noFill/>
            <a:miter lim="800000"/>
            <a:headEnd/>
            <a:tailEnd/>
          </a:ln>
        </p:spPr>
      </p:pic>
    </p:spTree>
    <p:extLst>
      <p:ext uri="{BB962C8B-B14F-4D97-AF65-F5344CB8AC3E}">
        <p14:creationId xmlns="" xmlns:p14="http://schemas.microsoft.com/office/powerpoint/2010/main" val="63031382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ppt_x</p:attrName>
                                        </p:attrNameLst>
                                      </p:cBhvr>
                                      <p:tavLst>
                                        <p:tav tm="0">
                                          <p:val>
                                            <p:strVal val="#ppt_x+#ppt_w*1.125000"/>
                                          </p:val>
                                        </p:tav>
                                        <p:tav tm="100000">
                                          <p:val>
                                            <p:strVal val="#ppt_x"/>
                                          </p:val>
                                        </p:tav>
                                      </p:tavLst>
                                    </p:anim>
                                    <p:animEffect transition="in" filter="wipe(left)">
                                      <p:cBhvr>
                                        <p:cTn id="14" dur="500"/>
                                        <p:tgtEl>
                                          <p:spTgt spid="5"/>
                                        </p:tgtEl>
                                      </p:cBhvr>
                                    </p:animEffect>
                                  </p:childTnLst>
                                </p:cTn>
                              </p:par>
                              <p:par>
                                <p:cTn id="15" presetID="1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ppt_x</p:attrName>
                                        </p:attrNameLst>
                                      </p:cBhvr>
                                      <p:tavLst>
                                        <p:tav tm="0">
                                          <p:val>
                                            <p:strVal val="#ppt_x+#ppt_w*1.125000"/>
                                          </p:val>
                                        </p:tav>
                                        <p:tav tm="100000">
                                          <p:val>
                                            <p:strVal val="#ppt_x"/>
                                          </p:val>
                                        </p:tav>
                                      </p:tavLst>
                                    </p:anim>
                                    <p:animEffect transition="in" filter="wipe(left)">
                                      <p:cBhvr>
                                        <p:cTn id="18" dur="500"/>
                                        <p:tgtEl>
                                          <p:spTgt spid="7"/>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p:tgtEl>
                                          <p:spTgt spid="15"/>
                                        </p:tgtEl>
                                        <p:attrNameLst>
                                          <p:attrName>ppt_x</p:attrName>
                                        </p:attrNameLst>
                                      </p:cBhvr>
                                      <p:tavLst>
                                        <p:tav tm="0">
                                          <p:val>
                                            <p:strVal val="#ppt_x+#ppt_w*1.125000"/>
                                          </p:val>
                                        </p:tav>
                                        <p:tav tm="100000">
                                          <p:val>
                                            <p:strVal val="#ppt_x"/>
                                          </p:val>
                                        </p:tav>
                                      </p:tavLst>
                                    </p:anim>
                                    <p:animEffect transition="in" filter="wipe(left)">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6"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3" name="Espace réservé du contenu 2"/>
          <p:cNvSpPr>
            <a:spLocks noGrp="1"/>
          </p:cNvSpPr>
          <p:nvPr>
            <p:ph idx="1"/>
          </p:nvPr>
        </p:nvSpPr>
        <p:spPr/>
        <p:txBody>
          <a:bodyPr/>
          <a:lstStyle/>
          <a:p>
            <a:r>
              <a:rPr lang="ar-DZ" sz="2800" dirty="0" smtClean="0">
                <a:solidFill>
                  <a:srgbClr val="FF0000"/>
                </a:solidFill>
              </a:rPr>
              <a:t>04</a:t>
            </a:r>
            <a:r>
              <a:rPr lang="ar-DZ" sz="2800" b="1" dirty="0" smtClean="0">
                <a:solidFill>
                  <a:srgbClr val="FF0000"/>
                </a:solidFill>
              </a:rPr>
              <a:t> رشوة الموظفين العموميين الأجانب و موظفي المنظمات الدولية العمومية:</a:t>
            </a:r>
          </a:p>
          <a:p>
            <a:pPr marL="0" indent="0">
              <a:buNone/>
            </a:pPr>
            <a:r>
              <a:rPr lang="ar-DZ" sz="2400" b="1" dirty="0" smtClean="0"/>
              <a:t>رغم التشابه بين هذه الجريمة و جريمة رشوة الموظف العمومي الوطني إلا أن هناك اختلاف و فروق مهمة الراشي في هذه الحالة إما موظف عمومي أجنبي أو موظف تابع لمنظمة دولية لكن الرشوة السلبية في هذه الحالة هي نفسها الرشوة السلبية في حالة موظف عمومي وطني و هنا يكون الاختلاف في الغرض نتيجة اختلاف الواجبات بين الموظف العمومي الوطني و الأجنبي أما الرشوة الإيجابية تكون من جانب أشخاص أو قطاع خاص جزائري و الغرض من هذه الجريمة هو  الحصول أو المحافظة على الصفقة أو امتياز غير مستحق له علاقة بالتجارة الدولية أو غيرها</a:t>
            </a:r>
          </a:p>
          <a:p>
            <a:pPr marL="0" indent="0">
              <a:buNone/>
            </a:pPr>
            <a:r>
              <a:rPr lang="ar-DZ" sz="2400" b="1" dirty="0" smtClean="0"/>
              <a:t>و الرشوة هنا هي قبول مزية غير مستحقة لشخص أجنبي  أو هيئة أو كيان أخر و هذا التصرف يعد المتاجرة بالوظيفة , وقبول هذه المزية من أجل الإخلال بالتزام قانوني ,</a:t>
            </a:r>
            <a:endParaRPr lang="fr-FR" sz="2400" b="1" dirty="0"/>
          </a:p>
        </p:txBody>
      </p:sp>
      <p:pic>
        <p:nvPicPr>
          <p:cNvPr id="4"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extLst>
      <p:ext uri="{BB962C8B-B14F-4D97-AF65-F5344CB8AC3E}">
        <p14:creationId xmlns="" xmlns:p14="http://schemas.microsoft.com/office/powerpoint/2010/main" val="314874021"/>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29" name="Rectangle à coins arrondis 28"/>
          <p:cNvSpPr/>
          <p:nvPr/>
        </p:nvSpPr>
        <p:spPr>
          <a:xfrm>
            <a:off x="142843" y="2348880"/>
            <a:ext cx="7143801" cy="410445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b="1" dirty="0" smtClean="0">
                <a:solidFill>
                  <a:srgbClr val="FF0000"/>
                </a:solidFill>
              </a:rPr>
              <a:t>(05)اختلاس الممتلكات من قبل موظف عمومي أو استعمالها على نحو غير شرعي :</a:t>
            </a:r>
            <a:r>
              <a:rPr lang="ar-DZ" sz="2400" b="1" dirty="0" smtClean="0">
                <a:solidFill>
                  <a:schemeClr val="tx1"/>
                </a:solidFill>
              </a:rPr>
              <a:t>نقصد بها الاستيلاء و الحيازة الكاملة للمال المملوك للغير سواء الدولة أو الخواص  سواء عن طريق الحجز دون حق أو إخفاء الأموال العامة </a:t>
            </a:r>
          </a:p>
          <a:p>
            <a:pPr algn="r"/>
            <a:r>
              <a:rPr lang="ar-DZ" sz="2400" b="1" dirty="0" smtClean="0">
                <a:solidFill>
                  <a:schemeClr val="tx1"/>
                </a:solidFill>
              </a:rPr>
              <a:t>أو الخاصة , </a:t>
            </a:r>
            <a:endParaRPr lang="fr-FR" sz="2400" b="1" dirty="0">
              <a:solidFill>
                <a:srgbClr val="000099"/>
              </a:solidFill>
            </a:endParaRPr>
          </a:p>
        </p:txBody>
      </p:sp>
      <p:pic>
        <p:nvPicPr>
          <p:cNvPr id="10"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
        <p:nvSpPr>
          <p:cNvPr id="2" name="Rectangle 1"/>
          <p:cNvSpPr/>
          <p:nvPr/>
        </p:nvSpPr>
        <p:spPr>
          <a:xfrm>
            <a:off x="2188512" y="1263260"/>
            <a:ext cx="509090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b="1" dirty="0" smtClean="0">
                <a:solidFill>
                  <a:srgbClr val="FF0000"/>
                </a:solidFill>
              </a:rPr>
              <a:t>2ــ جرائم المتاجرة بالوظيفة</a:t>
            </a:r>
            <a:endParaRPr lang="fr-FR" sz="2800" b="1" dirty="0">
              <a:solidFill>
                <a:srgbClr val="FF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3" name="Espace réservé du contenu 2"/>
          <p:cNvSpPr>
            <a:spLocks noGrp="1"/>
          </p:cNvSpPr>
          <p:nvPr>
            <p:ph idx="1"/>
          </p:nvPr>
        </p:nvSpPr>
        <p:spPr/>
        <p:txBody>
          <a:bodyPr/>
          <a:lstStyle/>
          <a:p>
            <a:r>
              <a:rPr lang="ar-DZ" sz="2800" b="1" dirty="0" smtClean="0">
                <a:solidFill>
                  <a:srgbClr val="FF0000"/>
                </a:solidFill>
              </a:rPr>
              <a:t>06 جريمة الغدر:</a:t>
            </a:r>
          </a:p>
          <a:p>
            <a:pPr marL="0" indent="0">
              <a:buNone/>
            </a:pPr>
            <a:r>
              <a:rPr lang="ar-DZ" sz="2400" b="1" dirty="0" smtClean="0"/>
              <a:t>حسب المادة 30 من القانون 01/06  هي  عملية تحصيل أموال مع العلم أنها غير مستحقة أو تحصيل أموال أكبر من المستحقات  نتيجة الأداء سواء لنفسه أو لصالح أطراف أو هيئات أخرى بحجة الالتزام بالقانون</a:t>
            </a:r>
          </a:p>
          <a:p>
            <a:pPr marL="0" indent="0">
              <a:buNone/>
            </a:pPr>
            <a:r>
              <a:rPr lang="ar-DZ" sz="2400" b="1" dirty="0" smtClean="0"/>
              <a:t>وبما أن هذا السلوك ينطوي على الكذب و لهذا سمية جريمة الغدر</a:t>
            </a:r>
          </a:p>
          <a:p>
            <a:pPr marL="0" indent="0">
              <a:buNone/>
            </a:pPr>
            <a:r>
              <a:rPr lang="ar-DZ" sz="2800" b="1" dirty="0" smtClean="0">
                <a:solidFill>
                  <a:srgbClr val="FF0000"/>
                </a:solidFill>
              </a:rPr>
              <a:t>07 الإعفاء والتخفيض غير القانوني في الضريبة والرسم :</a:t>
            </a:r>
          </a:p>
          <a:p>
            <a:pPr marL="0" indent="0">
              <a:buNone/>
            </a:pPr>
            <a:r>
              <a:rPr lang="ar-DZ" sz="2400" b="1" dirty="0" smtClean="0"/>
              <a:t>بمعنى منح أو الاستفادة من إعفاء ضريبي غير قانوني أو التخفيض من قيمة الضريبة أو الرسم مع العلم أن الموظف له علاقة مباشرة أو غير مباشرة بهذا التحصيل  وقد تكون العملية بإعطاء أوامر للمرؤوسين  </a:t>
            </a:r>
          </a:p>
          <a:p>
            <a:pPr marL="0" indent="0">
              <a:buNone/>
            </a:pPr>
            <a:r>
              <a:rPr lang="ar-DZ" sz="2400" b="1" dirty="0" smtClean="0"/>
              <a:t>أو التخفيض دون أي ترخيص قانوني,</a:t>
            </a:r>
            <a:endParaRPr lang="fr-FR" sz="2400" b="1" dirty="0"/>
          </a:p>
        </p:txBody>
      </p:sp>
      <p:pic>
        <p:nvPicPr>
          <p:cNvPr id="5"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extLst>
      <p:ext uri="{BB962C8B-B14F-4D97-AF65-F5344CB8AC3E}">
        <p14:creationId xmlns="" xmlns:p14="http://schemas.microsoft.com/office/powerpoint/2010/main" val="838608845"/>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3" name="Espace réservé du contenu 2"/>
          <p:cNvSpPr>
            <a:spLocks noGrp="1"/>
          </p:cNvSpPr>
          <p:nvPr>
            <p:ph idx="1"/>
          </p:nvPr>
        </p:nvSpPr>
        <p:spPr>
          <a:xfrm>
            <a:off x="76200" y="1181100"/>
            <a:ext cx="7391400" cy="5344244"/>
          </a:xfrm>
        </p:spPr>
        <p:txBody>
          <a:bodyPr/>
          <a:lstStyle/>
          <a:p>
            <a:pPr marL="0" indent="0">
              <a:buNone/>
            </a:pPr>
            <a:r>
              <a:rPr lang="ar-DZ" dirty="0" smtClean="0"/>
              <a:t> </a:t>
            </a:r>
            <a:r>
              <a:rPr lang="ar-DZ" sz="2800" b="1" dirty="0" smtClean="0">
                <a:solidFill>
                  <a:srgbClr val="FF0000"/>
                </a:solidFill>
              </a:rPr>
              <a:t>08 استغلال النفوذ:</a:t>
            </a:r>
          </a:p>
          <a:p>
            <a:pPr marL="0" indent="0">
              <a:buNone/>
            </a:pPr>
            <a:r>
              <a:rPr lang="ar-DZ" sz="2400" b="1" dirty="0" smtClean="0"/>
              <a:t>هي المتاجرة بالنفوذ اتجاه شخص لاستعمال و استغلال نفوذه الفعلي أو الوهمي من أجل الحصول على مزية غير مستحقة لصاحب المصلحة  من أي سلطة وحسب المادة 23 من القانون 01/06 و من خلال نصها تعتبر من الجرائم الماسة بنزاهة الوظيفة العامة و كرامتها</a:t>
            </a:r>
            <a:endParaRPr lang="fr-FR" sz="2400" b="1" dirty="0"/>
          </a:p>
        </p:txBody>
      </p:sp>
      <p:pic>
        <p:nvPicPr>
          <p:cNvPr id="4"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extLst>
      <p:ext uri="{BB962C8B-B14F-4D97-AF65-F5344CB8AC3E}">
        <p14:creationId xmlns="" xmlns:p14="http://schemas.microsoft.com/office/powerpoint/2010/main" val="777342798"/>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34" name="Rectangle à coins arrondis 33"/>
          <p:cNvSpPr/>
          <p:nvPr/>
        </p:nvSpPr>
        <p:spPr>
          <a:xfrm>
            <a:off x="169102" y="2348880"/>
            <a:ext cx="7286676" cy="403244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ar-DZ" sz="2400" b="1" dirty="0" smtClean="0">
              <a:solidFill>
                <a:srgbClr val="000099"/>
              </a:solidFill>
            </a:endParaRPr>
          </a:p>
          <a:p>
            <a:pPr algn="r"/>
            <a:endParaRPr lang="ar-DZ" sz="2400" b="1" dirty="0" smtClean="0">
              <a:solidFill>
                <a:srgbClr val="000099"/>
              </a:solidFill>
            </a:endParaRPr>
          </a:p>
          <a:p>
            <a:pPr algn="r"/>
            <a:r>
              <a:rPr lang="ar-DZ" sz="2400" b="1" dirty="0" smtClean="0">
                <a:solidFill>
                  <a:srgbClr val="000099"/>
                </a:solidFill>
              </a:rPr>
              <a:t>(</a:t>
            </a:r>
            <a:r>
              <a:rPr lang="ar-DZ" sz="2800" b="1" dirty="0" smtClean="0">
                <a:solidFill>
                  <a:srgbClr val="FF0000"/>
                </a:solidFill>
              </a:rPr>
              <a:t>09)إساءة استغلال الوظيفة</a:t>
            </a:r>
            <a:r>
              <a:rPr lang="ar-DZ" sz="2400" b="1" dirty="0" smtClean="0">
                <a:solidFill>
                  <a:srgbClr val="FF0000"/>
                </a:solidFill>
              </a:rPr>
              <a:t>:</a:t>
            </a:r>
          </a:p>
          <a:p>
            <a:pPr algn="r"/>
            <a:r>
              <a:rPr lang="ar-DZ" sz="2400" b="1" dirty="0" smtClean="0">
                <a:solidFill>
                  <a:schemeClr val="tx1"/>
                </a:solidFill>
              </a:rPr>
              <a:t>هي جريمة جديدة أستحدثها القانون01/06 في المادة  33  بمعنى القيام بعمل أو الامتناع عن أداء عمل في إطار الوظيفة بشكل يخالف </a:t>
            </a:r>
            <a:r>
              <a:rPr lang="ar-DZ" sz="2400" b="1" dirty="0">
                <a:solidFill>
                  <a:schemeClr val="tx1"/>
                </a:solidFill>
              </a:rPr>
              <a:t>القوانين و التنظيمات التي تحكم هذه الوظيفة </a:t>
            </a:r>
            <a:r>
              <a:rPr lang="ar-DZ" sz="2400" b="1" dirty="0" smtClean="0">
                <a:solidFill>
                  <a:schemeClr val="tx1"/>
                </a:solidFill>
              </a:rPr>
              <a:t>و هذا بغرض الحصول  على منافع غير مستحقة بغض النظر عن صاحب هذا السلوك سواء الموظف بعينه أو غيره شخصا طبيعيا كان أو معنوي,</a:t>
            </a:r>
          </a:p>
          <a:p>
            <a:pPr algn="r"/>
            <a:endParaRPr lang="ar-DZ" sz="2400" b="1" dirty="0" smtClean="0">
              <a:solidFill>
                <a:srgbClr val="FF0000"/>
              </a:solidFill>
            </a:endParaRPr>
          </a:p>
        </p:txBody>
      </p:sp>
      <p:pic>
        <p:nvPicPr>
          <p:cNvPr id="10" name="Image 5" descr="al.gif"/>
          <p:cNvPicPr>
            <a:picLocks noChangeAspect="1"/>
          </p:cNvPicPr>
          <p:nvPr/>
        </p:nvPicPr>
        <p:blipFill>
          <a:blip r:embed="rId2"/>
          <a:srcRect/>
          <a:stretch>
            <a:fillRect/>
          </a:stretch>
        </p:blipFill>
        <p:spPr bwMode="auto">
          <a:xfrm rot="20799131">
            <a:off x="226281" y="176349"/>
            <a:ext cx="1228348" cy="866559"/>
          </a:xfrm>
          <a:prstGeom prst="rect">
            <a:avLst/>
          </a:prstGeom>
          <a:noFill/>
          <a:ln w="9525">
            <a:noFill/>
            <a:miter lim="800000"/>
            <a:headEnd/>
            <a:tailEnd/>
          </a:ln>
        </p:spPr>
      </p:pic>
      <p:sp>
        <p:nvSpPr>
          <p:cNvPr id="2" name="Rectangle 1"/>
          <p:cNvSpPr/>
          <p:nvPr/>
        </p:nvSpPr>
        <p:spPr>
          <a:xfrm>
            <a:off x="2071670" y="1340768"/>
            <a:ext cx="521494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3200" b="1" dirty="0" smtClean="0">
                <a:solidFill>
                  <a:srgbClr val="FF0000"/>
                </a:solidFill>
              </a:rPr>
              <a:t>3ــ جرائم الاختلاس و المتاجرة بالنفوذ</a:t>
            </a:r>
            <a:endParaRPr lang="fr-FR" sz="3200" b="1" dirty="0">
              <a:solidFill>
                <a:srgbClr val="FF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3" name="Espace réservé du contenu 2"/>
          <p:cNvSpPr>
            <a:spLocks noGrp="1"/>
          </p:cNvSpPr>
          <p:nvPr>
            <p:ph idx="1"/>
          </p:nvPr>
        </p:nvSpPr>
        <p:spPr/>
        <p:txBody>
          <a:bodyPr/>
          <a:lstStyle/>
          <a:p>
            <a:r>
              <a:rPr lang="ar-DZ" sz="2800" b="1" dirty="0" smtClean="0">
                <a:solidFill>
                  <a:srgbClr val="FF0000"/>
                </a:solidFill>
              </a:rPr>
              <a:t>10 عدم التصريح عن تعارض المصالح:</a:t>
            </a:r>
          </a:p>
          <a:p>
            <a:pPr marL="0" indent="0">
              <a:buNone/>
            </a:pPr>
            <a:r>
              <a:rPr lang="ar-DZ" sz="2400" b="1" dirty="0" smtClean="0"/>
              <a:t>انطلاقا من المادة 08 من القانون 01/06 على كل موظف عمومي أن يخبر السلطة الوصية في حالة تعارض المصالح بمعني تعارض مصالحه الخاصة مع المصلحة العامة مما يؤثر على ممارسته لمهامه العادية </a:t>
            </a:r>
          </a:p>
          <a:p>
            <a:pPr marL="0" indent="0">
              <a:buNone/>
            </a:pPr>
            <a:r>
              <a:rPr lang="ar-DZ" sz="2400" b="1" dirty="0" smtClean="0"/>
              <a:t>وفي حالة عدم تـبليغ السلطة الوصية عليه فإنه يعد مرتكب لجريمة تعارض المصالح ,</a:t>
            </a:r>
          </a:p>
          <a:p>
            <a:pPr marL="0" indent="0">
              <a:buNone/>
            </a:pPr>
            <a:r>
              <a:rPr lang="ar-DZ" sz="2800" b="1" dirty="0" smtClean="0">
                <a:solidFill>
                  <a:srgbClr val="FF0000"/>
                </a:solidFill>
              </a:rPr>
              <a:t>11ـ أخذ فوائد بصفة غير قانونية:</a:t>
            </a:r>
          </a:p>
          <a:p>
            <a:pPr marL="0" indent="0">
              <a:buNone/>
            </a:pPr>
            <a:r>
              <a:rPr lang="ar-DZ" sz="2400" b="1" dirty="0" smtClean="0"/>
              <a:t>يقصد به أخذ فائدة أو مقابل , كل عون عمومي أخذ أو تلقى فائدة في عقد سمسرة أو استغلال مباشر يديره أو يشرف عليه جزئيا أو كليا بصفة مباشرة أو بواسطة غيره أثناء ارتكابه الفعل صراحة  وتسمى بحريمة خيانة المصلحة العامة بمعنى إقحام الموظف لنفسه في عمل أو صفقة يديرها  من أجل الحصول على فائدة متاجرا بوظيفته ,</a:t>
            </a:r>
          </a:p>
          <a:p>
            <a:pPr marL="0" indent="0">
              <a:buNone/>
            </a:pPr>
            <a:endParaRPr lang="fr-FR" sz="2400" b="1" dirty="0"/>
          </a:p>
        </p:txBody>
      </p:sp>
      <p:pic>
        <p:nvPicPr>
          <p:cNvPr id="4"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extLst>
      <p:ext uri="{BB962C8B-B14F-4D97-AF65-F5344CB8AC3E}">
        <p14:creationId xmlns="" xmlns:p14="http://schemas.microsoft.com/office/powerpoint/2010/main" val="2812609085"/>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3" name="Espace réservé du contenu 2"/>
          <p:cNvSpPr>
            <a:spLocks noGrp="1"/>
          </p:cNvSpPr>
          <p:nvPr>
            <p:ph idx="1"/>
          </p:nvPr>
        </p:nvSpPr>
        <p:spPr/>
        <p:txBody>
          <a:bodyPr/>
          <a:lstStyle/>
          <a:p>
            <a:pPr marL="0" indent="0">
              <a:buNone/>
            </a:pPr>
            <a:r>
              <a:rPr lang="ar-DZ" sz="2800" b="1" dirty="0" smtClean="0">
                <a:solidFill>
                  <a:srgbClr val="FF0000"/>
                </a:solidFill>
              </a:rPr>
              <a:t>12ـ عدم التصريح أو التصريح الكاذب بالممتلكات:</a:t>
            </a:r>
          </a:p>
          <a:p>
            <a:pPr marL="0" indent="0">
              <a:buNone/>
            </a:pPr>
            <a:r>
              <a:rPr lang="ar-DZ" sz="2400" b="1" dirty="0" smtClean="0"/>
              <a:t>ألزم القانون 01/06 في المادة 04 الأعوان العموميين بالتصريح بالممتلكات ضمانا للشفافية و حماية الممتلكات العمومية وصون نزاهة الأشخاص المكلفين بالخدمة العمومية  و يعتبر كل عدم تصريح بالممتلكات جريمة و كل تصريح كاذب جريم  و التصريح يشمل  جرد الأملاك العقارية والمنقولة التي يحوزها العون أو أولاده القصر و لوفي الشيوع, ويتم التصريح عند بداية الخدمة أو العهدة الانتخابية  في الشهر الأول بعد التنصيب  و يجدد هذا التصريح كل ما تغيرت الذمة المالية للعون كما يجب التصريح عند نهاية الخدمة أو العهدة الانتخابية,</a:t>
            </a:r>
            <a:endParaRPr lang="fr-FR" sz="2000" b="1" dirty="0"/>
          </a:p>
        </p:txBody>
      </p:sp>
      <p:pic>
        <p:nvPicPr>
          <p:cNvPr id="4"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extLst>
      <p:ext uri="{BB962C8B-B14F-4D97-AF65-F5344CB8AC3E}">
        <p14:creationId xmlns="" xmlns:p14="http://schemas.microsoft.com/office/powerpoint/2010/main" val="2640362448"/>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pic>
        <p:nvPicPr>
          <p:cNvPr id="8" name="Image 5" descr="al.gif"/>
          <p:cNvPicPr>
            <a:picLocks noChangeAspect="1"/>
          </p:cNvPicPr>
          <p:nvPr/>
        </p:nvPicPr>
        <p:blipFill>
          <a:blip r:embed="rId2"/>
          <a:srcRect/>
          <a:stretch>
            <a:fillRect/>
          </a:stretch>
        </p:blipFill>
        <p:spPr bwMode="auto">
          <a:xfrm rot="20799131">
            <a:off x="227468" y="170007"/>
            <a:ext cx="1281363" cy="883051"/>
          </a:xfrm>
          <a:prstGeom prst="rect">
            <a:avLst/>
          </a:prstGeom>
          <a:noFill/>
          <a:ln w="9525">
            <a:noFill/>
            <a:miter lim="800000"/>
            <a:headEnd/>
            <a:tailEnd/>
          </a:ln>
        </p:spPr>
      </p:pic>
      <p:sp>
        <p:nvSpPr>
          <p:cNvPr id="2" name="Rectangle 1"/>
          <p:cNvSpPr/>
          <p:nvPr/>
        </p:nvSpPr>
        <p:spPr>
          <a:xfrm>
            <a:off x="3500430" y="1189040"/>
            <a:ext cx="3857620" cy="727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800" b="1" dirty="0">
                <a:solidFill>
                  <a:srgbClr val="FF0000"/>
                </a:solidFill>
                <a:cs typeface="Sultan bold"/>
              </a:rPr>
              <a:t>4- جرائم التستر على الفساد</a:t>
            </a:r>
          </a:p>
        </p:txBody>
      </p:sp>
      <p:sp>
        <p:nvSpPr>
          <p:cNvPr id="3" name="Rectangle 2"/>
          <p:cNvSpPr/>
          <p:nvPr/>
        </p:nvSpPr>
        <p:spPr>
          <a:xfrm>
            <a:off x="251520" y="2060848"/>
            <a:ext cx="7106530" cy="4392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b="1" dirty="0" smtClean="0">
                <a:solidFill>
                  <a:srgbClr val="FF0000"/>
                </a:solidFill>
              </a:rPr>
              <a:t>13ـ الإثراء غير المشروع:</a:t>
            </a:r>
          </a:p>
          <a:p>
            <a:pPr algn="r"/>
            <a:r>
              <a:rPr lang="ar-DZ" sz="2400" b="1" dirty="0" smtClean="0">
                <a:solidFill>
                  <a:schemeClr val="tx1"/>
                </a:solidFill>
              </a:rPr>
              <a:t>حصول زيادات معتبرة </a:t>
            </a:r>
            <a:r>
              <a:rPr lang="ar-DZ" sz="2400" b="1" dirty="0">
                <a:solidFill>
                  <a:schemeClr val="tx1"/>
                </a:solidFill>
              </a:rPr>
              <a:t>في الذمة </a:t>
            </a:r>
            <a:r>
              <a:rPr lang="ar-DZ" sz="2400" b="1" dirty="0" smtClean="0">
                <a:solidFill>
                  <a:schemeClr val="tx1"/>
                </a:solidFill>
              </a:rPr>
              <a:t>المالية من خلال تغيير نمط معيشة العون العمومي و هذا مقارنة بالمداخيل العادية للموظف أو بتغيير حساباته البنكية أو شرائه عقارات متعددة ,,,,,,,,,,,,,,,,,,,,,,,,,</a:t>
            </a:r>
          </a:p>
          <a:p>
            <a:pPr algn="r"/>
            <a:r>
              <a:rPr lang="ar-DZ" sz="2400" b="1" dirty="0" smtClean="0">
                <a:solidFill>
                  <a:schemeClr val="tx1"/>
                </a:solidFill>
              </a:rPr>
              <a:t>و عجز الموظف عن تبرير هذه الزيادات  المعتبرة أو العقارات التي تم شراؤها  وفق الطرق المعمول بها قانونا  </a:t>
            </a:r>
          </a:p>
          <a:p>
            <a:pPr algn="r"/>
            <a:endParaRPr lang="fr-FR" sz="2400" b="1"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3" name="Espace réservé du contenu 2"/>
          <p:cNvSpPr>
            <a:spLocks noGrp="1"/>
          </p:cNvSpPr>
          <p:nvPr>
            <p:ph idx="1"/>
          </p:nvPr>
        </p:nvSpPr>
        <p:spPr/>
        <p:txBody>
          <a:bodyPr/>
          <a:lstStyle/>
          <a:p>
            <a:pPr marL="0" indent="0">
              <a:buNone/>
            </a:pPr>
            <a:r>
              <a:rPr lang="ar-DZ" sz="2800" dirty="0" smtClean="0">
                <a:solidFill>
                  <a:srgbClr val="FF0000"/>
                </a:solidFill>
              </a:rPr>
              <a:t>14ـ </a:t>
            </a:r>
            <a:r>
              <a:rPr lang="ar-DZ" sz="2800" b="1" dirty="0" smtClean="0">
                <a:solidFill>
                  <a:srgbClr val="FF0000"/>
                </a:solidFill>
              </a:rPr>
              <a:t>تلقي الهدايا:</a:t>
            </a:r>
          </a:p>
          <a:p>
            <a:pPr marL="0" indent="0">
              <a:buNone/>
            </a:pPr>
            <a:r>
              <a:rPr lang="ar-DZ" sz="2400" b="1" dirty="0" smtClean="0"/>
              <a:t>هي قبول هدايا أو مزايا غير مستحقة من شأنها أن تؤثر في سير إجراء ما أو معاملة ما لها صلة بمهام العون العمومي</a:t>
            </a:r>
          </a:p>
          <a:p>
            <a:pPr marL="0" indent="0">
              <a:buNone/>
            </a:pPr>
            <a:r>
              <a:rPr lang="ar-DZ" sz="2400" b="1" dirty="0" smtClean="0"/>
              <a:t>رغم كون الشخص المقدم للهدية لم يفصح عن الطلب و هذا الاختلاف بين الرشوة السلبية و هذه الجريمة ,</a:t>
            </a:r>
          </a:p>
          <a:p>
            <a:pPr marL="0" indent="0">
              <a:buNone/>
            </a:pPr>
            <a:r>
              <a:rPr lang="ar-DZ" sz="2800" b="1" dirty="0" smtClean="0">
                <a:solidFill>
                  <a:srgbClr val="FF0000"/>
                </a:solidFill>
              </a:rPr>
              <a:t>15</a:t>
            </a:r>
            <a:r>
              <a:rPr lang="ar-DZ" sz="2400" b="1" dirty="0" smtClean="0">
                <a:solidFill>
                  <a:srgbClr val="FF0000"/>
                </a:solidFill>
              </a:rPr>
              <a:t>ـ </a:t>
            </a:r>
            <a:r>
              <a:rPr lang="ar-DZ" sz="2800" b="1" dirty="0" smtClean="0">
                <a:solidFill>
                  <a:srgbClr val="FF0000"/>
                </a:solidFill>
              </a:rPr>
              <a:t>التمويل الخفي للأحزاب السياسية:</a:t>
            </a:r>
          </a:p>
          <a:p>
            <a:pPr marL="0" indent="0">
              <a:buNone/>
            </a:pPr>
            <a:r>
              <a:rPr lang="ar-DZ" sz="2400" b="1" dirty="0" smtClean="0"/>
              <a:t>كل عملية تمويل خفية للأحزاب السياسية تعتبر جريمة كون الأحزاب تمول من اشتراكات مناطليها و كذا مساعدات الدولة وكون هذا التمويل غير بريء نتيجة سريته </a:t>
            </a:r>
          </a:p>
          <a:p>
            <a:pPr marL="0" indent="0">
              <a:buNone/>
            </a:pPr>
            <a:r>
              <a:rPr lang="ar-DZ" sz="2400" b="1" dirty="0" smtClean="0">
                <a:solidFill>
                  <a:srgbClr val="FF0000"/>
                </a:solidFill>
              </a:rPr>
              <a:t>16ـ </a:t>
            </a:r>
            <a:r>
              <a:rPr lang="ar-DZ" sz="2800" b="1" dirty="0" smtClean="0">
                <a:solidFill>
                  <a:srgbClr val="FF0000"/>
                </a:solidFill>
              </a:rPr>
              <a:t>الرشوة في القطاع الخاص:</a:t>
            </a:r>
            <a:r>
              <a:rPr lang="ar-DZ" sz="2400" b="1" dirty="0" smtClean="0"/>
              <a:t> هي الجريمة المعرفة بثنائية الرشوة</a:t>
            </a:r>
          </a:p>
          <a:p>
            <a:pPr marL="0" indent="0">
              <a:buNone/>
            </a:pPr>
            <a:r>
              <a:rPr lang="ar-DZ" sz="2400" b="1" dirty="0" smtClean="0"/>
              <a:t>و تتمثل في طلب أو قبول بشكل مباشر أو غير مباشر مزية غير مستحقة</a:t>
            </a:r>
          </a:p>
          <a:p>
            <a:pPr marL="0" indent="0">
              <a:buNone/>
            </a:pPr>
            <a:r>
              <a:rPr lang="ar-DZ" sz="2400" b="1" dirty="0" smtClean="0"/>
              <a:t>و الوعد بمزية أو عرضها أو منحها بالنسبة للرشوة الإنجابية, </a:t>
            </a:r>
            <a:endParaRPr lang="fr-FR" sz="2800" b="1" dirty="0"/>
          </a:p>
        </p:txBody>
      </p:sp>
      <p:pic>
        <p:nvPicPr>
          <p:cNvPr id="4"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extLst>
      <p:ext uri="{BB962C8B-B14F-4D97-AF65-F5344CB8AC3E}">
        <p14:creationId xmlns="" xmlns:p14="http://schemas.microsoft.com/office/powerpoint/2010/main" val="2528799250"/>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pic>
        <p:nvPicPr>
          <p:cNvPr id="8" name="Image 5" descr="al.gif"/>
          <p:cNvPicPr>
            <a:picLocks noChangeAspect="1"/>
          </p:cNvPicPr>
          <p:nvPr/>
        </p:nvPicPr>
        <p:blipFill>
          <a:blip r:embed="rId2"/>
          <a:srcRect/>
          <a:stretch>
            <a:fillRect/>
          </a:stretch>
        </p:blipFill>
        <p:spPr bwMode="auto">
          <a:xfrm rot="20799131">
            <a:off x="227468" y="170007"/>
            <a:ext cx="1281363" cy="883051"/>
          </a:xfrm>
          <a:prstGeom prst="rect">
            <a:avLst/>
          </a:prstGeom>
          <a:noFill/>
          <a:ln w="9525">
            <a:noFill/>
            <a:miter lim="800000"/>
            <a:headEnd/>
            <a:tailEnd/>
          </a:ln>
        </p:spPr>
      </p:pic>
      <p:sp>
        <p:nvSpPr>
          <p:cNvPr id="2" name="Rectangle 1"/>
          <p:cNvSpPr/>
          <p:nvPr/>
        </p:nvSpPr>
        <p:spPr>
          <a:xfrm>
            <a:off x="2987824" y="1340768"/>
            <a:ext cx="437022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800" b="1" dirty="0">
                <a:solidFill>
                  <a:srgbClr val="FF0000"/>
                </a:solidFill>
                <a:cs typeface="Sultan bold"/>
              </a:rPr>
              <a:t>4- جرائم التستر على الفساد</a:t>
            </a:r>
          </a:p>
        </p:txBody>
      </p:sp>
      <p:sp>
        <p:nvSpPr>
          <p:cNvPr id="3" name="Rectangle 2"/>
          <p:cNvSpPr/>
          <p:nvPr/>
        </p:nvSpPr>
        <p:spPr>
          <a:xfrm>
            <a:off x="142843" y="2420888"/>
            <a:ext cx="7215207" cy="4032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dirty="0" smtClean="0">
                <a:solidFill>
                  <a:srgbClr val="FF0000"/>
                </a:solidFill>
              </a:rPr>
              <a:t>17</a:t>
            </a:r>
            <a:r>
              <a:rPr lang="ar-DZ" sz="2800" b="1" dirty="0" smtClean="0">
                <a:solidFill>
                  <a:srgbClr val="FF0000"/>
                </a:solidFill>
              </a:rPr>
              <a:t>ـ اختلاس الممتلكات في القطاع الخاص :</a:t>
            </a:r>
          </a:p>
          <a:p>
            <a:pPr algn="r"/>
            <a:r>
              <a:rPr lang="ar-DZ" sz="2400" b="1" dirty="0" smtClean="0">
                <a:solidFill>
                  <a:schemeClr val="tx1"/>
                </a:solidFill>
              </a:rPr>
              <a:t>هي الجريمة التي يرتكبها كل شخص يدير قطاع أو كيان خاص  أو يعمل  فيه  بأي صفة شرط </a:t>
            </a:r>
            <a:r>
              <a:rPr lang="ar-DZ" sz="2400" b="1" dirty="0">
                <a:solidFill>
                  <a:schemeClr val="tx1"/>
                </a:solidFill>
              </a:rPr>
              <a:t>ان يزاول هذا الكيان نشاط اقتصادي أو مالي أو </a:t>
            </a:r>
            <a:r>
              <a:rPr lang="ar-DZ" sz="2400" b="1" dirty="0" smtClean="0">
                <a:solidFill>
                  <a:schemeClr val="tx1"/>
                </a:solidFill>
              </a:rPr>
              <a:t>تجاري و تشترط الجريمة ثبوت الاختلاس و محل الجريمة و عمدية الاختلاس بالإضافة  إلى توفر القصد من وراء عملية الاختلاس</a:t>
            </a:r>
            <a:endParaRPr lang="fr-FR" sz="2400" b="1"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12" name="Rectangle 11"/>
          <p:cNvSpPr/>
          <p:nvPr/>
        </p:nvSpPr>
        <p:spPr>
          <a:xfrm>
            <a:off x="378595" y="178592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تعريف الفساد لغة</a:t>
            </a:r>
            <a:endParaRPr lang="ar-DZ" sz="4000" b="1" dirty="0" smtClean="0">
              <a:solidFill>
                <a:srgbClr val="FF0000"/>
              </a:solidFill>
              <a:latin typeface="Calibri" pitchFamily="34" charset="0"/>
              <a:cs typeface="Times New Roman" pitchFamily="18" charset="0"/>
            </a:endParaRPr>
          </a:p>
        </p:txBody>
      </p:sp>
      <p:sp>
        <p:nvSpPr>
          <p:cNvPr id="4" name="Rectangle 3"/>
          <p:cNvSpPr/>
          <p:nvPr/>
        </p:nvSpPr>
        <p:spPr>
          <a:xfrm>
            <a:off x="378595" y="2633016"/>
            <a:ext cx="6786610"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4000" b="1" dirty="0" smtClean="0"/>
              <a:t>الفساد مأخوذ من فَسَدَ يَفْسُدُ فساداً فهو فاسدٌ ، وفساد الشيء يعني تلفه وعدم صلاحيته</a:t>
            </a:r>
            <a:r>
              <a:rPr lang="fr-FR" sz="4000" b="1" dirty="0" smtClean="0"/>
              <a:t>.</a:t>
            </a:r>
            <a:endParaRPr lang="fr-FR" sz="4000" b="1" dirty="0"/>
          </a:p>
        </p:txBody>
      </p:sp>
      <p:pic>
        <p:nvPicPr>
          <p:cNvPr id="5" name="Image 5" descr="al.gif"/>
          <p:cNvPicPr>
            <a:picLocks noChangeAspect="1"/>
          </p:cNvPicPr>
          <p:nvPr/>
        </p:nvPicPr>
        <p:blipFill>
          <a:blip r:embed="rId2"/>
          <a:srcRect/>
          <a:stretch>
            <a:fillRect/>
          </a:stretch>
        </p:blipFill>
        <p:spPr bwMode="auto">
          <a:xfrm rot="20799131">
            <a:off x="218257" y="177288"/>
            <a:ext cx="1228347" cy="797051"/>
          </a:xfrm>
          <a:prstGeom prst="rect">
            <a:avLst/>
          </a:prstGeom>
          <a:noFill/>
          <a:ln w="9525">
            <a:noFill/>
            <a:miter lim="800000"/>
            <a:headEnd/>
            <a:tailEnd/>
          </a:ln>
        </p:spPr>
      </p:pic>
      <p:pic>
        <p:nvPicPr>
          <p:cNvPr id="1026" name="Picture 2" descr="D:\Documents and Settings\Administrateur\Bureau\18-19\الفساد في مصر1_files\1-4-320.jpg"/>
          <p:cNvPicPr>
            <a:picLocks noChangeAspect="1" noChangeArrowheads="1"/>
          </p:cNvPicPr>
          <p:nvPr/>
        </p:nvPicPr>
        <p:blipFill>
          <a:blip r:embed="rId3"/>
          <a:srcRect/>
          <a:stretch>
            <a:fillRect/>
          </a:stretch>
        </p:blipFill>
        <p:spPr bwMode="auto">
          <a:xfrm>
            <a:off x="1285852" y="4500570"/>
            <a:ext cx="5357850" cy="2000264"/>
          </a:xfrm>
          <a:prstGeom prst="rect">
            <a:avLst/>
          </a:prstGeom>
          <a:noFill/>
          <a:ln>
            <a:solidFill>
              <a:srgbClr val="00CC00"/>
            </a:solidFill>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3" name="Espace réservé du contenu 2"/>
          <p:cNvSpPr>
            <a:spLocks noGrp="1"/>
          </p:cNvSpPr>
          <p:nvPr>
            <p:ph idx="1"/>
          </p:nvPr>
        </p:nvSpPr>
        <p:spPr/>
        <p:txBody>
          <a:bodyPr/>
          <a:lstStyle/>
          <a:p>
            <a:pPr marL="0" indent="0">
              <a:buNone/>
            </a:pPr>
            <a:r>
              <a:rPr lang="ar-DZ" sz="2800" b="1" dirty="0" smtClean="0">
                <a:solidFill>
                  <a:srgbClr val="FF0000"/>
                </a:solidFill>
              </a:rPr>
              <a:t>18ـ تبييض العائدات الإجرامية:</a:t>
            </a:r>
          </a:p>
          <a:p>
            <a:pPr marL="0" indent="0">
              <a:buNone/>
            </a:pPr>
            <a:r>
              <a:rPr lang="ar-DZ" sz="2400" b="1" dirty="0" smtClean="0"/>
              <a:t>المقصود بالعائدات الإجرامية هي كل الممتلكات المحصل عليها من جرائم الفساد بطريقة مباشرة أو غير مباشرة  وانطلاقا من القانون 01/05 المتعلق بالوقاية من تبييض الأموال  و تمويل الإرهاب و مكافحتهما  </a:t>
            </a:r>
          </a:p>
          <a:p>
            <a:pPr marL="0" indent="0">
              <a:buNone/>
            </a:pPr>
            <a:r>
              <a:rPr lang="ar-DZ" sz="2400" b="1" dirty="0" smtClean="0"/>
              <a:t>و الجريمة تكمن في الإخفاء أو التمويل  لمصدر الأموال غير المشروعة</a:t>
            </a:r>
          </a:p>
          <a:p>
            <a:pPr marL="0" indent="0">
              <a:buNone/>
            </a:pPr>
            <a:r>
              <a:rPr lang="ar-DZ" sz="2400" b="1" dirty="0" smtClean="0">
                <a:solidFill>
                  <a:srgbClr val="FF0000"/>
                </a:solidFill>
              </a:rPr>
              <a:t>19ـ </a:t>
            </a:r>
            <a:r>
              <a:rPr lang="ar-DZ" sz="2800" b="1" dirty="0" smtClean="0">
                <a:solidFill>
                  <a:srgbClr val="FF0000"/>
                </a:solidFill>
              </a:rPr>
              <a:t>الإخفاء:</a:t>
            </a:r>
          </a:p>
          <a:p>
            <a:pPr marL="0" indent="0">
              <a:buNone/>
            </a:pPr>
            <a:r>
              <a:rPr lang="ar-DZ" sz="2400" b="1" dirty="0" smtClean="0"/>
              <a:t>هو إخفاء عائدات جرائم الفساد ,لا تقوم هذه الجريمة إلا إذا كان الإخفاء عمدا و على علم بالمصدر الإجرامي لهذه العائدات ويكون  تلقي الشيء المخفي  من مرتكب الجريمة مباشرة  أو عن طريق وسيط</a:t>
            </a:r>
            <a:endParaRPr lang="fr-FR" sz="2400" b="1" dirty="0"/>
          </a:p>
        </p:txBody>
      </p:sp>
      <p:pic>
        <p:nvPicPr>
          <p:cNvPr id="4"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extLst>
      <p:ext uri="{BB962C8B-B14F-4D97-AF65-F5344CB8AC3E}">
        <p14:creationId xmlns="" xmlns:p14="http://schemas.microsoft.com/office/powerpoint/2010/main" val="2569917754"/>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16" name="Rectangle à coins arrondis 15"/>
          <p:cNvSpPr/>
          <p:nvPr/>
        </p:nvSpPr>
        <p:spPr>
          <a:xfrm>
            <a:off x="467544" y="2323328"/>
            <a:ext cx="6819132" cy="381642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800" b="1" dirty="0" smtClean="0">
                <a:solidFill>
                  <a:srgbClr val="FF0000"/>
                </a:solidFill>
              </a:rPr>
              <a:t>(20)ـ إعاقة السير الحسن للعدالة:</a:t>
            </a:r>
          </a:p>
          <a:p>
            <a:pPr algn="r"/>
            <a:r>
              <a:rPr lang="ar-DZ" sz="2400" b="1" dirty="0" smtClean="0">
                <a:solidFill>
                  <a:schemeClr val="tx1"/>
                </a:solidFill>
              </a:rPr>
              <a:t>تطبيقا للمادة 44 من القانون01/06  هي كل استخدام </a:t>
            </a:r>
            <a:r>
              <a:rPr lang="ar-DZ" sz="2400" b="1" dirty="0">
                <a:solidFill>
                  <a:schemeClr val="tx1"/>
                </a:solidFill>
              </a:rPr>
              <a:t>القوة البدنية أو التهديد أو التهريب أو الوعد بمزية غير مستحقة </a:t>
            </a:r>
            <a:endParaRPr lang="fr-FR" sz="2400" b="1" dirty="0">
              <a:solidFill>
                <a:schemeClr val="tx1"/>
              </a:solidFill>
            </a:endParaRPr>
          </a:p>
          <a:p>
            <a:pPr algn="r"/>
            <a:r>
              <a:rPr lang="ar-DZ" sz="2400" b="1" dirty="0" smtClean="0">
                <a:solidFill>
                  <a:schemeClr val="tx1"/>
                </a:solidFill>
              </a:rPr>
              <a:t>أو عرضها أو منحها للتحريض على الإدلاء بشهادة زور أو منع  الإدلاء بالشهادة أو تقديم الأدلة في إجراء يتعلق بارتكاب أفعال إجرامية أو عرقلة سير التحريات أو رفض تزويد الهيئة الوطنية للوقاية و مكافحة الفساد بالوثائق و المعلومات</a:t>
            </a:r>
            <a:endParaRPr lang="fr-FR" sz="2400" b="1" dirty="0">
              <a:solidFill>
                <a:schemeClr val="tx1"/>
              </a:solidFill>
            </a:endParaRPr>
          </a:p>
        </p:txBody>
      </p:sp>
      <p:pic>
        <p:nvPicPr>
          <p:cNvPr id="8"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
        <p:nvSpPr>
          <p:cNvPr id="2" name="Rectangle 1"/>
          <p:cNvSpPr/>
          <p:nvPr/>
        </p:nvSpPr>
        <p:spPr>
          <a:xfrm>
            <a:off x="1750199" y="1412776"/>
            <a:ext cx="5536477"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rtl="1" fontAlgn="auto">
              <a:spcAft>
                <a:spcPts val="0"/>
              </a:spcAft>
              <a:defRPr/>
            </a:pPr>
            <a:r>
              <a:rPr lang="ar-DZ" sz="2800" b="1" dirty="0">
                <a:solidFill>
                  <a:srgbClr val="FF0000"/>
                </a:solidFill>
                <a:cs typeface="Sultan bold"/>
              </a:rPr>
              <a:t>5- عرقلة الكشف و التحري عن جرائم الفساد</a:t>
            </a:r>
            <a:endParaRPr lang="ar-EG" sz="2800" b="1" dirty="0">
              <a:solidFill>
                <a:srgbClr val="FF0000"/>
              </a:solidFill>
              <a:cs typeface="Sultan bold"/>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4" name="Rectangle 3"/>
          <p:cNvSpPr/>
          <p:nvPr/>
        </p:nvSpPr>
        <p:spPr>
          <a:xfrm>
            <a:off x="500034" y="1142984"/>
            <a:ext cx="7056784" cy="250033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ar-DZ" sz="2400" b="1" dirty="0" smtClean="0">
                <a:solidFill>
                  <a:srgbClr val="FF0000"/>
                </a:solidFill>
              </a:rPr>
              <a:t>21ـ  إلحاق الأذية بالشهود و الخبراء و المبلغين و الضحايا</a:t>
            </a:r>
          </a:p>
          <a:p>
            <a:pPr algn="r"/>
            <a:r>
              <a:rPr lang="ar-DZ" sz="2400" b="1" dirty="0" smtClean="0">
                <a:solidFill>
                  <a:schemeClr val="tx1"/>
                </a:solidFill>
              </a:rPr>
              <a:t>: هي جريمة اللجوء إلى الانتقام أو التهديد  ضد الشهود أو الخبراء أو المبلغين  أو الضحايا أو أفراد عائلتهم  و سائر الأشخاص الذين لهم الصلة بهم  و تكون على شكل اعتداء جسدي أو القتل أو الحرمان من  الوظيفة أو رفض طلب العمل وقد تكون من أجل منع الضحايا من تقديم شكاوي أو من أجل  منع المبلغين من تبليغ السلطة أو الهيئة المختصة </a:t>
            </a:r>
            <a:endParaRPr lang="fr-FR" sz="2400" b="1" dirty="0">
              <a:solidFill>
                <a:schemeClr val="tx1"/>
              </a:solidFill>
            </a:endParaRPr>
          </a:p>
        </p:txBody>
      </p:sp>
      <p:pic>
        <p:nvPicPr>
          <p:cNvPr id="5"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
        <p:nvSpPr>
          <p:cNvPr id="6" name="Rectangle 5"/>
          <p:cNvSpPr/>
          <p:nvPr/>
        </p:nvSpPr>
        <p:spPr>
          <a:xfrm>
            <a:off x="642910" y="4000504"/>
            <a:ext cx="7000924" cy="250033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r"/>
            <a:r>
              <a:rPr lang="ar-DZ" sz="2800" b="1" dirty="0" smtClean="0">
                <a:solidFill>
                  <a:srgbClr val="FF0000"/>
                </a:solidFill>
              </a:rPr>
              <a:t>22ـ البلاغ الكيدي:</a:t>
            </a:r>
          </a:p>
          <a:p>
            <a:pPr algn="r"/>
            <a:r>
              <a:rPr lang="ar-DZ" sz="2400" b="1" dirty="0" smtClean="0">
                <a:solidFill>
                  <a:schemeClr val="tx1"/>
                </a:solidFill>
              </a:rPr>
              <a:t>البلاغ الكيدي أو الكاذب هو إخبار عن واقعة غير صحيحة تستوجب  عقاب من تسند إليه إلى أحد الحكام القضائيين أو الإداريين و مقترن بقصد جنائي و من ناحية أخرى عرف قانون العقوبات في م145 البلاغ الكيدي بأنه تبليغ السلطات العمومية بجريمة يعلم المبلغ  بعدم وقوعها أو تقديمه دليل كاذب على جريمة من الجرائم التي عرفها القانون 01/06</a:t>
            </a:r>
            <a:endParaRPr lang="fr-FR" sz="2400" b="1" dirty="0">
              <a:solidFill>
                <a:schemeClr val="tx1"/>
              </a:solidFill>
            </a:endParaRPr>
          </a:p>
        </p:txBody>
      </p:sp>
    </p:spTree>
    <p:extLst>
      <p:ext uri="{BB962C8B-B14F-4D97-AF65-F5344CB8AC3E}">
        <p14:creationId xmlns="" xmlns:p14="http://schemas.microsoft.com/office/powerpoint/2010/main" val="744901715"/>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b="1" kern="10" spc="100" dirty="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الثالث</a:t>
            </a:r>
            <a:endParaRPr lang="fr-FR" dirty="0"/>
          </a:p>
        </p:txBody>
      </p:sp>
      <p:sp>
        <p:nvSpPr>
          <p:cNvPr id="3" name="Espace réservé du contenu 2"/>
          <p:cNvSpPr>
            <a:spLocks noGrp="1"/>
          </p:cNvSpPr>
          <p:nvPr>
            <p:ph idx="1"/>
          </p:nvPr>
        </p:nvSpPr>
        <p:spPr/>
        <p:txBody>
          <a:bodyPr/>
          <a:lstStyle/>
          <a:p>
            <a:endParaRPr lang="fr-FR" dirty="0"/>
          </a:p>
        </p:txBody>
      </p:sp>
      <p:sp>
        <p:nvSpPr>
          <p:cNvPr id="4" name="Rectangle 3"/>
          <p:cNvSpPr/>
          <p:nvPr/>
        </p:nvSpPr>
        <p:spPr>
          <a:xfrm>
            <a:off x="428596" y="1214422"/>
            <a:ext cx="7056784" cy="4752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ar-DZ" sz="2800" b="1" dirty="0" smtClean="0">
                <a:solidFill>
                  <a:srgbClr val="FF0000"/>
                </a:solidFill>
              </a:rPr>
              <a:t>23ـ عدم الإبلاغ عن الجرائم:</a:t>
            </a:r>
          </a:p>
          <a:p>
            <a:pPr algn="r"/>
            <a:r>
              <a:rPr lang="ar-DZ" sz="2400" b="1" dirty="0" smtClean="0">
                <a:solidFill>
                  <a:schemeClr val="tx1"/>
                </a:solidFill>
              </a:rPr>
              <a:t>تتمثل في علم شخص بحكم مهنته أو وظيفته بوقوع جريمة أو أكثر من جرائم الفساد و لم يبلغ السلطات المختصة في الوقت المناسب ,وهنا ليس شرط أن يكون الجاني موظفا و إنما المشرع جعل عملية التبليغ واجب مهني خاصة إذا كانت الجريمة لها علاقة بوظيفته أو </a:t>
            </a:r>
            <a:r>
              <a:rPr lang="ar-DZ" sz="2400" b="1" dirty="0" err="1" smtClean="0">
                <a:solidFill>
                  <a:schemeClr val="tx1"/>
                </a:solidFill>
              </a:rPr>
              <a:t>مهنيته</a:t>
            </a:r>
            <a:endParaRPr lang="ar-DZ" sz="2400" b="1" dirty="0" smtClean="0">
              <a:solidFill>
                <a:schemeClr val="tx1"/>
              </a:solidFill>
            </a:endParaRPr>
          </a:p>
          <a:p>
            <a:pPr algn="r"/>
            <a:endParaRPr lang="fr-FR" sz="2800" b="1" dirty="0">
              <a:solidFill>
                <a:srgbClr val="FF0000"/>
              </a:solidFill>
            </a:endParaRPr>
          </a:p>
        </p:txBody>
      </p:sp>
      <p:pic>
        <p:nvPicPr>
          <p:cNvPr id="5" name="Image 5" descr="al.gif"/>
          <p:cNvPicPr>
            <a:picLocks noChangeAspect="1"/>
          </p:cNvPicPr>
          <p:nvPr/>
        </p:nvPicPr>
        <p:blipFill>
          <a:blip r:embed="rId2"/>
          <a:srcRect/>
          <a:stretch>
            <a:fillRect/>
          </a:stretch>
        </p:blipFill>
        <p:spPr bwMode="auto">
          <a:xfrm rot="20799131">
            <a:off x="234305" y="29755"/>
            <a:ext cx="1228347" cy="936067"/>
          </a:xfrm>
          <a:prstGeom prst="rect">
            <a:avLst/>
          </a:prstGeom>
          <a:noFill/>
          <a:ln w="9525">
            <a:noFill/>
            <a:miter lim="800000"/>
            <a:headEnd/>
            <a:tailEnd/>
          </a:ln>
        </p:spPr>
      </p:pic>
    </p:spTree>
    <p:extLst>
      <p:ext uri="{BB962C8B-B14F-4D97-AF65-F5344CB8AC3E}">
        <p14:creationId xmlns="" xmlns:p14="http://schemas.microsoft.com/office/powerpoint/2010/main" val="77453394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descr="Recycled paper"/>
          <p:cNvSpPr>
            <a:spLocks noGrp="1" noChangeArrowheads="1"/>
          </p:cNvSpPr>
          <p:nvPr>
            <p:ph type="title"/>
          </p:nvPr>
        </p:nvSpPr>
        <p:spPr/>
        <p:txBody>
          <a:bodyPr/>
          <a:lstStyle/>
          <a:p>
            <a:pPr>
              <a:defRPr/>
            </a:pPr>
            <a:endParaRPr lang="fr-FR" sz="2900" b="1" dirty="0" smtClean="0"/>
          </a:p>
        </p:txBody>
      </p:sp>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3600" dirty="0">
              <a:solidFill>
                <a:srgbClr val="FF0000"/>
              </a:solidFill>
            </a:endParaRPr>
          </a:p>
        </p:txBody>
      </p:sp>
      <p:sp>
        <p:nvSpPr>
          <p:cNvPr id="13" name="WordArt 7" descr="Paper bag"/>
          <p:cNvSpPr txBox="1">
            <a:spLocks noChangeArrowheads="1" noChangeShapeType="1" noTextEdit="1"/>
          </p:cNvSpPr>
          <p:nvPr/>
        </p:nvSpPr>
        <p:spPr bwMode="auto">
          <a:xfrm>
            <a:off x="857224" y="1285860"/>
            <a:ext cx="584816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fromWordArt="1">
            <a:spAutoFit/>
          </a:bodyPr>
          <a:lstStyle/>
          <a:p>
            <a:pPr rtl="1"/>
            <a:r>
              <a:rPr lang="ar-DZ" sz="4400" b="1" kern="10" dirty="0" smtClean="0">
                <a:ln w="0"/>
                <a:solidFill>
                  <a:schemeClr val="tx1"/>
                </a:solidFill>
                <a:effectLst>
                  <a:outerShdw blurRad="38100" dist="19050" dir="2700000" algn="tl" rotWithShape="0">
                    <a:schemeClr val="dk1">
                      <a:alpha val="40000"/>
                    </a:schemeClr>
                  </a:outerShdw>
                </a:effectLst>
                <a:latin typeface="Times New Roman"/>
                <a:cs typeface="Times New Roman"/>
              </a:rPr>
              <a:t>الوقاية من الفساد ومكافحته</a:t>
            </a:r>
            <a:endParaRPr lang="fr-FR" sz="4400" b="1" kern="10" dirty="0">
              <a:ln w="0"/>
              <a:solidFill>
                <a:schemeClr val="tx1"/>
              </a:solidFill>
              <a:effectLst>
                <a:outerShdw blurRad="38100" dist="19050" dir="2700000" algn="tl" rotWithShape="0">
                  <a:schemeClr val="dk1">
                    <a:alpha val="40000"/>
                  </a:schemeClr>
                </a:outerShdw>
              </a:effectLst>
              <a:latin typeface="Times New Roman"/>
              <a:cs typeface="Times New Roman"/>
            </a:endParaRPr>
          </a:p>
        </p:txBody>
      </p:sp>
      <p:sp>
        <p:nvSpPr>
          <p:cNvPr id="8" name="مستطيل 5"/>
          <p:cNvSpPr/>
          <p:nvPr/>
        </p:nvSpPr>
        <p:spPr>
          <a:xfrm>
            <a:off x="2643174" y="4802699"/>
            <a:ext cx="4572032" cy="769441"/>
          </a:xfrm>
          <a:prstGeom prst="rect">
            <a:avLst/>
          </a:prstGeom>
          <a:solidFill>
            <a:schemeClr val="accent1">
              <a:lumMod val="60000"/>
              <a:lumOff val="40000"/>
              <a:alpha val="14000"/>
            </a:schemeClr>
          </a:solidFill>
        </p:spPr>
        <p:txBody>
          <a:bodyPr wrap="square">
            <a:spAutoFit/>
          </a:bodyPr>
          <a:lstStyle/>
          <a:p>
            <a:pPr marL="457200" lvl="0" indent="-457200" algn="r" rtl="1" fontAlgn="auto">
              <a:spcBef>
                <a:spcPts val="0"/>
              </a:spcBef>
              <a:spcAft>
                <a:spcPts val="0"/>
              </a:spcAft>
              <a:buFont typeface="+mj-lt"/>
              <a:buAutoNum type="arabicParenR" startAt="3"/>
              <a:defRPr/>
            </a:pPr>
            <a:r>
              <a:rPr lang="ar-SA" sz="2200" b="1" dirty="0" smtClean="0">
                <a:solidFill>
                  <a:srgbClr val="301E30"/>
                </a:solidFill>
              </a:rPr>
              <a:t>أن </a:t>
            </a:r>
            <a:r>
              <a:rPr lang="ar-DZ" sz="2200" b="1" dirty="0" smtClean="0">
                <a:solidFill>
                  <a:srgbClr val="301E30"/>
                </a:solidFill>
              </a:rPr>
              <a:t>يعمل </a:t>
            </a:r>
            <a:r>
              <a:rPr lang="ar-DZ" altLang="fr-FR" sz="2200" b="1" dirty="0" smtClean="0">
                <a:solidFill>
                  <a:srgbClr val="301E30"/>
                </a:solidFill>
              </a:rPr>
              <a:t>بمضمون بنود ميثاق أخلاقية المهنة </a:t>
            </a:r>
            <a:endParaRPr lang="fr-FR" sz="2200" b="1" dirty="0" smtClean="0">
              <a:solidFill>
                <a:srgbClr val="301E30"/>
              </a:solidFill>
            </a:endParaRPr>
          </a:p>
        </p:txBody>
      </p:sp>
      <p:sp>
        <p:nvSpPr>
          <p:cNvPr id="14" name="Rectangle 3"/>
          <p:cNvSpPr>
            <a:spLocks noGrp="1" noChangeArrowheads="1"/>
          </p:cNvSpPr>
          <p:nvPr>
            <p:ph sz="quarter" idx="4294967295"/>
          </p:nvPr>
        </p:nvSpPr>
        <p:spPr>
          <a:xfrm>
            <a:off x="2743200" y="2169375"/>
            <a:ext cx="4648200" cy="830997"/>
          </a:xfrm>
          <a:prstGeom prst="rect">
            <a:avLst/>
          </a:prstGeom>
        </p:spPr>
        <p:txBody>
          <a:bodyPr wrap="square">
            <a:spAutoFit/>
          </a:bodyPr>
          <a:lstStyle/>
          <a:p>
            <a:pPr indent="0" algn="r" rtl="1" eaLnBrk="1" hangingPunct="1">
              <a:buNone/>
            </a:pPr>
            <a:r>
              <a:rPr lang="ar-DZ" sz="2400" b="1" dirty="0" smtClean="0">
                <a:solidFill>
                  <a:srgbClr val="FF0000"/>
                </a:solidFill>
              </a:rPr>
              <a:t>في نهاية هذه الوحدة يكون المتدرب قادرا على :</a:t>
            </a:r>
            <a:endParaRPr lang="ar-SA" sz="2400" dirty="0" smtClean="0"/>
          </a:p>
        </p:txBody>
      </p:sp>
      <p:sp>
        <p:nvSpPr>
          <p:cNvPr id="10" name="WordArt 7" descr="Paper bag"/>
          <p:cNvSpPr txBox="1">
            <a:spLocks noChangeArrowheads="1" noChangeShapeType="1" noTextEdit="1"/>
          </p:cNvSpPr>
          <p:nvPr/>
        </p:nvSpPr>
        <p:spPr bwMode="auto">
          <a:xfrm>
            <a:off x="661573" y="2357430"/>
            <a:ext cx="1395827" cy="584775"/>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wrap="square" fromWordArt="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ar-DZ" sz="3200" b="1" kern="10" spc="100" dirty="0" smtClean="0">
                <a:ln w="18000">
                  <a:noFill/>
                  <a:prstDash val="solid"/>
                </a:ln>
                <a:solidFill>
                  <a:schemeClr val="bg1"/>
                </a:solidFill>
                <a:effectLst>
                  <a:outerShdw blurRad="25000" dist="20000" dir="16020000" algn="tl">
                    <a:schemeClr val="accent1">
                      <a:satMod val="200000"/>
                      <a:shade val="1000"/>
                      <a:alpha val="60000"/>
                    </a:schemeClr>
                  </a:outerShdw>
                </a:effectLst>
                <a:latin typeface="+mj-lt"/>
                <a:ea typeface="+mj-ea"/>
                <a:cs typeface="Times New Roman"/>
              </a:rPr>
              <a:t>الفقرات</a:t>
            </a:r>
            <a:endParaRPr lang="fr-FR" sz="3200" b="1" kern="10" spc="100" dirty="0">
              <a:ln w="18000">
                <a:noFill/>
                <a:prstDash val="solid"/>
              </a:ln>
              <a:solidFill>
                <a:schemeClr val="bg1"/>
              </a:solidFill>
              <a:effectLst>
                <a:outerShdw blurRad="25000" dist="20000" dir="16020000" algn="tl">
                  <a:schemeClr val="accent1">
                    <a:satMod val="200000"/>
                    <a:shade val="1000"/>
                    <a:alpha val="60000"/>
                  </a:schemeClr>
                </a:outerShdw>
              </a:effectLst>
              <a:latin typeface="+mj-lt"/>
              <a:ea typeface="+mj-ea"/>
              <a:cs typeface="Times New Roman"/>
            </a:endParaRPr>
          </a:p>
        </p:txBody>
      </p:sp>
      <p:sp>
        <p:nvSpPr>
          <p:cNvPr id="17" name="مستطيل 5"/>
          <p:cNvSpPr/>
          <p:nvPr/>
        </p:nvSpPr>
        <p:spPr>
          <a:xfrm>
            <a:off x="2643174" y="5659955"/>
            <a:ext cx="4643470" cy="769441"/>
          </a:xfrm>
          <a:prstGeom prst="rect">
            <a:avLst/>
          </a:prstGeom>
          <a:solidFill>
            <a:schemeClr val="accent1">
              <a:lumMod val="60000"/>
              <a:lumOff val="40000"/>
              <a:alpha val="14000"/>
            </a:schemeClr>
          </a:solidFill>
        </p:spPr>
        <p:txBody>
          <a:bodyPr wrap="square">
            <a:spAutoFit/>
          </a:bodyPr>
          <a:lstStyle/>
          <a:p>
            <a:pPr marL="457200" lvl="0" indent="-457200" algn="r" rtl="1" fontAlgn="auto">
              <a:spcBef>
                <a:spcPts val="0"/>
              </a:spcBef>
              <a:spcAft>
                <a:spcPts val="0"/>
              </a:spcAft>
              <a:buFont typeface="+mj-lt"/>
              <a:buAutoNum type="arabicParenR" startAt="4"/>
              <a:defRPr/>
            </a:pPr>
            <a:r>
              <a:rPr lang="ar-SA" sz="2200" b="1" dirty="0" smtClean="0">
                <a:solidFill>
                  <a:srgbClr val="301E30"/>
                </a:solidFill>
              </a:rPr>
              <a:t>أن </a:t>
            </a:r>
            <a:r>
              <a:rPr lang="ar-DZ" sz="2200" b="1" dirty="0" smtClean="0">
                <a:solidFill>
                  <a:srgbClr val="301E30"/>
                </a:solidFill>
              </a:rPr>
              <a:t>يعتمد </a:t>
            </a:r>
            <a:r>
              <a:rPr lang="ar-DZ" altLang="fr-FR" sz="2200" b="1" dirty="0" smtClean="0">
                <a:solidFill>
                  <a:srgbClr val="301E30"/>
                </a:solidFill>
              </a:rPr>
              <a:t>الحوكمة الرشيدة  والقيادة الجماعية ويعمل على تفعيل دور المجالس</a:t>
            </a:r>
            <a:r>
              <a:rPr lang="ar-DZ" sz="2200" b="1" dirty="0" smtClean="0">
                <a:solidFill>
                  <a:srgbClr val="301E30"/>
                </a:solidFill>
              </a:rPr>
              <a:t>.</a:t>
            </a:r>
            <a:endParaRPr lang="fr-FR" sz="2200" b="1" dirty="0" smtClean="0">
              <a:solidFill>
                <a:srgbClr val="301E30"/>
              </a:solidFill>
            </a:endParaRPr>
          </a:p>
        </p:txBody>
      </p:sp>
      <p:sp>
        <p:nvSpPr>
          <p:cNvPr id="18" name="WordArt 7" descr="Paper bag"/>
          <p:cNvSpPr txBox="1">
            <a:spLocks noChangeArrowheads="1" noChangeShapeType="1" noTextEdit="1"/>
          </p:cNvSpPr>
          <p:nvPr/>
        </p:nvSpPr>
        <p:spPr bwMode="auto">
          <a:xfrm>
            <a:off x="142844" y="3071810"/>
            <a:ext cx="2362200" cy="400110"/>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algn="r" rtl="1"/>
            <a:r>
              <a:rPr lang="ar-DZ" sz="2000" b="1" kern="10" dirty="0" smtClean="0">
                <a:ln w="0"/>
                <a:solidFill>
                  <a:schemeClr val="tx1"/>
                </a:solidFill>
                <a:effectLst>
                  <a:outerShdw blurRad="38100" dist="19050" dir="2700000" algn="tl" rotWithShape="0">
                    <a:schemeClr val="dk1">
                      <a:alpha val="40000"/>
                    </a:schemeClr>
                  </a:outerShdw>
                </a:effectLst>
                <a:latin typeface="Times New Roman"/>
                <a:cs typeface="Times New Roman"/>
              </a:rPr>
              <a:t>التدابير الوقائية</a:t>
            </a:r>
            <a:endParaRPr lang="fr-FR" sz="2000" b="1" kern="10" dirty="0" smtClean="0">
              <a:ln w="0"/>
              <a:solidFill>
                <a:schemeClr val="tx1"/>
              </a:solidFill>
              <a:effectLst>
                <a:outerShdw blurRad="38100" dist="19050" dir="2700000" algn="tl" rotWithShape="0">
                  <a:schemeClr val="dk1">
                    <a:alpha val="40000"/>
                  </a:schemeClr>
                </a:outerShdw>
              </a:effectLst>
              <a:latin typeface="Times New Roman"/>
              <a:cs typeface="Times New Roman"/>
            </a:endParaRPr>
          </a:p>
        </p:txBody>
      </p:sp>
      <p:sp>
        <p:nvSpPr>
          <p:cNvPr id="20" name="مستطيل 5"/>
          <p:cNvSpPr/>
          <p:nvPr/>
        </p:nvSpPr>
        <p:spPr>
          <a:xfrm>
            <a:off x="2571736" y="3929066"/>
            <a:ext cx="4643470" cy="769441"/>
          </a:xfrm>
          <a:prstGeom prst="rect">
            <a:avLst/>
          </a:prstGeom>
          <a:solidFill>
            <a:schemeClr val="accent1">
              <a:lumMod val="60000"/>
              <a:lumOff val="40000"/>
              <a:alpha val="14000"/>
            </a:schemeClr>
          </a:solidFill>
        </p:spPr>
        <p:txBody>
          <a:bodyPr wrap="square">
            <a:spAutoFit/>
          </a:bodyPr>
          <a:lstStyle/>
          <a:p>
            <a:pPr marL="457200" lvl="0" indent="-457200" algn="r" rtl="1">
              <a:buFont typeface="+mj-lt"/>
              <a:buAutoNum type="arabicParenR" startAt="2"/>
            </a:pPr>
            <a:r>
              <a:rPr lang="ar-DZ" sz="2200" b="1" dirty="0" smtClean="0">
                <a:solidFill>
                  <a:srgbClr val="301E30"/>
                </a:solidFill>
              </a:rPr>
              <a:t>أن يتعرف على التدابير  الوقائية المنصوص عليها في القانون</a:t>
            </a:r>
            <a:endParaRPr lang="fr-FR" sz="2200" b="1" dirty="0" smtClean="0">
              <a:solidFill>
                <a:srgbClr val="301E30"/>
              </a:solidFill>
            </a:endParaRPr>
          </a:p>
        </p:txBody>
      </p:sp>
      <p:sp>
        <p:nvSpPr>
          <p:cNvPr id="21" name="مستطيل 5"/>
          <p:cNvSpPr/>
          <p:nvPr/>
        </p:nvSpPr>
        <p:spPr>
          <a:xfrm>
            <a:off x="2571736" y="3071810"/>
            <a:ext cx="4643470" cy="430887"/>
          </a:xfrm>
          <a:prstGeom prst="rect">
            <a:avLst/>
          </a:prstGeom>
          <a:solidFill>
            <a:schemeClr val="accent1">
              <a:lumMod val="60000"/>
              <a:lumOff val="40000"/>
              <a:alpha val="14000"/>
            </a:schemeClr>
          </a:solidFill>
        </p:spPr>
        <p:txBody>
          <a:bodyPr wrap="square">
            <a:spAutoFit/>
          </a:bodyPr>
          <a:lstStyle/>
          <a:p>
            <a:pPr marL="514350" lvl="0" indent="-514350" algn="r" rtl="1">
              <a:buFont typeface="+mj-lt"/>
              <a:buAutoNum type="arabicParenR"/>
            </a:pPr>
            <a:r>
              <a:rPr lang="ar-DZ" sz="2200" b="1" dirty="0" smtClean="0">
                <a:solidFill>
                  <a:srgbClr val="301E30"/>
                </a:solidFill>
              </a:rPr>
              <a:t>أن يوقن أن الوقاية خير من العلاج</a:t>
            </a:r>
            <a:endParaRPr lang="fr-FR" sz="2200" b="1" dirty="0" smtClean="0">
              <a:solidFill>
                <a:srgbClr val="301E30"/>
              </a:solidFill>
            </a:endParaRPr>
          </a:p>
        </p:txBody>
      </p:sp>
      <p:sp>
        <p:nvSpPr>
          <p:cNvPr id="16" name="WordArt 7" descr="Paper bag"/>
          <p:cNvSpPr txBox="1">
            <a:spLocks noChangeArrowheads="1" noChangeShapeType="1" noTextEdit="1"/>
          </p:cNvSpPr>
          <p:nvPr/>
        </p:nvSpPr>
        <p:spPr bwMode="auto">
          <a:xfrm>
            <a:off x="142844" y="4429132"/>
            <a:ext cx="2362200" cy="646331"/>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rtl="1"/>
            <a:r>
              <a:rPr lang="ar-DZ" b="1" kern="10" dirty="0" smtClean="0">
                <a:ln w="0"/>
                <a:solidFill>
                  <a:schemeClr val="tx1"/>
                </a:solidFill>
                <a:cs typeface="Times New Roman"/>
              </a:rPr>
              <a:t>مختلف المتدخلين في عملية التنشئة الاجتماعية</a:t>
            </a:r>
            <a:endParaRPr lang="fr-FR" b="1" kern="10" dirty="0" smtClean="0">
              <a:ln w="0"/>
              <a:solidFill>
                <a:schemeClr val="tx1"/>
              </a:solidFill>
              <a:cs typeface="Times New Roman"/>
            </a:endParaRPr>
          </a:p>
        </p:txBody>
      </p:sp>
      <p:pic>
        <p:nvPicPr>
          <p:cNvPr id="22"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
        <p:nvSpPr>
          <p:cNvPr id="23" name="WordArt 7" descr="Paper bag"/>
          <p:cNvSpPr txBox="1">
            <a:spLocks noChangeArrowheads="1" noChangeShapeType="1" noTextEdit="1"/>
          </p:cNvSpPr>
          <p:nvPr/>
        </p:nvSpPr>
        <p:spPr bwMode="auto">
          <a:xfrm>
            <a:off x="214282" y="5286388"/>
            <a:ext cx="2362200" cy="400110"/>
          </a:xfrm>
          <a:prstGeom prst="rect">
            <a:avLst/>
          </a:prstGeom>
        </p:spPr>
        <p:style>
          <a:lnRef idx="1">
            <a:schemeClr val="dk1"/>
          </a:lnRef>
          <a:fillRef idx="2">
            <a:schemeClr val="dk1"/>
          </a:fillRef>
          <a:effectRef idx="1">
            <a:schemeClr val="dk1"/>
          </a:effectRef>
          <a:fontRef idx="minor">
            <a:schemeClr val="dk1"/>
          </a:fontRef>
        </p:style>
        <p:txBody>
          <a:bodyPr wrap="square" fromWordArt="1">
            <a:spAutoFit/>
          </a:bodyPr>
          <a:lstStyle/>
          <a:p>
            <a:pPr algn="r" rtl="1"/>
            <a:r>
              <a:rPr lang="ar-DZ" sz="2000" b="1" kern="10" dirty="0" smtClean="0">
                <a:ln w="0"/>
                <a:solidFill>
                  <a:schemeClr val="tx1"/>
                </a:solidFill>
                <a:effectLst>
                  <a:outerShdw blurRad="38100" dist="19050" dir="2700000" algn="tl" rotWithShape="0">
                    <a:schemeClr val="dk1">
                      <a:alpha val="40000"/>
                    </a:schemeClr>
                  </a:outerShdw>
                </a:effectLst>
                <a:latin typeface="Times New Roman"/>
                <a:cs typeface="Times New Roman"/>
              </a:rPr>
              <a:t>كيف نواجه  الفساد</a:t>
            </a:r>
            <a:endParaRPr lang="fr-FR" sz="2000" b="1" kern="10" dirty="0" smtClean="0">
              <a:ln w="0"/>
              <a:solidFill>
                <a:schemeClr val="tx1"/>
              </a:solidFill>
              <a:effectLst>
                <a:outerShdw blurRad="38100" dist="19050" dir="2700000" algn="tl" rotWithShape="0">
                  <a:schemeClr val="dk1">
                    <a:alpha val="40000"/>
                  </a:schemeClr>
                </a:outerShdw>
              </a:effectLst>
              <a:latin typeface="Times New Roman"/>
              <a:cs typeface="Times New Roman"/>
            </a:endParaRPr>
          </a:p>
        </p:txBody>
      </p:sp>
    </p:spTree>
    <p:extLst>
      <p:ext uri="{BB962C8B-B14F-4D97-AF65-F5344CB8AC3E}">
        <p14:creationId xmlns="" xmlns:p14="http://schemas.microsoft.com/office/powerpoint/2010/main" val="295069105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lide(fromTop)">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Top)">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slide(fromTo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To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lide(fromTo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lide(fromTo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ppt_x</p:attrName>
                                        </p:attrNameLst>
                                      </p:cBhvr>
                                      <p:tavLst>
                                        <p:tav tm="0">
                                          <p:val>
                                            <p:strVal val="#ppt_x+#ppt_w*1.125000"/>
                                          </p:val>
                                        </p:tav>
                                        <p:tav tm="100000">
                                          <p:val>
                                            <p:strVal val="#ppt_x"/>
                                          </p:val>
                                        </p:tav>
                                      </p:tavLst>
                                    </p:anim>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2"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ppt_x</p:attrName>
                                        </p:attrNameLst>
                                      </p:cBhvr>
                                      <p:tavLst>
                                        <p:tav tm="0">
                                          <p:val>
                                            <p:strVal val="#ppt_x+#ppt_w*1.125000"/>
                                          </p:val>
                                        </p:tav>
                                        <p:tav tm="100000">
                                          <p:val>
                                            <p:strVal val="#ppt_x"/>
                                          </p:val>
                                        </p:tav>
                                      </p:tavLst>
                                    </p:anim>
                                    <p:animEffect transition="in" filter="wipe(left)">
                                      <p:cBhvr>
                                        <p:cTn id="5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build="p"/>
      <p:bldP spid="10" grpId="0" animBg="1"/>
      <p:bldP spid="17" grpId="0" animBg="1"/>
      <p:bldP spid="18" grpId="0" animBg="1"/>
      <p:bldP spid="20" grpId="0" animBg="1"/>
      <p:bldP spid="21" grpId="0" animBg="1"/>
      <p:bldP spid="16" grpId="0" animBg="1"/>
      <p:bldP spid="23"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12" name="Rectangle 11"/>
          <p:cNvSpPr/>
          <p:nvPr/>
        </p:nvSpPr>
        <p:spPr>
          <a:xfrm>
            <a:off x="378595" y="178592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الوقاية من الفساد ومكافحته</a:t>
            </a:r>
          </a:p>
        </p:txBody>
      </p:sp>
      <p:sp>
        <p:nvSpPr>
          <p:cNvPr id="4" name="Rectangle 3"/>
          <p:cNvSpPr/>
          <p:nvPr/>
        </p:nvSpPr>
        <p:spPr>
          <a:xfrm>
            <a:off x="378595" y="2643182"/>
            <a:ext cx="6786610"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r>
              <a:rPr lang="ar-DZ" sz="3200" b="1" dirty="0" smtClean="0">
                <a:solidFill>
                  <a:schemeClr val="tx1"/>
                </a:solidFill>
              </a:rPr>
              <a:t>إن </a:t>
            </a:r>
            <a:r>
              <a:rPr lang="ar-SA" sz="3200" b="1" dirty="0" smtClean="0">
                <a:solidFill>
                  <a:schemeClr val="tx1"/>
                </a:solidFill>
              </a:rPr>
              <a:t>الحد من ممارسات الفساد مرهونة بوضع إستراتيجية فعالة تتبناها الدولة ترتكز أساسا على</a:t>
            </a:r>
            <a:r>
              <a:rPr lang="ar-DZ" sz="3200" b="1" dirty="0" smtClean="0">
                <a:solidFill>
                  <a:schemeClr val="tx1"/>
                </a:solidFill>
              </a:rPr>
              <a:t>:</a:t>
            </a:r>
          </a:p>
          <a:p>
            <a:pPr marL="1435100" indent="-742950" algn="r" rtl="1">
              <a:buFont typeface="Wingdings" pitchFamily="2" charset="2"/>
              <a:buChar char="v"/>
            </a:pPr>
            <a:r>
              <a:rPr lang="ar-DZ" sz="3200" b="1" dirty="0" smtClean="0">
                <a:solidFill>
                  <a:srgbClr val="FF0000"/>
                </a:solidFill>
              </a:rPr>
              <a:t>أولا</a:t>
            </a:r>
            <a:r>
              <a:rPr lang="ar-DZ" sz="3200" b="1" dirty="0" smtClean="0">
                <a:solidFill>
                  <a:schemeClr val="tx1"/>
                </a:solidFill>
              </a:rPr>
              <a:t>: </a:t>
            </a:r>
            <a:r>
              <a:rPr lang="ar-SA" sz="3200" b="1" dirty="0" smtClean="0">
                <a:solidFill>
                  <a:schemeClr val="tx1"/>
                </a:solidFill>
              </a:rPr>
              <a:t>التدابير الوقائية </a:t>
            </a:r>
            <a:endParaRPr lang="ar-DZ" sz="3200" b="1" dirty="0" smtClean="0">
              <a:solidFill>
                <a:schemeClr val="tx1"/>
              </a:solidFill>
            </a:endParaRPr>
          </a:p>
          <a:p>
            <a:pPr marL="1435100" indent="-742950" algn="r" rtl="1">
              <a:buFont typeface="Wingdings" pitchFamily="2" charset="2"/>
              <a:buChar char="v"/>
            </a:pPr>
            <a:r>
              <a:rPr lang="ar-DZ" sz="3200" b="1" dirty="0" smtClean="0">
                <a:solidFill>
                  <a:srgbClr val="FF0000"/>
                </a:solidFill>
              </a:rPr>
              <a:t>ثانيا</a:t>
            </a:r>
            <a:r>
              <a:rPr lang="ar-DZ" sz="3200" b="1" dirty="0" smtClean="0">
                <a:solidFill>
                  <a:schemeClr val="tx1"/>
                </a:solidFill>
              </a:rPr>
              <a:t>: </a:t>
            </a:r>
            <a:r>
              <a:rPr lang="ar-SA" sz="3200" b="1" dirty="0" smtClean="0">
                <a:solidFill>
                  <a:schemeClr val="tx1"/>
                </a:solidFill>
              </a:rPr>
              <a:t>الإجراءات القمعية </a:t>
            </a:r>
            <a:endParaRPr lang="ar-DZ" sz="3200" b="1" dirty="0" smtClean="0">
              <a:solidFill>
                <a:schemeClr val="tx1"/>
              </a:solidFill>
            </a:endParaRPr>
          </a:p>
          <a:p>
            <a:pPr marL="742950" indent="-742950" algn="r" rtl="1"/>
            <a:r>
              <a:rPr lang="ar-SA" sz="3200" b="1" dirty="0" smtClean="0">
                <a:solidFill>
                  <a:schemeClr val="tx1"/>
                </a:solidFill>
              </a:rPr>
              <a:t>إذن يجب علينا </a:t>
            </a:r>
            <a:r>
              <a:rPr lang="ar-EG" sz="3200" b="1" dirty="0" smtClean="0">
                <a:solidFill>
                  <a:schemeClr val="tx1"/>
                </a:solidFill>
              </a:rPr>
              <a:t> جميعا نبذه  وعدم التستر على المفسدين </a:t>
            </a:r>
            <a:endParaRPr lang="fr-FR" sz="3200" b="1" dirty="0">
              <a:solidFill>
                <a:schemeClr val="tx1"/>
              </a:solidFill>
            </a:endParaRPr>
          </a:p>
        </p:txBody>
      </p:sp>
      <p:pic>
        <p:nvPicPr>
          <p:cNvPr id="5"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To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To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To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Top)">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12" name="Rectangle 11"/>
          <p:cNvSpPr/>
          <p:nvPr/>
        </p:nvSpPr>
        <p:spPr>
          <a:xfrm>
            <a:off x="378595" y="1284447"/>
            <a:ext cx="6786610" cy="646331"/>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3600" b="1" u="sng" dirty="0" smtClean="0">
                <a:solidFill>
                  <a:srgbClr val="FF0000"/>
                </a:solidFill>
                <a:latin typeface="Calibri" pitchFamily="34" charset="0"/>
                <a:cs typeface="Times New Roman" pitchFamily="18" charset="0"/>
              </a:rPr>
              <a:t>التدابير الوقائية المنصوص عليها في القانون</a:t>
            </a:r>
          </a:p>
        </p:txBody>
      </p:sp>
      <p:sp>
        <p:nvSpPr>
          <p:cNvPr id="4" name="Rectangle 3"/>
          <p:cNvSpPr/>
          <p:nvPr/>
        </p:nvSpPr>
        <p:spPr>
          <a:xfrm>
            <a:off x="378595" y="2182079"/>
            <a:ext cx="6786610" cy="4247317"/>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a:pPr>
            <a:r>
              <a:rPr lang="ar-DZ" sz="3000" b="1" dirty="0" smtClean="0">
                <a:solidFill>
                  <a:schemeClr val="tx1"/>
                </a:solidFill>
              </a:rPr>
              <a:t>التدابير الوقائية الخاصة </a:t>
            </a:r>
            <a:r>
              <a:rPr lang="ar-DZ" sz="3000" b="1" dirty="0" smtClean="0">
                <a:solidFill>
                  <a:srgbClr val="FFFF00"/>
                </a:solidFill>
              </a:rPr>
              <a:t>بالتوظيف في القطاع العام:</a:t>
            </a:r>
          </a:p>
          <a:p>
            <a:pPr marL="742950" indent="-742950" algn="r" rtl="1">
              <a:buFont typeface="Wingdings" pitchFamily="2" charset="2"/>
              <a:buChar char="ü"/>
            </a:pPr>
            <a:r>
              <a:rPr lang="ar-DZ" sz="3000" b="1" dirty="0" smtClean="0">
                <a:solidFill>
                  <a:schemeClr val="tx1"/>
                </a:solidFill>
              </a:rPr>
              <a:t>ضرورة تبني إجراءات تحقق مبادئ النجاعة والشفافية والمعايير الموضوعية مثل الجدارة والإنصاف والكفاءة</a:t>
            </a:r>
          </a:p>
          <a:p>
            <a:pPr marL="742950" indent="-742950" algn="r" rtl="1">
              <a:buFont typeface="Wingdings" pitchFamily="2" charset="2"/>
              <a:buChar char="ü"/>
            </a:pPr>
            <a:r>
              <a:rPr lang="ar-DZ" sz="3000" b="1" dirty="0" smtClean="0">
                <a:solidFill>
                  <a:schemeClr val="tx1"/>
                </a:solidFill>
              </a:rPr>
              <a:t>إعداد برامج تكوينية ملائمة لتمكين الموظفين العمومين من الأداء الصحيح و النزيه..</a:t>
            </a:r>
          </a:p>
          <a:p>
            <a:pPr marL="742950" indent="-742950" algn="r" rtl="1">
              <a:buFont typeface="Wingdings" pitchFamily="2" charset="2"/>
              <a:buChar char="ü"/>
            </a:pPr>
            <a:r>
              <a:rPr lang="ar-DZ" sz="3000" b="1" dirty="0" smtClean="0">
                <a:solidFill>
                  <a:schemeClr val="tx1"/>
                </a:solidFill>
              </a:rPr>
              <a:t>إفادتهم بتكوين متخصص يزيد من وعيهم بمخاطر الفساد</a:t>
            </a:r>
          </a:p>
        </p:txBody>
      </p:sp>
      <p:pic>
        <p:nvPicPr>
          <p:cNvPr id="5" name="Image 5" descr="al.gif"/>
          <p:cNvPicPr>
            <a:picLocks noChangeAspect="1"/>
          </p:cNvPicPr>
          <p:nvPr/>
        </p:nvPicPr>
        <p:blipFill>
          <a:blip r:embed="rId2"/>
          <a:srcRect/>
          <a:stretch>
            <a:fillRect/>
          </a:stretch>
        </p:blipFill>
        <p:spPr bwMode="auto">
          <a:xfrm rot="20799131">
            <a:off x="228630" y="179934"/>
            <a:ext cx="1195363"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lide(fromTop)">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slide(fromTop)">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lide(fromTop)">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slide(fromTop)">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slide(fromTop)">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slide(fromTop)">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utoUpdateAnimBg="0"/>
      <p:bldP spid="4"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4" name="Rectangle 3"/>
          <p:cNvSpPr/>
          <p:nvPr/>
        </p:nvSpPr>
        <p:spPr>
          <a:xfrm>
            <a:off x="378595" y="2119395"/>
            <a:ext cx="6786610" cy="4247317"/>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2"/>
            </a:pPr>
            <a:r>
              <a:rPr lang="ar-DZ" sz="3000" b="1" dirty="0" smtClean="0">
                <a:solidFill>
                  <a:schemeClr val="tx1"/>
                </a:solidFill>
              </a:rPr>
              <a:t>التدابير الوقائية لضمان </a:t>
            </a:r>
            <a:r>
              <a:rPr lang="ar-DZ" sz="3000" b="1" dirty="0" smtClean="0">
                <a:solidFill>
                  <a:srgbClr val="FFFF00"/>
                </a:solidFill>
              </a:rPr>
              <a:t>الشفافية</a:t>
            </a:r>
            <a:r>
              <a:rPr lang="ar-DZ" sz="3000" b="1" dirty="0" smtClean="0">
                <a:solidFill>
                  <a:schemeClr val="tx1"/>
                </a:solidFill>
              </a:rPr>
              <a:t> في الشؤون العمومية:</a:t>
            </a:r>
          </a:p>
          <a:p>
            <a:pPr marL="742950" indent="-742950" algn="r" rtl="1">
              <a:buFont typeface="Wingdings" pitchFamily="2" charset="2"/>
              <a:buChar char="ü"/>
            </a:pPr>
            <a:r>
              <a:rPr lang="ar-DZ" sz="3000" b="1" dirty="0" smtClean="0">
                <a:solidFill>
                  <a:schemeClr val="tx1"/>
                </a:solidFill>
              </a:rPr>
              <a:t>التصريح بالممتلكات خلال الشهر الأول الذي يعقب تاريخ التنصيب في الوظيفة أو بداية العهدة الانتخابية.</a:t>
            </a:r>
          </a:p>
          <a:p>
            <a:pPr marL="742950" indent="-742950" algn="r" rtl="1">
              <a:buFont typeface="Wingdings" pitchFamily="2" charset="2"/>
              <a:buChar char="ü"/>
            </a:pPr>
            <a:r>
              <a:rPr lang="ar-DZ" sz="3000" b="1" dirty="0" smtClean="0">
                <a:solidFill>
                  <a:schemeClr val="tx1"/>
                </a:solidFill>
              </a:rPr>
              <a:t>التصريح </a:t>
            </a:r>
            <a:r>
              <a:rPr lang="ar-DZ" sz="3000" b="1" dirty="0" smtClean="0">
                <a:solidFill>
                  <a:srgbClr val="FFFF00"/>
                </a:solidFill>
              </a:rPr>
              <a:t>فور كل زيادة</a:t>
            </a:r>
            <a:r>
              <a:rPr lang="ar-DZ" sz="3000" b="1" dirty="0" smtClean="0">
                <a:solidFill>
                  <a:schemeClr val="tx2">
                    <a:lumMod val="60000"/>
                    <a:lumOff val="40000"/>
                  </a:schemeClr>
                </a:solidFill>
              </a:rPr>
              <a:t> </a:t>
            </a:r>
            <a:r>
              <a:rPr lang="ar-DZ" sz="3000" b="1" dirty="0" smtClean="0">
                <a:solidFill>
                  <a:schemeClr val="tx1"/>
                </a:solidFill>
              </a:rPr>
              <a:t>معتبرة في الذمة المالية بنفس الكيفية التي تم </a:t>
            </a:r>
            <a:r>
              <a:rPr lang="ar-DZ" sz="3000" b="1" dirty="0" err="1" smtClean="0">
                <a:solidFill>
                  <a:schemeClr val="tx1"/>
                </a:solidFill>
              </a:rPr>
              <a:t>بها</a:t>
            </a:r>
            <a:r>
              <a:rPr lang="ar-DZ" sz="3000" b="1" dirty="0" smtClean="0">
                <a:solidFill>
                  <a:schemeClr val="tx1"/>
                </a:solidFill>
              </a:rPr>
              <a:t> التصريح الأول.</a:t>
            </a:r>
          </a:p>
          <a:p>
            <a:pPr marL="742950" indent="-742950" algn="r" rtl="1">
              <a:buFont typeface="Wingdings" pitchFamily="2" charset="2"/>
              <a:buChar char="ü"/>
            </a:pPr>
            <a:r>
              <a:rPr lang="ar-DZ" sz="3000" b="1" dirty="0" smtClean="0">
                <a:solidFill>
                  <a:schemeClr val="tx1"/>
                </a:solidFill>
              </a:rPr>
              <a:t>التصريح بالممتلكات عند نهاية العهدة الانتخابية أو عند انتهاء الخدمة.</a:t>
            </a:r>
          </a:p>
        </p:txBody>
      </p:sp>
      <p:pic>
        <p:nvPicPr>
          <p:cNvPr id="5" name="Image 5" descr="al.gif"/>
          <p:cNvPicPr>
            <a:picLocks noChangeAspect="1"/>
          </p:cNvPicPr>
          <p:nvPr/>
        </p:nvPicPr>
        <p:blipFill>
          <a:blip r:embed="rId2"/>
          <a:srcRect/>
          <a:stretch>
            <a:fillRect/>
          </a:stretch>
        </p:blipFill>
        <p:spPr bwMode="auto">
          <a:xfrm rot="20799131">
            <a:off x="228630" y="179934"/>
            <a:ext cx="1195363"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lide(fromTop)">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To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To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To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lide(fromTop)">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4" name="Rectangle 3"/>
          <p:cNvSpPr/>
          <p:nvPr/>
        </p:nvSpPr>
        <p:spPr>
          <a:xfrm>
            <a:off x="378595" y="2119395"/>
            <a:ext cx="6786610" cy="4031873"/>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3"/>
            </a:pPr>
            <a:r>
              <a:rPr lang="ar-DZ" sz="3200" b="1" dirty="0" smtClean="0">
                <a:solidFill>
                  <a:schemeClr val="tx1"/>
                </a:solidFill>
              </a:rPr>
              <a:t>التدابير الوقائية لضمان </a:t>
            </a:r>
            <a:r>
              <a:rPr lang="ar-DZ" sz="3200" b="1" dirty="0" smtClean="0">
                <a:solidFill>
                  <a:srgbClr val="FFFF00"/>
                </a:solidFill>
              </a:rPr>
              <a:t>نزاهة</a:t>
            </a:r>
            <a:r>
              <a:rPr lang="ar-DZ" sz="3200" b="1" dirty="0" smtClean="0">
                <a:solidFill>
                  <a:schemeClr val="tx2">
                    <a:lumMod val="60000"/>
                    <a:lumOff val="40000"/>
                  </a:schemeClr>
                </a:solidFill>
              </a:rPr>
              <a:t> </a:t>
            </a:r>
            <a:r>
              <a:rPr lang="ar-DZ" sz="3200" b="1" dirty="0" smtClean="0">
                <a:solidFill>
                  <a:schemeClr val="tx1"/>
                </a:solidFill>
              </a:rPr>
              <a:t>الموظف العمومي:</a:t>
            </a:r>
          </a:p>
          <a:p>
            <a:pPr marL="742950" indent="-742950" algn="r" rtl="1">
              <a:buFont typeface="Wingdings" pitchFamily="2" charset="2"/>
              <a:buChar char="ü"/>
            </a:pPr>
            <a:r>
              <a:rPr lang="ar-DZ" sz="3200" b="1" dirty="0" smtClean="0">
                <a:solidFill>
                  <a:schemeClr val="tx1"/>
                </a:solidFill>
              </a:rPr>
              <a:t>تشجيع النزاهة والأمانة وكذا روح المسؤولية بين الموظفين والمنتخبين، من خلال وضع  </a:t>
            </a:r>
            <a:r>
              <a:rPr lang="ar-DZ" sz="3200" b="1" dirty="0" smtClean="0">
                <a:solidFill>
                  <a:srgbClr val="FFFF00"/>
                </a:solidFill>
              </a:rPr>
              <a:t>مدونات وقواعد سلوكية</a:t>
            </a:r>
            <a:r>
              <a:rPr lang="ar-DZ" sz="3200" b="1" dirty="0" smtClean="0">
                <a:solidFill>
                  <a:schemeClr val="tx2">
                    <a:lumMod val="60000"/>
                    <a:lumOff val="40000"/>
                  </a:schemeClr>
                </a:solidFill>
              </a:rPr>
              <a:t> </a:t>
            </a:r>
            <a:r>
              <a:rPr lang="ar-DZ" sz="3200" b="1" dirty="0" smtClean="0">
                <a:solidFill>
                  <a:schemeClr val="tx1"/>
                </a:solidFill>
              </a:rPr>
              <a:t>تحدد الإطار الذي يضمن الأداء السليم والنزيه والملائم للوظائف العمومية والعهدة الانتخابية</a:t>
            </a:r>
          </a:p>
        </p:txBody>
      </p:sp>
      <p:pic>
        <p:nvPicPr>
          <p:cNvPr id="5"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lide(fromTop)">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To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Top)">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4" name="Rectangle 3"/>
          <p:cNvSpPr/>
          <p:nvPr/>
        </p:nvSpPr>
        <p:spPr>
          <a:xfrm>
            <a:off x="378595" y="2119395"/>
            <a:ext cx="6786610" cy="4247317"/>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4"/>
            </a:pPr>
            <a:r>
              <a:rPr lang="ar-DZ" sz="3000" b="1" dirty="0" smtClean="0">
                <a:solidFill>
                  <a:schemeClr val="tx1"/>
                </a:solidFill>
              </a:rPr>
              <a:t>التدابير الوقائية بخصوص </a:t>
            </a:r>
            <a:r>
              <a:rPr lang="ar-DZ" sz="3000" b="1" dirty="0" smtClean="0">
                <a:solidFill>
                  <a:srgbClr val="FFFF00"/>
                </a:solidFill>
              </a:rPr>
              <a:t>إبرام الصفقات العمومية:</a:t>
            </a:r>
          </a:p>
          <a:p>
            <a:pPr marL="742950" indent="-742950" algn="r" rtl="1">
              <a:buFont typeface="Wingdings" pitchFamily="2" charset="2"/>
              <a:buChar char="ü"/>
            </a:pPr>
            <a:r>
              <a:rPr lang="ar-DZ" sz="3000" b="1" dirty="0" smtClean="0">
                <a:solidFill>
                  <a:schemeClr val="tx1"/>
                </a:solidFill>
              </a:rPr>
              <a:t>يجب أن تؤسس الإجراءات المعمول </a:t>
            </a:r>
            <a:r>
              <a:rPr lang="ar-DZ" sz="3000" b="1" dirty="0" err="1" smtClean="0">
                <a:solidFill>
                  <a:schemeClr val="tx1"/>
                </a:solidFill>
              </a:rPr>
              <a:t>بها</a:t>
            </a:r>
            <a:r>
              <a:rPr lang="ar-DZ" sz="3000" b="1" dirty="0" smtClean="0">
                <a:solidFill>
                  <a:schemeClr val="tx1"/>
                </a:solidFill>
              </a:rPr>
              <a:t> في مجال الصفقات العمومية على قواعد الشفافية والنزاهة والمنافسة الشريفة وعلى معايير موضوعية وفق </a:t>
            </a:r>
            <a:r>
              <a:rPr lang="ar-DZ" sz="3000" b="1" dirty="0" smtClean="0">
                <a:solidFill>
                  <a:srgbClr val="FFFF00"/>
                </a:solidFill>
              </a:rPr>
              <a:t>المبادئ الثلاث</a:t>
            </a:r>
            <a:r>
              <a:rPr lang="ar-DZ" sz="3000" b="1" dirty="0" smtClean="0">
                <a:solidFill>
                  <a:schemeClr val="tx1"/>
                </a:solidFill>
              </a:rPr>
              <a:t>:</a:t>
            </a:r>
          </a:p>
          <a:p>
            <a:pPr marL="1512888" indent="-742950" algn="r" rtl="1">
              <a:buFont typeface="+mj-lt"/>
              <a:buAutoNum type="arabicPeriod"/>
            </a:pPr>
            <a:r>
              <a:rPr lang="ar-DZ" sz="3000" b="1" dirty="0" smtClean="0">
                <a:solidFill>
                  <a:schemeClr val="tx1"/>
                </a:solidFill>
              </a:rPr>
              <a:t>حرية الوصول إلى الطلبيات العمومية</a:t>
            </a:r>
          </a:p>
          <a:p>
            <a:pPr marL="1512888" indent="-742950" algn="r" rtl="1">
              <a:buFont typeface="+mj-lt"/>
              <a:buAutoNum type="arabicPeriod"/>
            </a:pPr>
            <a:r>
              <a:rPr lang="ar-DZ" sz="3000" b="1" dirty="0" smtClean="0">
                <a:solidFill>
                  <a:schemeClr val="tx1"/>
                </a:solidFill>
              </a:rPr>
              <a:t>المساواة بين المتنافسين</a:t>
            </a:r>
          </a:p>
          <a:p>
            <a:pPr marL="1512888" indent="-742950" algn="r" rtl="1">
              <a:buFont typeface="+mj-lt"/>
              <a:buAutoNum type="arabicPeriod"/>
            </a:pPr>
            <a:r>
              <a:rPr lang="ar-DZ" sz="3000" b="1" dirty="0" smtClean="0">
                <a:solidFill>
                  <a:schemeClr val="tx1"/>
                </a:solidFill>
              </a:rPr>
              <a:t>شفافية الإجراءات</a:t>
            </a:r>
          </a:p>
        </p:txBody>
      </p:sp>
      <p:pic>
        <p:nvPicPr>
          <p:cNvPr id="5"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lide(fromTop)">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To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To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To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lide(fromTop)">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slide(fromTop)">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12" name="Rectangle 11"/>
          <p:cNvSpPr/>
          <p:nvPr/>
        </p:nvSpPr>
        <p:spPr>
          <a:xfrm>
            <a:off x="857224" y="107154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تعريف الفساد في الشريعة الإسلامية</a:t>
            </a:r>
            <a:endParaRPr lang="fr-FR" sz="4000" b="1" u="sng" dirty="0" smtClean="0">
              <a:solidFill>
                <a:srgbClr val="FF0000"/>
              </a:solidFill>
              <a:latin typeface="Calibri" pitchFamily="34" charset="0"/>
              <a:cs typeface="Times New Roman" pitchFamily="18" charset="0"/>
            </a:endParaRPr>
          </a:p>
        </p:txBody>
      </p:sp>
      <p:sp>
        <p:nvSpPr>
          <p:cNvPr id="4" name="Rectangle 3"/>
          <p:cNvSpPr/>
          <p:nvPr/>
        </p:nvSpPr>
        <p:spPr>
          <a:xfrm>
            <a:off x="214282" y="2000241"/>
            <a:ext cx="8643997" cy="43704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3800" b="1" dirty="0" smtClean="0"/>
              <a:t>مفهوم الفساد واسع يشمل كل المحرمات والأفعال المنافية لأحكام الشريعة الإسلامية </a:t>
            </a:r>
            <a:r>
              <a:rPr lang="ar-DZ" sz="4000" b="1" dirty="0" smtClean="0"/>
              <a:t>ولقد وردت لفظة الفساد، بكل مشتقاتها، في العديد من الآيات القرآنية  </a:t>
            </a:r>
          </a:p>
          <a:p>
            <a:pPr rtl="1"/>
            <a:r>
              <a:rPr lang="ar-DZ" sz="4000" b="1" dirty="0" smtClean="0"/>
              <a:t> ( </a:t>
            </a:r>
            <a:r>
              <a:rPr lang="ar-DZ" sz="3200" b="1" dirty="0" smtClean="0">
                <a:solidFill>
                  <a:srgbClr val="FF0000"/>
                </a:solidFill>
              </a:rPr>
              <a:t>49 مرة في 46 سورة</a:t>
            </a:r>
            <a:r>
              <a:rPr lang="ar-DZ" sz="4000" b="1" dirty="0" smtClean="0"/>
              <a:t>).</a:t>
            </a:r>
          </a:p>
          <a:p>
            <a:pPr rtl="1"/>
            <a:endParaRPr lang="ar-DZ" sz="4000" b="1" dirty="0" smtClean="0"/>
          </a:p>
          <a:p>
            <a:pPr rtl="1"/>
            <a:endParaRPr lang="ar-DZ" sz="4000" b="1" dirty="0" smtClean="0"/>
          </a:p>
          <a:p>
            <a:pPr rtl="1"/>
            <a:endParaRPr lang="fr-FR" sz="4000" b="1" dirty="0"/>
          </a:p>
        </p:txBody>
      </p:sp>
      <p:pic>
        <p:nvPicPr>
          <p:cNvPr id="5" name="Image 5" descr="al.gif"/>
          <p:cNvPicPr>
            <a:picLocks noChangeAspect="1"/>
          </p:cNvPicPr>
          <p:nvPr/>
        </p:nvPicPr>
        <p:blipFill>
          <a:blip r:embed="rId2"/>
          <a:srcRect/>
          <a:stretch>
            <a:fillRect/>
          </a:stretch>
        </p:blipFill>
        <p:spPr bwMode="auto">
          <a:xfrm rot="20799131">
            <a:off x="213299" y="187931"/>
            <a:ext cx="1142347" cy="744035"/>
          </a:xfrm>
          <a:prstGeom prst="rect">
            <a:avLst/>
          </a:prstGeom>
          <a:noFill/>
          <a:ln w="9525">
            <a:noFill/>
            <a:miter lim="800000"/>
            <a:headEnd/>
            <a:tailEnd/>
          </a:ln>
        </p:spPr>
      </p:pic>
      <p:sp>
        <p:nvSpPr>
          <p:cNvPr id="11" name="ZoneTexte 10"/>
          <p:cNvSpPr txBox="1"/>
          <p:nvPr/>
        </p:nvSpPr>
        <p:spPr>
          <a:xfrm>
            <a:off x="571472" y="4714884"/>
            <a:ext cx="8072494" cy="954107"/>
          </a:xfrm>
          <a:prstGeom prst="rect">
            <a:avLst/>
          </a:prstGeom>
          <a:solidFill>
            <a:srgbClr val="00B050"/>
          </a:solidFill>
        </p:spPr>
        <p:txBody>
          <a:bodyPr wrap="square" rtlCol="0">
            <a:spAutoFit/>
          </a:bodyPr>
          <a:lstStyle/>
          <a:p>
            <a:pPr algn="r" rtl="1"/>
            <a:r>
              <a:rPr lang="ar-DZ" sz="2800" b="1" dirty="0" smtClean="0">
                <a:latin typeface="Arial" pitchFamily="34" charset="0"/>
                <a:cs typeface="Arial" pitchFamily="34" charset="0"/>
              </a:rPr>
              <a:t>قال الله تعالى : (ظهر الفساد في البر والبحر بما كسبت أيدي الناس)</a:t>
            </a:r>
          </a:p>
          <a:p>
            <a:pPr algn="l"/>
            <a:r>
              <a:rPr lang="ar-DZ" sz="2800" b="1" dirty="0" smtClean="0">
                <a:solidFill>
                  <a:srgbClr val="FF0000"/>
                </a:solidFill>
                <a:latin typeface="Arial" pitchFamily="34" charset="0"/>
                <a:cs typeface="Arial" pitchFamily="34" charset="0"/>
              </a:rPr>
              <a:t>سورة الروم الاية41</a:t>
            </a:r>
            <a:r>
              <a:rPr lang="ar-DZ" sz="2800" b="1" dirty="0" smtClean="0">
                <a:latin typeface="Arial" pitchFamily="34" charset="0"/>
                <a:cs typeface="Arial" pitchFamily="34" charset="0"/>
              </a:rPr>
              <a:t>  </a:t>
            </a:r>
            <a:endParaRPr lang="fr-FR" sz="2800" b="1"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4" name="Rectangle 3"/>
          <p:cNvSpPr/>
          <p:nvPr/>
        </p:nvSpPr>
        <p:spPr>
          <a:xfrm>
            <a:off x="378595" y="2119395"/>
            <a:ext cx="6786610" cy="3970318"/>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5"/>
            </a:pPr>
            <a:r>
              <a:rPr lang="ar-DZ" sz="3600" b="1" dirty="0" smtClean="0">
                <a:solidFill>
                  <a:schemeClr val="tx1"/>
                </a:solidFill>
              </a:rPr>
              <a:t>التدابير الوقائية بخصوص </a:t>
            </a:r>
            <a:r>
              <a:rPr lang="ar-DZ" sz="3600" b="1" dirty="0" smtClean="0">
                <a:solidFill>
                  <a:srgbClr val="FFFF00"/>
                </a:solidFill>
              </a:rPr>
              <a:t>تسيير الأموال العمومية:</a:t>
            </a:r>
          </a:p>
          <a:p>
            <a:pPr marL="742950" indent="-742950" algn="r" rtl="1">
              <a:buFont typeface="Wingdings" pitchFamily="2" charset="2"/>
              <a:buChar char="ü"/>
            </a:pPr>
            <a:r>
              <a:rPr lang="ar-DZ" sz="3600" b="1" dirty="0" smtClean="0">
                <a:solidFill>
                  <a:schemeClr val="tx1"/>
                </a:solidFill>
              </a:rPr>
              <a:t>تتخذ التدابير اللازمة لتعزيز الشفافية والمسؤولية والعقلانية في تسيير الأموال العمومية طبقا للتشريع والتنظيم المعمول بهما </a:t>
            </a:r>
            <a:r>
              <a:rPr lang="ar-DZ" sz="3600" b="1" dirty="0" smtClean="0">
                <a:solidFill>
                  <a:srgbClr val="FFFF00"/>
                </a:solidFill>
              </a:rPr>
              <a:t>بـإعداد ميزانية الدولة وتنفيذها.</a:t>
            </a:r>
          </a:p>
        </p:txBody>
      </p:sp>
      <p:pic>
        <p:nvPicPr>
          <p:cNvPr id="5" name="Image 5" descr="al.gif"/>
          <p:cNvPicPr>
            <a:picLocks noChangeAspect="1"/>
          </p:cNvPicPr>
          <p:nvPr/>
        </p:nvPicPr>
        <p:blipFill>
          <a:blip r:embed="rId2"/>
          <a:srcRect/>
          <a:stretch>
            <a:fillRect/>
          </a:stretch>
        </p:blipFill>
        <p:spPr bwMode="auto">
          <a:xfrm rot="20799131">
            <a:off x="223661" y="170453"/>
            <a:ext cx="1281364" cy="850066"/>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4" name="Rectangle 3"/>
          <p:cNvSpPr/>
          <p:nvPr/>
        </p:nvSpPr>
        <p:spPr>
          <a:xfrm>
            <a:off x="378595" y="2119395"/>
            <a:ext cx="6786610" cy="4247317"/>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6"/>
            </a:pPr>
            <a:r>
              <a:rPr lang="ar-DZ" sz="3000" b="1" dirty="0" smtClean="0">
                <a:solidFill>
                  <a:schemeClr val="tx1"/>
                </a:solidFill>
              </a:rPr>
              <a:t>التدابير الوقائية </a:t>
            </a:r>
            <a:r>
              <a:rPr lang="ar-DZ" sz="3000" b="1" dirty="0" smtClean="0">
                <a:solidFill>
                  <a:srgbClr val="FFFF00"/>
                </a:solidFill>
              </a:rPr>
              <a:t>لضمان الشفافية في التعامل مع الجمهور:</a:t>
            </a:r>
          </a:p>
          <a:p>
            <a:pPr marL="742950" indent="-742950" algn="r" rtl="1">
              <a:buFont typeface="Wingdings" pitchFamily="2" charset="2"/>
              <a:buChar char="ü"/>
            </a:pPr>
            <a:r>
              <a:rPr lang="ar-DZ" sz="3000" b="1" dirty="0" smtClean="0">
                <a:solidFill>
                  <a:schemeClr val="tx1"/>
                </a:solidFill>
              </a:rPr>
              <a:t>يتعين على المؤسسات والإدارات والهيئات العمومية أن تلتزم باعتماد إجراءات وقواعد تمكن الجمهور من الحصول على معلومات تتعلق بتنظيمها وسيرها، وكيفية اتخاذ القرارات فيها، تبسيط الإجراءات الإدارية، الرد على شكاوي المواطنين وتبيين طرق الطعن المعمول </a:t>
            </a:r>
            <a:r>
              <a:rPr lang="ar-DZ" sz="3000" b="1" dirty="0" err="1" smtClean="0">
                <a:solidFill>
                  <a:schemeClr val="tx1"/>
                </a:solidFill>
              </a:rPr>
              <a:t>بها</a:t>
            </a:r>
            <a:r>
              <a:rPr lang="ar-DZ" sz="3000" b="1" dirty="0" smtClean="0">
                <a:solidFill>
                  <a:schemeClr val="tx1"/>
                </a:solidFill>
              </a:rPr>
              <a:t>.</a:t>
            </a:r>
          </a:p>
        </p:txBody>
      </p:sp>
      <p:pic>
        <p:nvPicPr>
          <p:cNvPr id="5"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0" y="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4" name="Rectangle 3"/>
          <p:cNvSpPr/>
          <p:nvPr/>
        </p:nvSpPr>
        <p:spPr>
          <a:xfrm>
            <a:off x="378595" y="2119395"/>
            <a:ext cx="6786610" cy="3416320"/>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7"/>
            </a:pPr>
            <a:r>
              <a:rPr lang="ar-DZ" sz="3600" b="1" dirty="0" smtClean="0">
                <a:solidFill>
                  <a:schemeClr val="tx1"/>
                </a:solidFill>
              </a:rPr>
              <a:t>التدابير الوقائية المتعلقة </a:t>
            </a:r>
            <a:r>
              <a:rPr lang="ar-DZ" sz="3600" b="1" dirty="0" smtClean="0">
                <a:solidFill>
                  <a:srgbClr val="FFFF00"/>
                </a:solidFill>
              </a:rPr>
              <a:t>بسلك القضاة</a:t>
            </a:r>
            <a:r>
              <a:rPr lang="ar-DZ" sz="3600" b="1" dirty="0" smtClean="0">
                <a:solidFill>
                  <a:schemeClr val="tx1"/>
                </a:solidFill>
              </a:rPr>
              <a:t>:</a:t>
            </a:r>
          </a:p>
          <a:p>
            <a:pPr marL="742950" indent="-742950" algn="r" rtl="1">
              <a:buFont typeface="Wingdings" pitchFamily="2" charset="2"/>
              <a:buChar char="ü"/>
            </a:pPr>
            <a:r>
              <a:rPr lang="ar-DZ" sz="3600" b="1" dirty="0" smtClean="0">
                <a:solidFill>
                  <a:srgbClr val="FF0000"/>
                </a:solidFill>
              </a:rPr>
              <a:t>المادة 12 من القانون 06-01</a:t>
            </a:r>
            <a:r>
              <a:rPr lang="ar-DZ" sz="3600" b="1" dirty="0" smtClean="0">
                <a:solidFill>
                  <a:schemeClr val="tx1"/>
                </a:solidFill>
              </a:rPr>
              <a:t>:</a:t>
            </a:r>
          </a:p>
          <a:p>
            <a:pPr marL="742950" indent="-742950" algn="r" rtl="1"/>
            <a:r>
              <a:rPr lang="ar-DZ" sz="3600" b="1" dirty="0" smtClean="0">
                <a:solidFill>
                  <a:schemeClr val="tx1"/>
                </a:solidFill>
              </a:rPr>
              <a:t>	”لتحصين سلك القضاة ضد مخاطر الفساد، توضع قواعد لأخلاقيات المهنة وفقا للقوانين والتنظيمات والنصوص الأخرى السارية المفعول“.</a:t>
            </a:r>
          </a:p>
        </p:txBody>
      </p:sp>
      <p:pic>
        <p:nvPicPr>
          <p:cNvPr id="5" name="Image 5" descr="al.gif"/>
          <p:cNvPicPr>
            <a:picLocks noChangeAspect="1"/>
          </p:cNvPicPr>
          <p:nvPr/>
        </p:nvPicPr>
        <p:blipFill>
          <a:blip r:embed="rId2"/>
          <a:srcRect/>
          <a:stretch>
            <a:fillRect/>
          </a:stretch>
        </p:blipFill>
        <p:spPr bwMode="auto">
          <a:xfrm rot="20799131">
            <a:off x="223438" y="168549"/>
            <a:ext cx="1297856" cy="85006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4" name="Rectangle 3"/>
          <p:cNvSpPr/>
          <p:nvPr/>
        </p:nvSpPr>
        <p:spPr>
          <a:xfrm>
            <a:off x="378595" y="2119395"/>
            <a:ext cx="6786610" cy="4031873"/>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8"/>
            </a:pPr>
            <a:r>
              <a:rPr lang="ar-DZ" sz="3200" b="1" dirty="0" smtClean="0">
                <a:solidFill>
                  <a:schemeClr val="tx1"/>
                </a:solidFill>
              </a:rPr>
              <a:t>التدابير الوقائية من </a:t>
            </a:r>
            <a:r>
              <a:rPr lang="ar-DZ" sz="3200" b="1" dirty="0" smtClean="0">
                <a:solidFill>
                  <a:srgbClr val="FFFF00"/>
                </a:solidFill>
              </a:rPr>
              <a:t>الفساد في القطاع الخاص:</a:t>
            </a:r>
          </a:p>
          <a:p>
            <a:pPr marL="742950" indent="-742950" algn="r" rtl="1">
              <a:buFont typeface="Wingdings" pitchFamily="2" charset="2"/>
              <a:buChar char="ü"/>
            </a:pPr>
            <a:r>
              <a:rPr lang="ar-DZ" sz="3200" b="1" dirty="0" smtClean="0">
                <a:solidFill>
                  <a:schemeClr val="tx1"/>
                </a:solidFill>
              </a:rPr>
              <a:t>تتخذ تدابير لمنع ضلوع القطاع الخاص في الفساد، والنص عند الاقتضاء عقوبات فعالة وملائمة وردعية تترتب على مخالفتها.</a:t>
            </a:r>
          </a:p>
          <a:p>
            <a:pPr marL="742950" indent="-742950" algn="r" rtl="1">
              <a:buFont typeface="Wingdings" pitchFamily="2" charset="2"/>
              <a:buChar char="ü"/>
            </a:pPr>
            <a:r>
              <a:rPr lang="ar-DZ" sz="3200" b="1" dirty="0" smtClean="0">
                <a:solidFill>
                  <a:schemeClr val="tx1"/>
                </a:solidFill>
              </a:rPr>
              <a:t>يجب أن تُساهم </a:t>
            </a:r>
            <a:r>
              <a:rPr lang="ar-DZ" sz="3200" b="1" dirty="0" smtClean="0">
                <a:solidFill>
                  <a:srgbClr val="FFFF00"/>
                </a:solidFill>
              </a:rPr>
              <a:t>معايير المحاسبة</a:t>
            </a:r>
            <a:r>
              <a:rPr lang="ar-DZ" sz="3200" b="1" dirty="0" smtClean="0">
                <a:solidFill>
                  <a:schemeClr val="tx2">
                    <a:lumMod val="60000"/>
                    <a:lumOff val="40000"/>
                  </a:schemeClr>
                </a:solidFill>
              </a:rPr>
              <a:t> </a:t>
            </a:r>
            <a:r>
              <a:rPr lang="ar-DZ" sz="3200" b="1" dirty="0" smtClean="0">
                <a:solidFill>
                  <a:schemeClr val="tx1"/>
                </a:solidFill>
              </a:rPr>
              <a:t>وتدقيق الحسابات المعمول </a:t>
            </a:r>
            <a:r>
              <a:rPr lang="ar-DZ" sz="3200" b="1" dirty="0" err="1" smtClean="0">
                <a:solidFill>
                  <a:schemeClr val="tx1"/>
                </a:solidFill>
              </a:rPr>
              <a:t>بها</a:t>
            </a:r>
            <a:r>
              <a:rPr lang="ar-DZ" sz="3200" b="1" dirty="0" smtClean="0">
                <a:solidFill>
                  <a:schemeClr val="tx1"/>
                </a:solidFill>
              </a:rPr>
              <a:t> في القطاع الخاص في الوقاية من الفساد</a:t>
            </a:r>
          </a:p>
        </p:txBody>
      </p:sp>
      <p:pic>
        <p:nvPicPr>
          <p:cNvPr id="5" name="Image 5" descr="al.gif"/>
          <p:cNvPicPr>
            <a:picLocks noChangeAspect="1"/>
          </p:cNvPicPr>
          <p:nvPr/>
        </p:nvPicPr>
        <p:blipFill>
          <a:blip r:embed="rId2"/>
          <a:srcRect/>
          <a:stretch>
            <a:fillRect/>
          </a:stretch>
        </p:blipFill>
        <p:spPr bwMode="auto">
          <a:xfrm rot="20799131">
            <a:off x="226281" y="176349"/>
            <a:ext cx="1228348" cy="866559"/>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lide(fromTop)">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To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To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Top)">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4" name="Rectangle 3"/>
          <p:cNvSpPr/>
          <p:nvPr/>
        </p:nvSpPr>
        <p:spPr>
          <a:xfrm>
            <a:off x="378595" y="2119395"/>
            <a:ext cx="6786610" cy="3970318"/>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9"/>
            </a:pPr>
            <a:r>
              <a:rPr lang="ar-DZ" sz="2800" b="1" dirty="0" smtClean="0">
                <a:solidFill>
                  <a:schemeClr val="tx1"/>
                </a:solidFill>
              </a:rPr>
              <a:t>مشاركة </a:t>
            </a:r>
            <a:r>
              <a:rPr lang="ar-DZ" sz="2800" b="1" dirty="0" smtClean="0">
                <a:solidFill>
                  <a:srgbClr val="FFFF00"/>
                </a:solidFill>
              </a:rPr>
              <a:t>المجتمع المدني كأحد التدابير الوقائية من الفساد:</a:t>
            </a:r>
          </a:p>
          <a:p>
            <a:pPr marL="742950" indent="-742950" algn="r" rtl="1">
              <a:buFont typeface="Wingdings" pitchFamily="2" charset="2"/>
              <a:buChar char="ü"/>
            </a:pPr>
            <a:r>
              <a:rPr lang="ar-DZ" sz="2800" b="1" dirty="0" smtClean="0">
                <a:solidFill>
                  <a:schemeClr val="tx1"/>
                </a:solidFill>
              </a:rPr>
              <a:t>تعزيز مشاركة المواطنين والجمعيات في تسيير الشؤون العمومية .</a:t>
            </a:r>
          </a:p>
          <a:p>
            <a:pPr marL="742950" indent="-742950" algn="r" rtl="1">
              <a:buFont typeface="Wingdings" pitchFamily="2" charset="2"/>
              <a:buChar char="ü"/>
            </a:pPr>
            <a:r>
              <a:rPr lang="ar-DZ" sz="2800" b="1" dirty="0" smtClean="0">
                <a:solidFill>
                  <a:schemeClr val="tx1"/>
                </a:solidFill>
              </a:rPr>
              <a:t>إعداد برامج تعليمية وتربوية و تحسيسية لمختلف شرائح المجتمع.</a:t>
            </a:r>
          </a:p>
          <a:p>
            <a:pPr marL="742950" indent="-742950" algn="r" rtl="1">
              <a:buFont typeface="Wingdings" pitchFamily="2" charset="2"/>
              <a:buChar char="ü"/>
            </a:pPr>
            <a:r>
              <a:rPr lang="ar-DZ" sz="2800" b="1" dirty="0" smtClean="0">
                <a:solidFill>
                  <a:schemeClr val="tx1"/>
                </a:solidFill>
              </a:rPr>
              <a:t>تمكين وسائل الإعلام والجمهور من الحصول على المعلومات المتعلقة بالفساد، مع مراعاة حرمة الحياة الخاصة وشرف وكرامة الأشخاص،...</a:t>
            </a:r>
          </a:p>
        </p:txBody>
      </p:sp>
      <p:pic>
        <p:nvPicPr>
          <p:cNvPr id="5" name="Image 5" descr="al.gif"/>
          <p:cNvPicPr>
            <a:picLocks noChangeAspect="1"/>
          </p:cNvPicPr>
          <p:nvPr/>
        </p:nvPicPr>
        <p:blipFill>
          <a:blip r:embed="rId2"/>
          <a:srcRect/>
          <a:stretch>
            <a:fillRect/>
          </a:stretch>
        </p:blipFill>
        <p:spPr bwMode="auto">
          <a:xfrm rot="20799131">
            <a:off x="234305" y="175410"/>
            <a:ext cx="1228347" cy="93606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slide(fromTop)">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To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lide(fromTop)">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lide(fromTop)">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lide(fromTop)">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sp>
        <p:nvSpPr>
          <p:cNvPr id="4" name="Rectangle 3"/>
          <p:cNvSpPr/>
          <p:nvPr/>
        </p:nvSpPr>
        <p:spPr>
          <a:xfrm>
            <a:off x="378595" y="2119395"/>
            <a:ext cx="6786610" cy="4031873"/>
          </a:xfrm>
          <a:prstGeom prst="rect">
            <a:avLst/>
          </a:prstGeom>
          <a:solidFill>
            <a:srgbClr val="00B050"/>
          </a:solidFill>
        </p:spPr>
        <p:style>
          <a:lnRef idx="2">
            <a:schemeClr val="dk1"/>
          </a:lnRef>
          <a:fillRef idx="1">
            <a:schemeClr val="lt1"/>
          </a:fillRef>
          <a:effectRef idx="0">
            <a:schemeClr val="dk1"/>
          </a:effectRef>
          <a:fontRef idx="minor">
            <a:schemeClr val="dk1"/>
          </a:fontRef>
        </p:style>
        <p:txBody>
          <a:bodyPr wrap="square">
            <a:spAutoFit/>
          </a:bodyPr>
          <a:lstStyle/>
          <a:p>
            <a:pPr marL="742950" indent="-742950" algn="r" rtl="1">
              <a:buFont typeface="+mj-lt"/>
              <a:buAutoNum type="arabicParenR" startAt="10"/>
            </a:pPr>
            <a:r>
              <a:rPr lang="ar-DZ" sz="3200" b="1" dirty="0" smtClean="0">
                <a:solidFill>
                  <a:schemeClr val="tx1"/>
                </a:solidFill>
              </a:rPr>
              <a:t>التدابير الوقائية </a:t>
            </a:r>
            <a:r>
              <a:rPr lang="ar-DZ" sz="3200" b="1" dirty="0" smtClean="0">
                <a:solidFill>
                  <a:srgbClr val="FFFF00"/>
                </a:solidFill>
              </a:rPr>
              <a:t>للحدّ من تبييض الأموال</a:t>
            </a:r>
            <a:r>
              <a:rPr lang="ar-DZ" sz="3200" b="1" dirty="0" smtClean="0">
                <a:solidFill>
                  <a:schemeClr val="tx1"/>
                </a:solidFill>
              </a:rPr>
              <a:t>:</a:t>
            </a:r>
          </a:p>
          <a:p>
            <a:pPr marL="742950" indent="-742950" algn="r" rtl="1">
              <a:buFont typeface="Wingdings" pitchFamily="2" charset="2"/>
              <a:buChar char="ü"/>
            </a:pPr>
            <a:r>
              <a:rPr lang="ar-DZ" sz="3200" b="1" dirty="0" smtClean="0">
                <a:solidFill>
                  <a:schemeClr val="tx1"/>
                </a:solidFill>
              </a:rPr>
              <a:t>يتعين على البنوك والمؤسسات المالية غير المصرفية، بما في ذلك الأشخاص الطبيعيين أو المعنويين الذين يُقدمون خدمات نظامية أو غير نظامية في مجال تحويل الأموال أو كل ما له قيمة، أن تخضع لنظام رقابة داخلي من شأنه منع وكشف جميع أشكال تبييض الأموال وفقا للتشريع المعمول بهما.</a:t>
            </a:r>
          </a:p>
        </p:txBody>
      </p:sp>
      <p:pic>
        <p:nvPicPr>
          <p:cNvPr id="5" name="Image 5" descr="al.gif"/>
          <p:cNvPicPr>
            <a:picLocks noChangeAspect="1"/>
          </p:cNvPicPr>
          <p:nvPr/>
        </p:nvPicPr>
        <p:blipFill>
          <a:blip r:embed="rId2"/>
          <a:srcRect/>
          <a:stretch>
            <a:fillRect/>
          </a:stretch>
        </p:blipFill>
        <p:spPr bwMode="auto">
          <a:xfrm rot="20799131">
            <a:off x="226281" y="176349"/>
            <a:ext cx="1228348" cy="86655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3819"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4000" b="1" kern="10" spc="100" dirty="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endParaRPr>
          </a:p>
        </p:txBody>
      </p:sp>
      <p:graphicFrame>
        <p:nvGraphicFramePr>
          <p:cNvPr id="6" name="Diagramme 5"/>
          <p:cNvGraphicFramePr/>
          <p:nvPr/>
        </p:nvGraphicFramePr>
        <p:xfrm>
          <a:off x="285720" y="1714488"/>
          <a:ext cx="7072362"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214282" y="1285860"/>
            <a:ext cx="7143800" cy="584775"/>
          </a:xfrm>
          <a:prstGeom prst="rect">
            <a:avLst/>
          </a:prstGeom>
          <a:noFill/>
        </p:spPr>
        <p:txBody>
          <a:bodyPr wrap="square">
            <a:spAutoFit/>
          </a:bodyPr>
          <a:lstStyle/>
          <a:p>
            <a:pPr marL="360363" indent="-360363" rtl="1" fontAlgn="auto">
              <a:spcBef>
                <a:spcPts val="0"/>
              </a:spcBef>
              <a:spcAft>
                <a:spcPts val="0"/>
              </a:spcAft>
              <a:defRPr/>
            </a:pPr>
            <a:r>
              <a:rPr lang="ar-SA" sz="3200" b="1" dirty="0">
                <a:solidFill>
                  <a:srgbClr val="FF0000"/>
                </a:solidFill>
                <a:latin typeface="+mn-lt"/>
                <a:cs typeface="+mn-cs"/>
              </a:rPr>
              <a:t>مختلف المتدخلين في عملية التنشئة </a:t>
            </a:r>
            <a:r>
              <a:rPr lang="ar-SA" sz="3200" b="1" dirty="0" smtClean="0">
                <a:solidFill>
                  <a:srgbClr val="FF0000"/>
                </a:solidFill>
                <a:latin typeface="+mn-lt"/>
                <a:cs typeface="+mn-cs"/>
              </a:rPr>
              <a:t>الاجتماعية</a:t>
            </a:r>
            <a:r>
              <a:rPr lang="ar-SA" b="1" dirty="0" smtClean="0">
                <a:latin typeface="+mn-lt"/>
                <a:cs typeface="+mn-cs"/>
              </a:rPr>
              <a:t> </a:t>
            </a:r>
            <a:endParaRPr lang="fr-FR" dirty="0">
              <a:latin typeface="+mn-lt"/>
              <a:cs typeface="+mn-cs"/>
            </a:endParaRPr>
          </a:p>
        </p:txBody>
      </p:sp>
      <p:pic>
        <p:nvPicPr>
          <p:cNvPr id="5" name="Image 5" descr="al.gif"/>
          <p:cNvPicPr>
            <a:picLocks noChangeAspect="1"/>
          </p:cNvPicPr>
          <p:nvPr/>
        </p:nvPicPr>
        <p:blipFill>
          <a:blip r:embed="rId6"/>
          <a:srcRect/>
          <a:stretch>
            <a:fillRect/>
          </a:stretch>
        </p:blipFill>
        <p:spPr bwMode="auto">
          <a:xfrm rot="20799131">
            <a:off x="234527" y="177314"/>
            <a:ext cx="1211855" cy="936067"/>
          </a:xfrm>
          <a:prstGeom prst="rect">
            <a:avLst/>
          </a:prstGeom>
          <a:noFill/>
          <a:ln w="9525">
            <a:noFill/>
            <a:miter lim="800000"/>
            <a:headEnd/>
            <a:tailEnd/>
          </a:ln>
        </p:spPr>
      </p:pic>
    </p:spTree>
    <p:extLst>
      <p:ext uri="{BB962C8B-B14F-4D97-AF65-F5344CB8AC3E}">
        <p14:creationId xmlns="" xmlns:p14="http://schemas.microsoft.com/office/powerpoint/2010/main" val="251719522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graphicEl>
                                              <a:dgm id="{FBE353AB-5627-448F-ACEA-7D7C7D3C5818}"/>
                                            </p:graphicEl>
                                          </p:spTgt>
                                        </p:tgtEl>
                                        <p:attrNameLst>
                                          <p:attrName>style.visibility</p:attrName>
                                        </p:attrNameLst>
                                      </p:cBhvr>
                                      <p:to>
                                        <p:strVal val="visible"/>
                                      </p:to>
                                    </p:set>
                                    <p:animEffect transition="in" filter="fade">
                                      <p:cBhvr>
                                        <p:cTn id="25" dur="2000"/>
                                        <p:tgtEl>
                                          <p:spTgt spid="6">
                                            <p:graphicEl>
                                              <a:dgm id="{FBE353AB-5627-448F-ACEA-7D7C7D3C581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graphicEl>
                                              <a:dgm id="{EEB66B83-F0D0-49E2-AF40-9AE4655423EB}"/>
                                            </p:graphicEl>
                                          </p:spTgt>
                                        </p:tgtEl>
                                        <p:attrNameLst>
                                          <p:attrName>style.visibility</p:attrName>
                                        </p:attrNameLst>
                                      </p:cBhvr>
                                      <p:to>
                                        <p:strVal val="visible"/>
                                      </p:to>
                                    </p:set>
                                    <p:animEffect transition="in" filter="fade">
                                      <p:cBhvr>
                                        <p:cTn id="30" dur="2000"/>
                                        <p:tgtEl>
                                          <p:spTgt spid="6">
                                            <p:graphicEl>
                                              <a:dgm id="{EEB66B83-F0D0-49E2-AF40-9AE4655423EB}"/>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dgm id="{79E731FD-C269-4217-BBAA-5446534E0AA0}"/>
                                            </p:graphicEl>
                                          </p:spTgt>
                                        </p:tgtEl>
                                        <p:attrNameLst>
                                          <p:attrName>style.visibility</p:attrName>
                                        </p:attrNameLst>
                                      </p:cBhvr>
                                      <p:to>
                                        <p:strVal val="visible"/>
                                      </p:to>
                                    </p:set>
                                    <p:animEffect transition="in" filter="fade">
                                      <p:cBhvr>
                                        <p:cTn id="33" dur="2000"/>
                                        <p:tgtEl>
                                          <p:spTgt spid="6">
                                            <p:graphicEl>
                                              <a:dgm id="{79E731FD-C269-4217-BBAA-5446534E0AA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graphicEl>
                                              <a:dgm id="{573A1841-4279-4CAE-99A9-A066A9D918E9}"/>
                                            </p:graphicEl>
                                          </p:spTgt>
                                        </p:tgtEl>
                                        <p:attrNameLst>
                                          <p:attrName>style.visibility</p:attrName>
                                        </p:attrNameLst>
                                      </p:cBhvr>
                                      <p:to>
                                        <p:strVal val="visible"/>
                                      </p:to>
                                    </p:set>
                                    <p:animEffect transition="in" filter="fade">
                                      <p:cBhvr>
                                        <p:cTn id="38" dur="2000"/>
                                        <p:tgtEl>
                                          <p:spTgt spid="6">
                                            <p:graphicEl>
                                              <a:dgm id="{573A1841-4279-4CAE-99A9-A066A9D918E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ED1FC66C-407E-4D5F-A75B-28D84ECB5F55}"/>
                                            </p:graphicEl>
                                          </p:spTgt>
                                        </p:tgtEl>
                                        <p:attrNameLst>
                                          <p:attrName>style.visibility</p:attrName>
                                        </p:attrNameLst>
                                      </p:cBhvr>
                                      <p:to>
                                        <p:strVal val="visible"/>
                                      </p:to>
                                    </p:set>
                                    <p:animEffect transition="in" filter="fade">
                                      <p:cBhvr>
                                        <p:cTn id="41" dur="2000"/>
                                        <p:tgtEl>
                                          <p:spTgt spid="6">
                                            <p:graphicEl>
                                              <a:dgm id="{ED1FC66C-407E-4D5F-A75B-28D84ECB5F55}"/>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graphicEl>
                                              <a:dgm id="{B41E2A86-FAC6-41B7-9014-5415C21EE5A6}"/>
                                            </p:graphicEl>
                                          </p:spTgt>
                                        </p:tgtEl>
                                        <p:attrNameLst>
                                          <p:attrName>style.visibility</p:attrName>
                                        </p:attrNameLst>
                                      </p:cBhvr>
                                      <p:to>
                                        <p:strVal val="visible"/>
                                      </p:to>
                                    </p:set>
                                    <p:animEffect transition="in" filter="fade">
                                      <p:cBhvr>
                                        <p:cTn id="46" dur="2000"/>
                                        <p:tgtEl>
                                          <p:spTgt spid="6">
                                            <p:graphicEl>
                                              <a:dgm id="{B41E2A86-FAC6-41B7-9014-5415C21EE5A6}"/>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graphicEl>
                                              <a:dgm id="{6DEC8534-3FDF-4C21-B7CA-A9DE0F053B0B}"/>
                                            </p:graphicEl>
                                          </p:spTgt>
                                        </p:tgtEl>
                                        <p:attrNameLst>
                                          <p:attrName>style.visibility</p:attrName>
                                        </p:attrNameLst>
                                      </p:cBhvr>
                                      <p:to>
                                        <p:strVal val="visible"/>
                                      </p:to>
                                    </p:set>
                                    <p:animEffect transition="in" filter="fade">
                                      <p:cBhvr>
                                        <p:cTn id="49" dur="2000"/>
                                        <p:tgtEl>
                                          <p:spTgt spid="6">
                                            <p:graphicEl>
                                              <a:dgm id="{6DEC8534-3FDF-4C21-B7CA-A9DE0F053B0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graphicEl>
                                              <a:dgm id="{F8AEF1EF-4239-4959-837E-664D632DEE15}"/>
                                            </p:graphicEl>
                                          </p:spTgt>
                                        </p:tgtEl>
                                        <p:attrNameLst>
                                          <p:attrName>style.visibility</p:attrName>
                                        </p:attrNameLst>
                                      </p:cBhvr>
                                      <p:to>
                                        <p:strVal val="visible"/>
                                      </p:to>
                                    </p:set>
                                    <p:animEffect transition="in" filter="fade">
                                      <p:cBhvr>
                                        <p:cTn id="54" dur="2000"/>
                                        <p:tgtEl>
                                          <p:spTgt spid="6">
                                            <p:graphicEl>
                                              <a:dgm id="{F8AEF1EF-4239-4959-837E-664D632DEE15}"/>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graphicEl>
                                              <a:dgm id="{DC75C4BC-3EA1-4F93-9730-094F9C757E9A}"/>
                                            </p:graphicEl>
                                          </p:spTgt>
                                        </p:tgtEl>
                                        <p:attrNameLst>
                                          <p:attrName>style.visibility</p:attrName>
                                        </p:attrNameLst>
                                      </p:cBhvr>
                                      <p:to>
                                        <p:strVal val="visible"/>
                                      </p:to>
                                    </p:set>
                                    <p:animEffect transition="in" filter="fade">
                                      <p:cBhvr>
                                        <p:cTn id="57" dur="2000"/>
                                        <p:tgtEl>
                                          <p:spTgt spid="6">
                                            <p:graphicEl>
                                              <a:dgm id="{DC75C4BC-3EA1-4F93-9730-094F9C757E9A}"/>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graphicEl>
                                              <a:dgm id="{CB5805A7-02CE-4FED-B2A3-ED4565CEA7ED}"/>
                                            </p:graphicEl>
                                          </p:spTgt>
                                        </p:tgtEl>
                                        <p:attrNameLst>
                                          <p:attrName>style.visibility</p:attrName>
                                        </p:attrNameLst>
                                      </p:cBhvr>
                                      <p:to>
                                        <p:strVal val="visible"/>
                                      </p:to>
                                    </p:set>
                                    <p:animEffect transition="in" filter="fade">
                                      <p:cBhvr>
                                        <p:cTn id="60" dur="2000"/>
                                        <p:tgtEl>
                                          <p:spTgt spid="6">
                                            <p:graphicEl>
                                              <a:dgm id="{CB5805A7-02CE-4FED-B2A3-ED4565CEA7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الرابع</a:t>
            </a:r>
            <a:endParaRPr lang="fr-FR" sz="3600" dirty="0"/>
          </a:p>
        </p:txBody>
      </p:sp>
      <p:sp>
        <p:nvSpPr>
          <p:cNvPr id="4" name="ZoneTexte 3"/>
          <p:cNvSpPr txBox="1"/>
          <p:nvPr/>
        </p:nvSpPr>
        <p:spPr>
          <a:xfrm>
            <a:off x="928662" y="1285860"/>
            <a:ext cx="5929354" cy="523220"/>
          </a:xfrm>
          <a:prstGeom prst="rect">
            <a:avLst/>
          </a:prstGeom>
          <a:solidFill>
            <a:srgbClr val="FF376B"/>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ar-DZ" sz="2800" b="1" dirty="0" smtClean="0">
                <a:latin typeface="Tahoma" pitchFamily="34" charset="0"/>
                <a:cs typeface="Tahoma" pitchFamily="34" charset="0"/>
              </a:rPr>
              <a:t>كيف نواجه الفساد</a:t>
            </a:r>
            <a:endParaRPr lang="fr-FR" sz="2800" b="1" dirty="0" smtClean="0">
              <a:latin typeface="Tahoma" pitchFamily="34" charset="0"/>
              <a:cs typeface="Tahoma" pitchFamily="34" charset="0"/>
            </a:endParaRPr>
          </a:p>
        </p:txBody>
      </p:sp>
      <p:sp>
        <p:nvSpPr>
          <p:cNvPr id="5" name="ZoneTexte 4"/>
          <p:cNvSpPr txBox="1"/>
          <p:nvPr/>
        </p:nvSpPr>
        <p:spPr>
          <a:xfrm>
            <a:off x="285720" y="2143116"/>
            <a:ext cx="7643866" cy="4401205"/>
          </a:xfrm>
          <a:prstGeom prst="rect">
            <a:avLst/>
          </a:prstGeom>
          <a:noFill/>
        </p:spPr>
        <p:txBody>
          <a:bodyPr wrap="square" rtlCol="0">
            <a:spAutoFit/>
          </a:bodyPr>
          <a:lstStyle/>
          <a:p>
            <a:pPr algn="r" rtl="1"/>
            <a:r>
              <a:rPr lang="ar-DZ" sz="2800" b="1" dirty="0" smtClean="0">
                <a:latin typeface="Tahoma" pitchFamily="34" charset="0"/>
                <a:cs typeface="Arabic Transparent" pitchFamily="2" charset="-78"/>
              </a:rPr>
              <a:t>1- تفعيل دور الهيئات التقليدية لمحاربة الفساد.</a:t>
            </a:r>
          </a:p>
          <a:p>
            <a:pPr algn="r" rtl="1"/>
            <a:r>
              <a:rPr lang="ar-DZ" sz="2800" b="1" dirty="0" smtClean="0">
                <a:latin typeface="Tahoma" pitchFamily="34" charset="0"/>
                <a:cs typeface="Arabic Transparent" pitchFamily="2" charset="-78"/>
              </a:rPr>
              <a:t>2-إنشاء مفوضية عليا لمكافحة الفساد تتولى التنسيق بين الجهات الرقابية المختلفة.</a:t>
            </a:r>
          </a:p>
          <a:p>
            <a:pPr algn="r" rtl="1"/>
            <a:r>
              <a:rPr lang="ar-DZ" sz="2800" b="1" dirty="0" smtClean="0">
                <a:latin typeface="Tahoma" pitchFamily="34" charset="0"/>
                <a:cs typeface="Arabic Transparent" pitchFamily="2" charset="-78"/>
              </a:rPr>
              <a:t>3- تنقية وتصفية الترسانة التشريعية من التعارض والتضارب.</a:t>
            </a:r>
          </a:p>
          <a:p>
            <a:pPr algn="r" rtl="1"/>
            <a:r>
              <a:rPr lang="ar-DZ" sz="2800" b="1" dirty="0" smtClean="0">
                <a:latin typeface="Tahoma" pitchFamily="34" charset="0"/>
                <a:cs typeface="Arabic Transparent" pitchFamily="2" charset="-78"/>
              </a:rPr>
              <a:t>4- حق الجهات الرقابية في تحويل المتهمين بالفساد للقضاء دون العودة لأي سلطات أخرى.</a:t>
            </a:r>
          </a:p>
          <a:p>
            <a:pPr algn="r" rtl="1"/>
            <a:r>
              <a:rPr lang="ar-DZ" sz="2800" b="1" dirty="0" smtClean="0">
                <a:latin typeface="Tahoma" pitchFamily="34" charset="0"/>
                <a:cs typeface="Arabic Transparent" pitchFamily="2" charset="-78"/>
              </a:rPr>
              <a:t>5- نشر كافة تقارير الأجهزة الرقابية.</a:t>
            </a:r>
          </a:p>
          <a:p>
            <a:pPr algn="r" rtl="1"/>
            <a:r>
              <a:rPr lang="ar-DZ" sz="2800" b="1" dirty="0" smtClean="0">
                <a:latin typeface="Tahoma" pitchFamily="34" charset="0"/>
                <a:cs typeface="Arabic Transparent" pitchFamily="2" charset="-78"/>
              </a:rPr>
              <a:t>6- إلزام الأجهزة الرقابية بالرد على شكاوي المواطنين وما تم اتخاذه من إجراءات حيال شكواهم .</a:t>
            </a:r>
          </a:p>
          <a:p>
            <a:pPr algn="r" rtl="1"/>
            <a:r>
              <a:rPr lang="ar-DZ" sz="2800" b="1" dirty="0" smtClean="0">
                <a:latin typeface="Tahoma" pitchFamily="34" charset="0"/>
                <a:cs typeface="Arabic Transparent" pitchFamily="2" charset="-78"/>
              </a:rPr>
              <a:t>7- تشكيل لجان شعبية لمكافحة الفساد على جميع المستويات تتولى الرقابة وتعقب الفساد والفاسدين.  </a:t>
            </a:r>
            <a:endParaRPr lang="fr-FR" sz="2800" b="1" dirty="0" smtClean="0">
              <a:latin typeface="Tahoma" pitchFamily="34" charset="0"/>
              <a:cs typeface="Arabic Transparent" pitchFamily="2" charset="-78"/>
            </a:endParaRPr>
          </a:p>
        </p:txBody>
      </p:sp>
      <p:pic>
        <p:nvPicPr>
          <p:cNvPr id="7" name="Image 5" descr="al.gif"/>
          <p:cNvPicPr>
            <a:picLocks noChangeAspect="1"/>
          </p:cNvPicPr>
          <p:nvPr/>
        </p:nvPicPr>
        <p:blipFill>
          <a:blip r:embed="rId2"/>
          <a:srcRect/>
          <a:stretch>
            <a:fillRect/>
          </a:stretch>
        </p:blipFill>
        <p:spPr bwMode="auto">
          <a:xfrm rot="20799131">
            <a:off x="234527" y="177314"/>
            <a:ext cx="1211855" cy="93606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p:cTn id="39"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5">
                                            <p:txEl>
                                              <p:pRg st="4" end="4"/>
                                            </p:txEl>
                                          </p:spTgt>
                                        </p:tgtEl>
                                        <p:attrNameLst>
                                          <p:attrName>style.visibility</p:attrName>
                                        </p:attrNameLst>
                                      </p:cBhvr>
                                      <p:to>
                                        <p:strVal val="visible"/>
                                      </p:to>
                                    </p:set>
                                    <p:anim calcmode="lin" valueType="num">
                                      <p:cBhvr>
                                        <p:cTn id="47"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iterate type="lt">
                                    <p:tmPct val="5000"/>
                                  </p:iterate>
                                  <p:childTnLst>
                                    <p:set>
                                      <p:cBhvr>
                                        <p:cTn id="54" dur="1" fill="hold">
                                          <p:stCondLst>
                                            <p:cond delay="0"/>
                                          </p:stCondLst>
                                        </p:cTn>
                                        <p:tgtEl>
                                          <p:spTgt spid="5">
                                            <p:txEl>
                                              <p:pRg st="5" end="5"/>
                                            </p:txEl>
                                          </p:spTgt>
                                        </p:tgtEl>
                                        <p:attrNameLst>
                                          <p:attrName>style.visibility</p:attrName>
                                        </p:attrNameLst>
                                      </p:cBhvr>
                                      <p:to>
                                        <p:strVal val="visible"/>
                                      </p:to>
                                    </p:set>
                                    <p:anim calcmode="lin" valueType="num">
                                      <p:cBhvr>
                                        <p:cTn id="55"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iterate type="lt">
                                    <p:tmPct val="5000"/>
                                  </p:iterate>
                                  <p:childTnLst>
                                    <p:set>
                                      <p:cBhvr>
                                        <p:cTn id="62" dur="1" fill="hold">
                                          <p:stCondLst>
                                            <p:cond delay="0"/>
                                          </p:stCondLst>
                                        </p:cTn>
                                        <p:tgtEl>
                                          <p:spTgt spid="5">
                                            <p:txEl>
                                              <p:pRg st="6" end="6"/>
                                            </p:txEl>
                                          </p:spTgt>
                                        </p:tgtEl>
                                        <p:attrNameLst>
                                          <p:attrName>style.visibility</p:attrName>
                                        </p:attrNameLst>
                                      </p:cBhvr>
                                      <p:to>
                                        <p:strVal val="visible"/>
                                      </p:to>
                                    </p:set>
                                    <p:anim calcmode="lin" valueType="num">
                                      <p:cBhvr>
                                        <p:cTn id="63"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5" descr="al.gif"/>
          <p:cNvPicPr>
            <a:picLocks noChangeAspect="1"/>
          </p:cNvPicPr>
          <p:nvPr/>
        </p:nvPicPr>
        <p:blipFill>
          <a:blip r:embed="rId2"/>
          <a:srcRect/>
          <a:stretch>
            <a:fillRect/>
          </a:stretch>
        </p:blipFill>
        <p:spPr bwMode="auto">
          <a:xfrm>
            <a:off x="179512" y="620688"/>
            <a:ext cx="7488832" cy="5911346"/>
          </a:xfrm>
          <a:prstGeom prst="rect">
            <a:avLst/>
          </a:prstGeom>
          <a:noFill/>
          <a:ln w="9525">
            <a:noFill/>
            <a:miter lim="800000"/>
            <a:headEnd/>
            <a:tailEnd/>
          </a:ln>
        </p:spPr>
      </p:pic>
      <p:sp>
        <p:nvSpPr>
          <p:cNvPr id="7" name="Rectangle 6"/>
          <p:cNvSpPr/>
          <p:nvPr/>
        </p:nvSpPr>
        <p:spPr>
          <a:xfrm>
            <a:off x="611560" y="1700808"/>
            <a:ext cx="633670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solidFill>
                  <a:schemeClr val="tx1"/>
                </a:solidFill>
              </a:rPr>
              <a:t>ا</a:t>
            </a:r>
            <a:r>
              <a:rPr lang="ar-DZ" sz="3600" b="1" dirty="0" smtClean="0">
                <a:solidFill>
                  <a:schemeClr val="tx1"/>
                </a:solidFill>
              </a:rPr>
              <a:t>لفساد سرطان ينهش في جسد الأمة</a:t>
            </a:r>
            <a:r>
              <a:rPr lang="ar-DZ" dirty="0" smtClean="0">
                <a:solidFill>
                  <a:schemeClr val="tx1"/>
                </a:solidFill>
              </a:rPr>
              <a:t> </a:t>
            </a:r>
            <a:endParaRPr lang="fr-FR" dirty="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3"/>
          <p:cNvSpPr>
            <a:spLocks noGrp="1" noChangeArrowheads="1"/>
          </p:cNvSpPr>
          <p:nvPr>
            <p:ph idx="1"/>
          </p:nvPr>
        </p:nvSpPr>
        <p:spPr>
          <a:prstGeom prst="horizontalScroll">
            <a:avLst>
              <a:gd name="adj" fmla="val 12500"/>
            </a:avLst>
          </a:prstGeom>
          <a:gradFill rotWithShape="1">
            <a:gsLst>
              <a:gs pos="0">
                <a:schemeClr val="accent2"/>
              </a:gs>
              <a:gs pos="50000">
                <a:schemeClr val="accent2">
                  <a:gamma/>
                  <a:shade val="6275"/>
                  <a:invGamma/>
                </a:schemeClr>
              </a:gs>
              <a:gs pos="100000">
                <a:schemeClr val="accent2"/>
              </a:gs>
            </a:gsLst>
            <a:lin ang="5400000" scaled="1"/>
          </a:gradFill>
          <a:ln w="57150">
            <a:solidFill>
              <a:srgbClr val="FFFFCC"/>
            </a:solidFill>
            <a:round/>
          </a:ln>
          <a:effectLst>
            <a:outerShdw dist="170388" dir="17793903" algn="ctr" rotWithShape="0">
              <a:srgbClr val="F9FAEA">
                <a:alpha val="50000"/>
              </a:srgbClr>
            </a:outerShdw>
          </a:effectLst>
        </p:spPr>
        <p:txBody>
          <a:bodyPr wrap="none" anchor="ctr"/>
          <a:lstStyle/>
          <a:p>
            <a:pPr algn="ctr">
              <a:buFont typeface="Wingdings" pitchFamily="10" charset="2"/>
              <a:buChar char="n"/>
              <a:defRPr/>
            </a:pPr>
            <a:r>
              <a:rPr lang="ar-DZ" sz="2800" b="1" dirty="0" smtClean="0">
                <a:solidFill>
                  <a:srgbClr val="FFFF00"/>
                </a:solidFill>
                <a:latin typeface="Tahoma" pitchFamily="34" charset="0"/>
                <a:cs typeface="Monotype Koufi" pitchFamily="2" charset="-78"/>
              </a:rPr>
              <a:t>أ</a:t>
            </a:r>
            <a:r>
              <a:rPr lang="ar-SA" sz="2800" b="1" dirty="0" smtClean="0">
                <a:solidFill>
                  <a:srgbClr val="FFFF00"/>
                </a:solidFill>
                <a:latin typeface="Tahoma" pitchFamily="34" charset="0"/>
                <a:cs typeface="Monotype Koufi" pitchFamily="2" charset="-78"/>
              </a:rPr>
              <a:t>تقدم  </a:t>
            </a:r>
            <a:r>
              <a:rPr lang="ar-SA" sz="2800" b="1" dirty="0">
                <a:solidFill>
                  <a:srgbClr val="FFFF00"/>
                </a:solidFill>
                <a:latin typeface="Tahoma" pitchFamily="34" charset="0"/>
                <a:cs typeface="Monotype Koufi" pitchFamily="2" charset="-78"/>
              </a:rPr>
              <a:t>إليكم بوافر الشكر والتقدير </a:t>
            </a:r>
          </a:p>
          <a:p>
            <a:pPr marL="0" indent="0">
              <a:buNone/>
              <a:defRPr/>
            </a:pPr>
            <a:r>
              <a:rPr lang="ar-DZ" sz="2800" b="1" dirty="0">
                <a:solidFill>
                  <a:srgbClr val="92D050"/>
                </a:solidFill>
              </a:rPr>
              <a:t>ز</a:t>
            </a:r>
            <a:r>
              <a:rPr lang="ar-DZ" sz="2800" b="1" dirty="0" smtClean="0">
                <a:solidFill>
                  <a:srgbClr val="92D050"/>
                </a:solidFill>
              </a:rPr>
              <a:t>ملائي :أشكـركم على حسن الإصغاء و المتابعة،</a:t>
            </a:r>
          </a:p>
          <a:p>
            <a:pPr marL="0" indent="0">
              <a:buNone/>
              <a:defRPr/>
            </a:pPr>
            <a:r>
              <a:rPr lang="ar-DZ" sz="2800" b="1" dirty="0" smtClean="0">
                <a:solidFill>
                  <a:srgbClr val="92D050"/>
                </a:solidFill>
              </a:rPr>
              <a:t>         متمنيا للجميـع النجاح والتوفيق </a:t>
            </a:r>
          </a:p>
          <a:p>
            <a:pPr>
              <a:buFont typeface="Wingdings" pitchFamily="10" charset="2"/>
              <a:buChar char="n"/>
              <a:defRPr/>
            </a:pPr>
            <a:r>
              <a:rPr lang="ar-DZ" sz="2800" b="1" dirty="0" smtClean="0">
                <a:solidFill>
                  <a:srgbClr val="92D050"/>
                </a:solidFill>
              </a:rPr>
              <a:t>     و جميعا من أجل مدرسة دون فساد</a:t>
            </a:r>
            <a:endParaRPr lang="en-US" sz="2800" dirty="0" smtClean="0">
              <a:solidFill>
                <a:srgbClr val="92D050"/>
              </a:solidFill>
            </a:endParaRPr>
          </a:p>
          <a:p>
            <a:pPr>
              <a:buFont typeface="Wingdings" pitchFamily="10" charset="2"/>
              <a:buChar char="n"/>
              <a:defRPr/>
            </a:pPr>
            <a:r>
              <a:rPr lang="ar-DZ" sz="3600" b="1" dirty="0" smtClean="0">
                <a:solidFill>
                  <a:srgbClr val="92D050"/>
                </a:solidFill>
              </a:rPr>
              <a:t>      و السلام عليكم و رحمة الله و بركاته</a:t>
            </a:r>
            <a:endParaRPr lang="fr-FR" sz="3600" dirty="0">
              <a:solidFill>
                <a:srgbClr val="92D050"/>
              </a:solidFill>
              <a:latin typeface="Tahoma" pitchFamily="34" charset="0"/>
              <a:cs typeface="Monotype Koufi" pitchFamily="2" charset="-78"/>
            </a:endParaRPr>
          </a:p>
        </p:txBody>
      </p:sp>
      <p:pic>
        <p:nvPicPr>
          <p:cNvPr id="5" name="Image 5" descr="al.gif"/>
          <p:cNvPicPr>
            <a:picLocks noChangeAspect="1"/>
          </p:cNvPicPr>
          <p:nvPr/>
        </p:nvPicPr>
        <p:blipFill>
          <a:blip r:embed="rId2"/>
          <a:srcRect/>
          <a:stretch>
            <a:fillRect/>
          </a:stretch>
        </p:blipFill>
        <p:spPr bwMode="auto">
          <a:xfrm rot="20799131">
            <a:off x="2593081" y="180992"/>
            <a:ext cx="1781250" cy="1148193"/>
          </a:xfrm>
          <a:prstGeom prst="rect">
            <a:avLst/>
          </a:prstGeom>
          <a:noFill/>
          <a:ln w="9525">
            <a:noFill/>
            <a:miter lim="800000"/>
            <a:headEnd/>
            <a:tailEnd/>
          </a:ln>
        </p:spPr>
      </p:pic>
    </p:spTree>
    <p:extLst>
      <p:ext uri="{BB962C8B-B14F-4D97-AF65-F5344CB8AC3E}">
        <p14:creationId xmlns="" xmlns:p14="http://schemas.microsoft.com/office/powerpoint/2010/main" val="420533930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4">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4">
                                            <p:txEl>
                                              <p:pRg st="1" end="1"/>
                                            </p:txEl>
                                          </p:spTgt>
                                        </p:tgtEl>
                                        <p:attrNameLst>
                                          <p:attrName>ppt_w</p:attrName>
                                        </p:attrNameLst>
                                      </p:cBhvr>
                                    </p:anim>
                                    <p:anim by="(#ppt_w*0.50)" calcmode="lin" valueType="num">
                                      <p:cBhvr>
                                        <p:cTn id="20" dur="500" decel="50000" autoRev="1" fill="hold">
                                          <p:stCondLst>
                                            <p:cond delay="0"/>
                                          </p:stCondLst>
                                        </p:cTn>
                                        <p:tgtEl>
                                          <p:spTgt spid="4">
                                            <p:txEl>
                                              <p:pRg st="1" end="1"/>
                                            </p:txEl>
                                          </p:spTgt>
                                        </p:tgtEl>
                                        <p:attrNameLst>
                                          <p:attrName>ppt_x</p:attrName>
                                        </p:attrNameLst>
                                      </p:cBhvr>
                                    </p:anim>
                                    <p:anim from="(-#ppt_h/2)" to="(#ppt_y)" calcmode="lin" valueType="num">
                                      <p:cBhvr>
                                        <p:cTn id="21" dur="1000" fill="hold">
                                          <p:stCondLst>
                                            <p:cond delay="0"/>
                                          </p:stCondLst>
                                        </p:cTn>
                                        <p:tgtEl>
                                          <p:spTgt spid="4">
                                            <p:txEl>
                                              <p:pRg st="1" end="1"/>
                                            </p:txEl>
                                          </p:spTgt>
                                        </p:tgtEl>
                                        <p:attrNameLst>
                                          <p:attrName>ppt_y</p:attrName>
                                        </p:attrNameLst>
                                      </p:cBhvr>
                                    </p:anim>
                                    <p:animRot by="21600000">
                                      <p:cBhvr>
                                        <p:cTn id="22" dur="1000" fill="hold">
                                          <p:stCondLst>
                                            <p:cond delay="0"/>
                                          </p:stCondLst>
                                        </p:cTn>
                                        <p:tgtEl>
                                          <p:spTgt spid="4">
                                            <p:txEl>
                                              <p:pRg st="1" end="1"/>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4">
                                            <p:txEl>
                                              <p:pRg st="2" end="2"/>
                                            </p:txEl>
                                          </p:spTgt>
                                        </p:tgtEl>
                                        <p:attrNameLst>
                                          <p:attrName>style.visibility</p:attrName>
                                        </p:attrNameLst>
                                      </p:cBhvr>
                                      <p:to>
                                        <p:strVal val="visible"/>
                                      </p:to>
                                    </p:set>
                                    <p:anim by="(-#ppt_w*2)" calcmode="lin" valueType="num">
                                      <p:cBhvr rctx="PPT">
                                        <p:cTn id="27" dur="500" autoRev="1" fill="hold">
                                          <p:stCondLst>
                                            <p:cond delay="0"/>
                                          </p:stCondLst>
                                        </p:cTn>
                                        <p:tgtEl>
                                          <p:spTgt spid="4">
                                            <p:txEl>
                                              <p:pRg st="2" end="2"/>
                                            </p:txEl>
                                          </p:spTgt>
                                        </p:tgtEl>
                                        <p:attrNameLst>
                                          <p:attrName>ppt_w</p:attrName>
                                        </p:attrNameLst>
                                      </p:cBhvr>
                                    </p:anim>
                                    <p:anim by="(#ppt_w*0.50)" calcmode="lin" valueType="num">
                                      <p:cBhvr>
                                        <p:cTn id="28" dur="500" decel="50000" autoRev="1" fill="hold">
                                          <p:stCondLst>
                                            <p:cond delay="0"/>
                                          </p:stCondLst>
                                        </p:cTn>
                                        <p:tgtEl>
                                          <p:spTgt spid="4">
                                            <p:txEl>
                                              <p:pRg st="2" end="2"/>
                                            </p:txEl>
                                          </p:spTgt>
                                        </p:tgtEl>
                                        <p:attrNameLst>
                                          <p:attrName>ppt_x</p:attrName>
                                        </p:attrNameLst>
                                      </p:cBhvr>
                                    </p:anim>
                                    <p:anim from="(-#ppt_h/2)" to="(#ppt_y)" calcmode="lin" valueType="num">
                                      <p:cBhvr>
                                        <p:cTn id="29" dur="1000" fill="hold">
                                          <p:stCondLst>
                                            <p:cond delay="0"/>
                                          </p:stCondLst>
                                        </p:cTn>
                                        <p:tgtEl>
                                          <p:spTgt spid="4">
                                            <p:txEl>
                                              <p:pRg st="2" end="2"/>
                                            </p:txEl>
                                          </p:spTgt>
                                        </p:tgtEl>
                                        <p:attrNameLst>
                                          <p:attrName>ppt_y</p:attrName>
                                        </p:attrNameLst>
                                      </p:cBhvr>
                                    </p:anim>
                                    <p:animRot by="21600000">
                                      <p:cBhvr>
                                        <p:cTn id="30" dur="1000" fill="hold">
                                          <p:stCondLst>
                                            <p:cond delay="0"/>
                                          </p:stCondLst>
                                        </p:cTn>
                                        <p:tgtEl>
                                          <p:spTgt spid="4">
                                            <p:txEl>
                                              <p:pRg st="2" end="2"/>
                                            </p:txEl>
                                          </p:spTgt>
                                        </p:tgtEl>
                                        <p:attrNameLst>
                                          <p:attrName>r</p:attrName>
                                        </p:attrNameLst>
                                      </p:cBhvr>
                                    </p:animRot>
                                  </p:childTnLst>
                                </p:cTn>
                              </p:par>
                              <p:par>
                                <p:cTn id="31" presetID="56" presetClass="entr" presetSubtype="0" fill="hold" grpId="0" nodeType="withEffect">
                                  <p:stCondLst>
                                    <p:cond delay="0"/>
                                  </p:stCondLst>
                                  <p:iterate type="lt">
                                    <p:tmPct val="10000"/>
                                  </p:iterate>
                                  <p:childTnLst>
                                    <p:set>
                                      <p:cBhvr>
                                        <p:cTn id="32" dur="1" fill="hold">
                                          <p:stCondLst>
                                            <p:cond delay="0"/>
                                          </p:stCondLst>
                                        </p:cTn>
                                        <p:tgtEl>
                                          <p:spTgt spid="4">
                                            <p:txEl>
                                              <p:pRg st="3" end="3"/>
                                            </p:txEl>
                                          </p:spTgt>
                                        </p:tgtEl>
                                        <p:attrNameLst>
                                          <p:attrName>style.visibility</p:attrName>
                                        </p:attrNameLst>
                                      </p:cBhvr>
                                      <p:to>
                                        <p:strVal val="visible"/>
                                      </p:to>
                                    </p:set>
                                    <p:anim by="(-#ppt_w*2)" calcmode="lin" valueType="num">
                                      <p:cBhvr rctx="PPT">
                                        <p:cTn id="33" dur="500" autoRev="1" fill="hold">
                                          <p:stCondLst>
                                            <p:cond delay="0"/>
                                          </p:stCondLst>
                                        </p:cTn>
                                        <p:tgtEl>
                                          <p:spTgt spid="4">
                                            <p:txEl>
                                              <p:pRg st="3" end="3"/>
                                            </p:txEl>
                                          </p:spTgt>
                                        </p:tgtEl>
                                        <p:attrNameLst>
                                          <p:attrName>ppt_w</p:attrName>
                                        </p:attrNameLst>
                                      </p:cBhvr>
                                    </p:anim>
                                    <p:anim by="(#ppt_w*0.50)" calcmode="lin" valueType="num">
                                      <p:cBhvr>
                                        <p:cTn id="34" dur="500" decel="50000" autoRev="1" fill="hold">
                                          <p:stCondLst>
                                            <p:cond delay="0"/>
                                          </p:stCondLst>
                                        </p:cTn>
                                        <p:tgtEl>
                                          <p:spTgt spid="4">
                                            <p:txEl>
                                              <p:pRg st="3" end="3"/>
                                            </p:txEl>
                                          </p:spTgt>
                                        </p:tgtEl>
                                        <p:attrNameLst>
                                          <p:attrName>ppt_x</p:attrName>
                                        </p:attrNameLst>
                                      </p:cBhvr>
                                    </p:anim>
                                    <p:anim from="(-#ppt_h/2)" to="(#ppt_y)" calcmode="lin" valueType="num">
                                      <p:cBhvr>
                                        <p:cTn id="35" dur="1000" fill="hold">
                                          <p:stCondLst>
                                            <p:cond delay="0"/>
                                          </p:stCondLst>
                                        </p:cTn>
                                        <p:tgtEl>
                                          <p:spTgt spid="4">
                                            <p:txEl>
                                              <p:pRg st="3" end="3"/>
                                            </p:txEl>
                                          </p:spTgt>
                                        </p:tgtEl>
                                        <p:attrNameLst>
                                          <p:attrName>ppt_y</p:attrName>
                                        </p:attrNameLst>
                                      </p:cBhvr>
                                    </p:anim>
                                    <p:animRot by="21600000">
                                      <p:cBhvr>
                                        <p:cTn id="36" dur="1000" fill="hold">
                                          <p:stCondLst>
                                            <p:cond delay="0"/>
                                          </p:stCondLst>
                                        </p:cTn>
                                        <p:tgtEl>
                                          <p:spTgt spid="4">
                                            <p:txEl>
                                              <p:pRg st="3" end="3"/>
                                            </p:txEl>
                                          </p:spTgt>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4">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4">
                                            <p:txEl>
                                              <p:pRg st="4" end="4"/>
                                            </p:txEl>
                                          </p:spTgt>
                                        </p:tgtEl>
                                        <p:attrNameLst>
                                          <p:attrName>ppt_w</p:attrName>
                                        </p:attrNameLst>
                                      </p:cBhvr>
                                    </p:anim>
                                    <p:anim by="(#ppt_w*0.50)" calcmode="lin" valueType="num">
                                      <p:cBhvr>
                                        <p:cTn id="40" dur="500" decel="50000" autoRev="1" fill="hold">
                                          <p:stCondLst>
                                            <p:cond delay="0"/>
                                          </p:stCondLst>
                                        </p:cTn>
                                        <p:tgtEl>
                                          <p:spTgt spid="4">
                                            <p:txEl>
                                              <p:pRg st="4" end="4"/>
                                            </p:txEl>
                                          </p:spTgt>
                                        </p:tgtEl>
                                        <p:attrNameLst>
                                          <p:attrName>ppt_x</p:attrName>
                                        </p:attrNameLst>
                                      </p:cBhvr>
                                    </p:anim>
                                    <p:anim from="(-#ppt_h/2)" to="(#ppt_y)" calcmode="lin" valueType="num">
                                      <p:cBhvr>
                                        <p:cTn id="41" dur="1000" fill="hold">
                                          <p:stCondLst>
                                            <p:cond delay="0"/>
                                          </p:stCondLst>
                                        </p:cTn>
                                        <p:tgtEl>
                                          <p:spTgt spid="4">
                                            <p:txEl>
                                              <p:pRg st="4" end="4"/>
                                            </p:txEl>
                                          </p:spTgt>
                                        </p:tgtEl>
                                        <p:attrNameLst>
                                          <p:attrName>ppt_y</p:attrName>
                                        </p:attrNameLst>
                                      </p:cBhvr>
                                    </p:anim>
                                    <p:animRot by="21600000">
                                      <p:cBhvr>
                                        <p:cTn id="42" dur="1000" fill="hold">
                                          <p:stCondLst>
                                            <p:cond delay="0"/>
                                          </p:stCondLst>
                                        </p:cTn>
                                        <p:tgtEl>
                                          <p:spTgt spid="4">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1" nodeType="clickEffect">
                                  <p:stCondLst>
                                    <p:cond delay="0"/>
                                  </p:stCondLst>
                                  <p:childTnLst>
                                    <p:animScale>
                                      <p:cBhvr>
                                        <p:cTn id="46" dur="2000" fill="hold"/>
                                        <p:tgtEl>
                                          <p:spTgt spid="4">
                                            <p:bg/>
                                          </p:spTgt>
                                        </p:tgtEl>
                                      </p:cBhvr>
                                      <p:by x="150000" y="150000"/>
                                    </p:animScale>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grpId="1" nodeType="clickEffect">
                                  <p:stCondLst>
                                    <p:cond delay="0"/>
                                  </p:stCondLst>
                                  <p:childTnLst>
                                    <p:animScale>
                                      <p:cBhvr>
                                        <p:cTn id="50" dur="2000" fill="hold"/>
                                        <p:tgtEl>
                                          <p:spTgt spid="4">
                                            <p:txEl>
                                              <p:pRg st="0" end="0"/>
                                            </p:txEl>
                                          </p:spTgt>
                                        </p:tgtEl>
                                      </p:cBhvr>
                                      <p:by x="150000" y="150000"/>
                                    </p:animScale>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1" nodeType="clickEffect">
                                  <p:stCondLst>
                                    <p:cond delay="0"/>
                                  </p:stCondLst>
                                  <p:iterate type="lt">
                                    <p:tmPct val="0"/>
                                  </p:iterate>
                                  <p:childTnLst>
                                    <p:animScale>
                                      <p:cBhvr>
                                        <p:cTn id="54" dur="2000" fill="hold"/>
                                        <p:tgtEl>
                                          <p:spTgt spid="4">
                                            <p:txEl>
                                              <p:pRg st="1" end="1"/>
                                            </p:txEl>
                                          </p:spTgt>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1" nodeType="clickEffect">
                                  <p:stCondLst>
                                    <p:cond delay="0"/>
                                  </p:stCondLst>
                                  <p:iterate type="lt">
                                    <p:tmPct val="0"/>
                                  </p:iterate>
                                  <p:childTnLst>
                                    <p:animScale>
                                      <p:cBhvr>
                                        <p:cTn id="58" dur="2000" fill="hold"/>
                                        <p:tgtEl>
                                          <p:spTgt spid="4">
                                            <p:txEl>
                                              <p:pRg st="2" end="2"/>
                                            </p:txEl>
                                          </p:spTgt>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grpId="1" nodeType="clickEffect">
                                  <p:stCondLst>
                                    <p:cond delay="0"/>
                                  </p:stCondLst>
                                  <p:iterate type="lt">
                                    <p:tmPct val="0"/>
                                  </p:iterate>
                                  <p:childTnLst>
                                    <p:animScale>
                                      <p:cBhvr>
                                        <p:cTn id="62" dur="2000" fill="hold"/>
                                        <p:tgtEl>
                                          <p:spTgt spid="4">
                                            <p:txEl>
                                              <p:pRg st="3" end="3"/>
                                            </p:txEl>
                                          </p:spTgt>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6" presetClass="emph" presetSubtype="0" fill="hold" grpId="1" nodeType="clickEffect">
                                  <p:stCondLst>
                                    <p:cond delay="0"/>
                                  </p:stCondLst>
                                  <p:iterate type="lt">
                                    <p:tmPct val="0"/>
                                  </p:iterate>
                                  <p:childTnLst>
                                    <p:animScale>
                                      <p:cBhvr>
                                        <p:cTn id="66"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12" name="Rectangle 11"/>
          <p:cNvSpPr/>
          <p:nvPr/>
        </p:nvSpPr>
        <p:spPr>
          <a:xfrm>
            <a:off x="378595" y="178592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تعريف الفساد اصطلاحا</a:t>
            </a:r>
            <a:endParaRPr lang="fr-FR" sz="4000" b="1" u="sng" dirty="0" smtClean="0">
              <a:solidFill>
                <a:srgbClr val="FF0000"/>
              </a:solidFill>
              <a:latin typeface="Calibri" pitchFamily="34" charset="0"/>
              <a:cs typeface="Times New Roman" pitchFamily="18" charset="0"/>
            </a:endParaRPr>
          </a:p>
        </p:txBody>
      </p:sp>
      <p:sp>
        <p:nvSpPr>
          <p:cNvPr id="4" name="Rectangle 3"/>
          <p:cNvSpPr/>
          <p:nvPr/>
        </p:nvSpPr>
        <p:spPr>
          <a:xfrm>
            <a:off x="378595" y="2643182"/>
            <a:ext cx="6786610"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4000" b="1" dirty="0" smtClean="0">
                <a:solidFill>
                  <a:schemeClr val="dk1"/>
                </a:solidFill>
              </a:rPr>
              <a:t>يقصد بالفساد سوء استعمال السلطة العامة للحصول  على مكاسب شخصية ويلحق أضرارا بالمصلحة  العامة.</a:t>
            </a:r>
          </a:p>
          <a:p>
            <a:pPr rtl="1"/>
            <a:r>
              <a:rPr lang="ar-DZ" sz="3200" dirty="0" smtClean="0">
                <a:solidFill>
                  <a:srgbClr val="C00000"/>
                </a:solidFill>
                <a:cs typeface="Sultan Medium" pitchFamily="2" charset="-78"/>
              </a:rPr>
              <a:t>مرشد الأمم المتحدة الخاص بمواجهة الفساد </a:t>
            </a:r>
            <a:r>
              <a:rPr lang="ar-DZ" sz="3200" dirty="0" smtClean="0">
                <a:cs typeface="Sultan Medium" pitchFamily="2" charset="-78"/>
              </a:rPr>
              <a:t>الصادر سنة </a:t>
            </a:r>
            <a:r>
              <a:rPr lang="ar-DZ" sz="3200" b="1" dirty="0" smtClean="0">
                <a:cs typeface="Sultan Medium" pitchFamily="2" charset="-78"/>
              </a:rPr>
              <a:t>2001</a:t>
            </a:r>
            <a:r>
              <a:rPr lang="ar-DZ" sz="3200" dirty="0" smtClean="0">
                <a:cs typeface="Sultan Medium" pitchFamily="2" charset="-78"/>
              </a:rPr>
              <a:t> </a:t>
            </a:r>
            <a:endParaRPr lang="ar-DZ" sz="3200" b="1" dirty="0" smtClean="0">
              <a:solidFill>
                <a:schemeClr val="dk1"/>
              </a:solidFill>
            </a:endParaRPr>
          </a:p>
          <a:p>
            <a:r>
              <a:rPr lang="ar-DZ" sz="4000" b="1" dirty="0" smtClean="0">
                <a:solidFill>
                  <a:schemeClr val="dk1"/>
                </a:solidFill>
              </a:rPr>
              <a:t> </a:t>
            </a:r>
            <a:r>
              <a:rPr lang="fr-FR" sz="3600" b="1" dirty="0" smtClean="0">
                <a:solidFill>
                  <a:schemeClr val="dk1"/>
                </a:solidFill>
              </a:rPr>
              <a:t>U.N Anti Corruption </a:t>
            </a:r>
            <a:r>
              <a:rPr lang="fr-FR" sz="3600" b="1" dirty="0" err="1" smtClean="0">
                <a:solidFill>
                  <a:schemeClr val="dk1"/>
                </a:solidFill>
              </a:rPr>
              <a:t>Tool</a:t>
            </a:r>
            <a:r>
              <a:rPr lang="fr-FR" sz="3600" b="1" dirty="0" smtClean="0">
                <a:solidFill>
                  <a:schemeClr val="dk1"/>
                </a:solidFill>
              </a:rPr>
              <a:t> Kit</a:t>
            </a:r>
            <a:endParaRPr lang="fr-FR" sz="4000" b="1" dirty="0" smtClean="0">
              <a:solidFill>
                <a:schemeClr val="dk1"/>
              </a:solidFill>
            </a:endParaRPr>
          </a:p>
        </p:txBody>
      </p:sp>
      <p:pic>
        <p:nvPicPr>
          <p:cNvPr id="5" name="Image 5" descr="al.gif"/>
          <p:cNvPicPr>
            <a:picLocks noChangeAspect="1"/>
          </p:cNvPicPr>
          <p:nvPr/>
        </p:nvPicPr>
        <p:blipFill>
          <a:blip r:embed="rId2"/>
          <a:srcRect/>
          <a:stretch>
            <a:fillRect/>
          </a:stretch>
        </p:blipFill>
        <p:spPr bwMode="auto">
          <a:xfrm rot="20799131">
            <a:off x="228184" y="176126"/>
            <a:ext cx="1228347"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4" name="Rectangle 3"/>
          <p:cNvSpPr/>
          <p:nvPr/>
        </p:nvSpPr>
        <p:spPr>
          <a:xfrm>
            <a:off x="378595" y="2630756"/>
            <a:ext cx="6786610" cy="298543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4000" b="1" dirty="0" smtClean="0">
                <a:solidFill>
                  <a:schemeClr val="dk1"/>
                </a:solidFill>
              </a:rPr>
              <a:t>" </a:t>
            </a:r>
            <a:r>
              <a:rPr lang="ar-DZ" sz="4000" b="1" dirty="0" smtClean="0">
                <a:solidFill>
                  <a:schemeClr val="tx2">
                    <a:lumMod val="60000"/>
                    <a:lumOff val="40000"/>
                  </a:schemeClr>
                </a:solidFill>
              </a:rPr>
              <a:t>إساءة استعمال السلطة من طرف من أؤتمن عليها للحصول على مكاسب شخصية </a:t>
            </a:r>
            <a:r>
              <a:rPr lang="ar-DZ" sz="4000" b="1" dirty="0" smtClean="0">
                <a:solidFill>
                  <a:schemeClr val="dk1"/>
                </a:solidFill>
              </a:rPr>
              <a:t>".</a:t>
            </a:r>
          </a:p>
          <a:p>
            <a:pPr rtl="1"/>
            <a:r>
              <a:rPr lang="ar-DZ" sz="4000" dirty="0" smtClean="0">
                <a:solidFill>
                  <a:srgbClr val="C00000"/>
                </a:solidFill>
                <a:cs typeface="Sultan Medium" pitchFamily="2" charset="-78"/>
              </a:rPr>
              <a:t>المنظمة الدولية للشفافية</a:t>
            </a:r>
            <a:endParaRPr lang="ar-DZ" sz="4000" b="1" dirty="0" smtClean="0">
              <a:solidFill>
                <a:schemeClr val="dk1"/>
              </a:solidFill>
            </a:endParaRPr>
          </a:p>
          <a:p>
            <a:r>
              <a:rPr lang="fr-FR" sz="2800" b="1" dirty="0" smtClean="0">
                <a:solidFill>
                  <a:schemeClr val="dk1"/>
                </a:solidFill>
              </a:rPr>
              <a:t>TRANSPARENCY INTERNATIONAL</a:t>
            </a:r>
            <a:endParaRPr lang="fr-FR" sz="2800" b="1" dirty="0">
              <a:solidFill>
                <a:schemeClr val="dk1"/>
              </a:solidFill>
            </a:endParaRPr>
          </a:p>
        </p:txBody>
      </p:sp>
      <p:pic>
        <p:nvPicPr>
          <p:cNvPr id="5" name="Image 5" descr="al.gif"/>
          <p:cNvPicPr>
            <a:picLocks noChangeAspect="1"/>
          </p:cNvPicPr>
          <p:nvPr/>
        </p:nvPicPr>
        <p:blipFill>
          <a:blip r:embed="rId2"/>
          <a:srcRect/>
          <a:stretch>
            <a:fillRect/>
          </a:stretch>
        </p:blipFill>
        <p:spPr bwMode="auto">
          <a:xfrm rot="20799131">
            <a:off x="228407" y="178030"/>
            <a:ext cx="1211855" cy="88305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re 8"/>
          <p:cNvSpPr>
            <a:spLocks noGrp="1"/>
          </p:cNvSpPr>
          <p:nvPr>
            <p:ph type="title"/>
          </p:nvPr>
        </p:nvSpPr>
        <p:spPr>
          <a:xfrm>
            <a:off x="76200" y="76200"/>
            <a:ext cx="7391400" cy="846138"/>
          </a:xfrm>
        </p:spPr>
        <p:txBody>
          <a:bodyPr/>
          <a:lstStyle/>
          <a:p>
            <a:pPr algn="r"/>
            <a:r>
              <a:rPr lang="ar-DZ" sz="3600" b="1" kern="10" spc="100" dirty="0" smtClean="0">
                <a:ln w="18000">
                  <a:solidFill>
                    <a:schemeClr val="accent1">
                      <a:satMod val="200000"/>
                      <a:tint val="72000"/>
                    </a:schemeClr>
                  </a:solidFill>
                  <a:prstDash val="solid"/>
                </a:ln>
                <a:solidFill>
                  <a:srgbClr val="202938"/>
                </a:solidFill>
                <a:effectLst>
                  <a:outerShdw blurRad="25000" dist="20000" dir="16020000" algn="tl">
                    <a:schemeClr val="accent1">
                      <a:satMod val="200000"/>
                      <a:shade val="1000"/>
                      <a:alpha val="60000"/>
                    </a:schemeClr>
                  </a:outerShdw>
                </a:effectLst>
                <a:cs typeface="Times New Roman"/>
              </a:rPr>
              <a:t>أنت هنا </a:t>
            </a:r>
            <a:r>
              <a:rPr lang="ar-DZ" sz="3600" b="1" kern="10" spc="100" dirty="0" smtClean="0">
                <a:ln w="18000">
                  <a:solidFill>
                    <a:schemeClr val="accent1">
                      <a:satMod val="200000"/>
                      <a:tint val="72000"/>
                    </a:schemeClr>
                  </a:solidFill>
                  <a:prstDash val="solid"/>
                </a:ln>
                <a:solidFill>
                  <a:srgbClr val="FF0000"/>
                </a:solidFill>
                <a:effectLst>
                  <a:outerShdw blurRad="25000" dist="20000" dir="16020000" algn="tl">
                    <a:schemeClr val="accent1">
                      <a:satMod val="200000"/>
                      <a:shade val="1000"/>
                      <a:alpha val="60000"/>
                    </a:schemeClr>
                  </a:outerShdw>
                </a:effectLst>
                <a:cs typeface="Times New Roman"/>
                <a:sym typeface="Wingdings"/>
              </a:rPr>
              <a:t> المحور الأول</a:t>
            </a:r>
            <a:endParaRPr lang="fr-FR" sz="3600" dirty="0">
              <a:solidFill>
                <a:srgbClr val="FF0000"/>
              </a:solidFill>
            </a:endParaRPr>
          </a:p>
        </p:txBody>
      </p:sp>
      <p:sp>
        <p:nvSpPr>
          <p:cNvPr id="12" name="Rectangle 11"/>
          <p:cNvSpPr/>
          <p:nvPr/>
        </p:nvSpPr>
        <p:spPr>
          <a:xfrm>
            <a:off x="571472" y="1785926"/>
            <a:ext cx="6786610" cy="707886"/>
          </a:xfrm>
          <a:prstGeom prst="rect">
            <a:avLst/>
          </a:prstGeom>
          <a:solidFill>
            <a:srgbClr val="00CC00"/>
          </a:solidFill>
        </p:spPr>
        <p:style>
          <a:lnRef idx="3">
            <a:schemeClr val="lt1"/>
          </a:lnRef>
          <a:fillRef idx="1">
            <a:schemeClr val="accent4"/>
          </a:fillRef>
          <a:effectRef idx="1">
            <a:schemeClr val="accent4"/>
          </a:effectRef>
          <a:fontRef idx="minor">
            <a:schemeClr val="lt1"/>
          </a:fontRef>
        </p:style>
        <p:txBody>
          <a:bodyPr wrap="square">
            <a:spAutoFit/>
          </a:bodyPr>
          <a:lstStyle/>
          <a:p>
            <a:pPr rtl="1"/>
            <a:r>
              <a:rPr lang="ar-DZ" sz="4000" b="1" u="sng" dirty="0" smtClean="0">
                <a:solidFill>
                  <a:srgbClr val="FF0000"/>
                </a:solidFill>
                <a:latin typeface="Calibri" pitchFamily="34" charset="0"/>
                <a:cs typeface="Times New Roman" pitchFamily="18" charset="0"/>
              </a:rPr>
              <a:t>أنواع الفساد</a:t>
            </a:r>
            <a:endParaRPr lang="fr-FR" sz="4000" b="1" u="sng" dirty="0" smtClean="0">
              <a:solidFill>
                <a:srgbClr val="FF0000"/>
              </a:solidFill>
              <a:latin typeface="Calibri" pitchFamily="34" charset="0"/>
              <a:cs typeface="Times New Roman" pitchFamily="18" charset="0"/>
            </a:endParaRPr>
          </a:p>
        </p:txBody>
      </p:sp>
      <p:sp>
        <p:nvSpPr>
          <p:cNvPr id="4" name="Rectangle 3"/>
          <p:cNvSpPr/>
          <p:nvPr/>
        </p:nvSpPr>
        <p:spPr>
          <a:xfrm>
            <a:off x="571472" y="2643744"/>
            <a:ext cx="6786610"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r" rtl="1"/>
            <a:r>
              <a:rPr lang="ar-DZ" sz="3600" b="1" dirty="0" smtClean="0">
                <a:solidFill>
                  <a:srgbClr val="FF0000"/>
                </a:solidFill>
              </a:rPr>
              <a:t>ـ الفساد بالقانون </a:t>
            </a:r>
            <a:r>
              <a:rPr lang="ar-DZ" sz="3600" b="1" dirty="0" smtClean="0">
                <a:solidFill>
                  <a:schemeClr val="dk1"/>
                </a:solidFill>
              </a:rPr>
              <a:t>/ ويتمثل في الرشاوي التي تدفع  للحصول على أفضلية  في خدمة  يقوم  بها الراشي طبقا للقانون؛ </a:t>
            </a:r>
            <a:endParaRPr lang="fr-FR" sz="3600" b="1" dirty="0" smtClean="0">
              <a:solidFill>
                <a:schemeClr val="dk1"/>
              </a:solidFill>
            </a:endParaRPr>
          </a:p>
          <a:p>
            <a:pPr algn="r" rtl="1"/>
            <a:r>
              <a:rPr lang="ar-DZ" sz="3600" b="1" dirty="0" smtClean="0">
                <a:solidFill>
                  <a:srgbClr val="FF0000"/>
                </a:solidFill>
              </a:rPr>
              <a:t>ـ الفساد ضد القانون </a:t>
            </a:r>
            <a:r>
              <a:rPr lang="ar-DZ" sz="3600" b="1" dirty="0" smtClean="0">
                <a:solidFill>
                  <a:schemeClr val="dk1"/>
                </a:solidFill>
              </a:rPr>
              <a:t>/ ويتمثل في الرشوة التي يتلقاها الموظف ليقوم بخدمة يمنعها القانون لفائدة الراشي.</a:t>
            </a:r>
            <a:endParaRPr lang="fr-FR" sz="3600" b="1" dirty="0">
              <a:solidFill>
                <a:schemeClr val="dk1"/>
              </a:solidFill>
            </a:endParaRPr>
          </a:p>
        </p:txBody>
      </p:sp>
      <p:pic>
        <p:nvPicPr>
          <p:cNvPr id="5" name="Image 5" descr="al.gif"/>
          <p:cNvPicPr>
            <a:picLocks noChangeAspect="1"/>
          </p:cNvPicPr>
          <p:nvPr/>
        </p:nvPicPr>
        <p:blipFill>
          <a:blip r:embed="rId2"/>
          <a:srcRect/>
          <a:stretch>
            <a:fillRect/>
          </a:stretch>
        </p:blipFill>
        <p:spPr bwMode="auto">
          <a:xfrm rot="20799131">
            <a:off x="224377" y="176573"/>
            <a:ext cx="1228348" cy="85006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1">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FFFF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800" b="1" dirty="0" smtClean="0">
            <a:latin typeface="Tahoma" pitchFamily="34" charset="0"/>
            <a:cs typeface="Tahoma" pitchFamily="34" charset="0"/>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FF66"/>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8F8F8"/>
        </a:hlink>
        <a:folHlink>
          <a:srgbClr val="FFFF66"/>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FFFF66"/>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000099"/>
        </a:dk2>
        <a:lt2>
          <a:srgbClr val="808080"/>
        </a:lt2>
        <a:accent1>
          <a:srgbClr val="00CC99"/>
        </a:accent1>
        <a:accent2>
          <a:srgbClr val="3333CC"/>
        </a:accent2>
        <a:accent3>
          <a:srgbClr val="FFFFFF"/>
        </a:accent3>
        <a:accent4>
          <a:srgbClr val="000000"/>
        </a:accent4>
        <a:accent5>
          <a:srgbClr val="AAE2CA"/>
        </a:accent5>
        <a:accent6>
          <a:srgbClr val="2D2DB9"/>
        </a:accent6>
        <a:hlink>
          <a:srgbClr val="FFFFFF"/>
        </a:hlink>
        <a:folHlink>
          <a:srgbClr val="FFFF6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25514</TotalTime>
  <Words>3655</Words>
  <Application>Microsoft Office PowerPoint</Application>
  <PresentationFormat>Affichage à l'écran (4:3)</PresentationFormat>
  <Paragraphs>397</Paragraphs>
  <Slides>69</Slides>
  <Notes>6</Notes>
  <HiddenSlides>0</HiddenSlides>
  <MMClips>0</MMClips>
  <ScaleCrop>false</ScaleCrop>
  <HeadingPairs>
    <vt:vector size="4" baseType="variant">
      <vt:variant>
        <vt:lpstr>Thème</vt:lpstr>
      </vt:variant>
      <vt:variant>
        <vt:i4>13</vt:i4>
      </vt:variant>
      <vt:variant>
        <vt:lpstr>Titres des diapositives</vt:lpstr>
      </vt:variant>
      <vt:variant>
        <vt:i4>69</vt:i4>
      </vt:variant>
    </vt:vector>
  </HeadingPairs>
  <TitlesOfParts>
    <vt:vector size="82" baseType="lpstr">
      <vt:lpstr>Default Design</vt:lpstr>
      <vt:lpstr>10_Conception personnalisée</vt:lpstr>
      <vt:lpstr>11_Conception personnalisée</vt:lpstr>
      <vt:lpstr>9_Conception personnalisée</vt:lpstr>
      <vt:lpstr>8_Conception personnalisée</vt:lpstr>
      <vt:lpstr>5_Conception personnalisée</vt:lpstr>
      <vt:lpstr>6_Conception personnalisée</vt:lpstr>
      <vt:lpstr>7_Conception personnalisée</vt:lpstr>
      <vt:lpstr>4_Conception personnalisée</vt:lpstr>
      <vt:lpstr>3_Conception personnalisée</vt:lpstr>
      <vt:lpstr>2_Conception personnalisée</vt:lpstr>
      <vt:lpstr>1_Conception personnalisée</vt:lpstr>
      <vt:lpstr>Conception personnalisée</vt:lpstr>
      <vt:lpstr>Diapositive 1</vt:lpstr>
      <vt:lpstr>غرس ورعاية ومتابعة نمو المادة التربوية في نفس المتربي</vt:lpstr>
      <vt:lpstr>غرس ورعاية ومتابعة نمو المادة التربوية في نفس المتربي</vt:lpstr>
      <vt:lpstr>Diapositive 4</vt:lpstr>
      <vt:lpstr>أنت هنا  المحور الأول</vt:lpstr>
      <vt:lpstr>أنت هنا  المحور الأول</vt:lpstr>
      <vt:lpstr>أنت هنا  المحور الأول</vt:lpstr>
      <vt:lpstr>أنت هنا  المحور الأول</vt:lpstr>
      <vt:lpstr>أنت هنا  المحور الأول</vt:lpstr>
      <vt:lpstr>أنت هنا  المحور الأول</vt:lpstr>
      <vt:lpstr>أنت هنا  المحور الأول</vt:lpstr>
      <vt:lpstr>أنت هنا  المحور الأول</vt:lpstr>
      <vt:lpstr>أنت هنا  المحور الأول</vt:lpstr>
      <vt:lpstr>أنت هنا  المحور الأول</vt:lpstr>
      <vt:lpstr>أنت هنا  المحور الأول</vt:lpstr>
      <vt:lpstr>Diapositive 16</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الثاني</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أنت هنا  المحور الثالث</vt:lpstr>
      <vt:lpstr>Diapositive 54</vt:lpstr>
      <vt:lpstr>أنت هنا  المحور الرابع</vt:lpstr>
      <vt:lpstr>أنت هنا  المحور الرابع</vt:lpstr>
      <vt:lpstr>أنت هنا  المحور الرابع</vt:lpstr>
      <vt:lpstr>أنت هنا  المحور الرابع</vt:lpstr>
      <vt:lpstr>أنت هنا  المحور الرابع</vt:lpstr>
      <vt:lpstr>أنت هنا  المحور الرابع</vt:lpstr>
      <vt:lpstr>أنت هنا  المحور الرابع</vt:lpstr>
      <vt:lpstr>أنت هنا  المحور الرابع</vt:lpstr>
      <vt:lpstr>أنت هنا  المحور الرابع</vt:lpstr>
      <vt:lpstr>أنت هنا  المحور الرابع</vt:lpstr>
      <vt:lpstr>أنت هنا  المحور الرابع</vt:lpstr>
      <vt:lpstr>أنت هنا  المحور الرابع</vt:lpstr>
      <vt:lpstr>أنت هنا  المحور الرابع</vt:lpstr>
      <vt:lpstr>Diapositive 68</vt:lpstr>
      <vt:lpstr>Diapositive 69</vt:lpstr>
    </vt:vector>
  </TitlesOfParts>
  <Company>EMC Paradigm Publishing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XP</dc:title>
  <dc:creator>Olberg Associates</dc:creator>
  <cp:lastModifiedBy>Razki</cp:lastModifiedBy>
  <cp:revision>1811</cp:revision>
  <dcterms:created xsi:type="dcterms:W3CDTF">2007-08-10T13:09:48Z</dcterms:created>
  <dcterms:modified xsi:type="dcterms:W3CDTF">2019-02-20T11:10:46Z</dcterms:modified>
</cp:coreProperties>
</file>