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9" r:id="rId5"/>
    <p:sldId id="263" r:id="rId6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30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D34D-33E6-471E-80B4-1D55C0E127DE}" type="datetimeFigureOut">
              <a:rPr lang="fr-FR" smtClean="0"/>
              <a:t>17/01/2016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F374-7B12-42DF-AC6E-496F6072C5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D34D-33E6-471E-80B4-1D55C0E127DE}" type="datetimeFigureOut">
              <a:rPr lang="fr-FR" smtClean="0"/>
              <a:t>17/01/2016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F374-7B12-42DF-AC6E-496F6072C5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7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D34D-33E6-471E-80B4-1D55C0E127DE}" type="datetimeFigureOut">
              <a:rPr lang="fr-FR" smtClean="0"/>
              <a:t>17/01/2016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F374-7B12-42DF-AC6E-496F6072C5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D34D-33E6-471E-80B4-1D55C0E127DE}" type="datetimeFigureOut">
              <a:rPr lang="fr-FR" smtClean="0"/>
              <a:t>17/01/2016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F374-7B12-42DF-AC6E-496F6072C5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D34D-33E6-471E-80B4-1D55C0E127DE}" type="datetimeFigureOut">
              <a:rPr lang="fr-FR" smtClean="0"/>
              <a:t>17/01/2016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F374-7B12-42DF-AC6E-496F6072C5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D34D-33E6-471E-80B4-1D55C0E127DE}" type="datetimeFigureOut">
              <a:rPr lang="fr-FR" smtClean="0"/>
              <a:t>17/01/2016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F374-7B12-42DF-AC6E-496F6072C5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D34D-33E6-471E-80B4-1D55C0E127DE}" type="datetimeFigureOut">
              <a:rPr lang="fr-FR" smtClean="0"/>
              <a:t>17/01/2016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F374-7B12-42DF-AC6E-496F6072C5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D34D-33E6-471E-80B4-1D55C0E127DE}" type="datetimeFigureOut">
              <a:rPr lang="fr-FR" smtClean="0"/>
              <a:t>17/01/2016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F374-7B12-42DF-AC6E-496F6072C5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D34D-33E6-471E-80B4-1D55C0E127DE}" type="datetimeFigureOut">
              <a:rPr lang="fr-FR" smtClean="0"/>
              <a:t>17/01/2016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F374-7B12-42DF-AC6E-496F6072C5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D34D-33E6-471E-80B4-1D55C0E127DE}" type="datetimeFigureOut">
              <a:rPr lang="fr-FR" smtClean="0"/>
              <a:t>17/01/2016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F374-7B12-42DF-AC6E-496F6072C5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D34D-33E6-471E-80B4-1D55C0E127DE}" type="datetimeFigureOut">
              <a:rPr lang="fr-FR" smtClean="0"/>
              <a:t>17/01/2016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F374-7B12-42DF-AC6E-496F6072C5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6D34D-33E6-471E-80B4-1D55C0E127DE}" type="datetimeFigureOut">
              <a:rPr lang="fr-FR" smtClean="0"/>
              <a:t>17/01/2016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EF374-7B12-42DF-AC6E-496F6072C5F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40768" y="107504"/>
            <a:ext cx="4176464" cy="578882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400" u="sng" dirty="0" smtClean="0">
              <a:latin typeface="Cursif" pitchFamily="34" charset="0"/>
            </a:endParaRPr>
          </a:p>
          <a:p>
            <a:pPr algn="ctr"/>
            <a:r>
              <a:rPr lang="fr-FR" sz="1400" u="sng" dirty="0" smtClean="0">
                <a:latin typeface="Cursif" pitchFamily="34" charset="0"/>
              </a:rPr>
              <a:t>Atelier de lecture </a:t>
            </a:r>
            <a:r>
              <a:rPr lang="fr-FR" sz="1400" u="sng" dirty="0" smtClean="0">
                <a:latin typeface="Cursif" pitchFamily="34" charset="0"/>
              </a:rPr>
              <a:t>n°2 </a:t>
            </a:r>
            <a:r>
              <a:rPr lang="fr-FR" sz="1400" u="sng" dirty="0" smtClean="0">
                <a:latin typeface="Cursif" pitchFamily="34" charset="0"/>
              </a:rPr>
              <a:t>: </a:t>
            </a:r>
            <a:r>
              <a:rPr lang="fr-FR" sz="1400" u="sng" dirty="0" smtClean="0">
                <a:latin typeface="Cursif" pitchFamily="34" charset="0"/>
              </a:rPr>
              <a:t>Je </a:t>
            </a:r>
            <a:r>
              <a:rPr lang="fr-FR" sz="1400" u="sng" dirty="0" smtClean="0">
                <a:latin typeface="Cursif" pitchFamily="34" charset="0"/>
              </a:rPr>
              <a:t>prévois</a:t>
            </a:r>
            <a:endParaRPr lang="fr-FR" sz="1400" u="sng" dirty="0">
              <a:latin typeface="Cursif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 rot="21315297">
            <a:off x="5178907" y="561605"/>
            <a:ext cx="555887" cy="548029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Mia's Scribblings ~" pitchFamily="2" charset="0"/>
              </a:rPr>
              <a:t>G1</a:t>
            </a:r>
            <a:endParaRPr lang="fr-FR" sz="1100" dirty="0">
              <a:solidFill>
                <a:schemeClr val="bg1"/>
              </a:solidFill>
              <a:latin typeface="Mia's Scribblings ~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0648" y="4427984"/>
            <a:ext cx="619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1. </a:t>
            </a:r>
            <a:r>
              <a:rPr lang="fr-FR" sz="1200" u="sng" dirty="0" smtClean="0">
                <a:latin typeface="Cursif" pitchFamily="34" charset="0"/>
              </a:rPr>
              <a:t>				</a:t>
            </a: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2. </a:t>
            </a:r>
            <a:r>
              <a:rPr lang="fr-FR" sz="1200" u="sng" dirty="0" smtClean="0">
                <a:latin typeface="Cursif" pitchFamily="34" charset="0"/>
              </a:rPr>
              <a:t>				</a:t>
            </a:r>
            <a:r>
              <a:rPr lang="fr-FR" sz="1200" dirty="0" smtClean="0">
                <a:latin typeface="Cursif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3. </a:t>
            </a:r>
            <a:r>
              <a:rPr lang="fr-FR" sz="1200" u="sng" dirty="0" smtClean="0">
                <a:latin typeface="Cursif" pitchFamily="34" charset="0"/>
              </a:rPr>
              <a:t>				</a:t>
            </a:r>
            <a:r>
              <a:rPr lang="fr-FR" sz="1200" dirty="0" smtClean="0">
                <a:latin typeface="Cursif" pitchFamily="34" charset="0"/>
              </a:rPr>
              <a:t> </a:t>
            </a:r>
            <a:endParaRPr lang="fr-FR" sz="1200" dirty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4. </a:t>
            </a:r>
            <a:r>
              <a:rPr lang="fr-FR" sz="1200" u="sng" dirty="0" smtClean="0">
                <a:latin typeface="Cursif" pitchFamily="34" charset="0"/>
              </a:rPr>
              <a:t>				</a:t>
            </a:r>
            <a:r>
              <a:rPr lang="fr-FR" sz="1200" dirty="0" smtClean="0">
                <a:latin typeface="Cursif" pitchFamily="34" charset="0"/>
              </a:rPr>
              <a:t> </a:t>
            </a:r>
            <a:endParaRPr lang="fr-FR" sz="1200" u="sng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5. </a:t>
            </a:r>
            <a:r>
              <a:rPr lang="fr-FR" sz="1200" u="sng" dirty="0" smtClean="0">
                <a:latin typeface="Cursif" pitchFamily="34" charset="0"/>
              </a:rPr>
              <a:t>				</a:t>
            </a:r>
            <a:r>
              <a:rPr lang="fr-FR" sz="1200" dirty="0" smtClean="0">
                <a:latin typeface="Cursif" pitchFamily="34" charset="0"/>
              </a:rPr>
              <a:t> </a:t>
            </a:r>
            <a:endParaRPr lang="fr-FR" sz="1200" u="sng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>
                <a:latin typeface="Cursif" pitchFamily="34" charset="0"/>
              </a:rPr>
              <a:t>6</a:t>
            </a:r>
            <a:r>
              <a:rPr lang="fr-FR" sz="1200" dirty="0" smtClean="0">
                <a:latin typeface="Cursif" pitchFamily="34" charset="0"/>
              </a:rPr>
              <a:t>. </a:t>
            </a:r>
            <a:r>
              <a:rPr lang="fr-FR" sz="1200" u="sng" dirty="0" smtClean="0">
                <a:latin typeface="Cursif" pitchFamily="34" charset="0"/>
              </a:rPr>
              <a:t>				</a:t>
            </a:r>
            <a:r>
              <a:rPr lang="fr-FR" sz="1200" dirty="0" smtClean="0">
                <a:latin typeface="Cursif" pitchFamily="34" charset="0"/>
              </a:rPr>
              <a:t> </a:t>
            </a:r>
            <a:endParaRPr lang="fr-FR" sz="1200" u="sng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7. </a:t>
            </a:r>
            <a:r>
              <a:rPr lang="fr-FR" sz="1200" u="sng" dirty="0" smtClean="0">
                <a:latin typeface="Cursif" pitchFamily="34" charset="0"/>
              </a:rPr>
              <a:t>				</a:t>
            </a:r>
            <a:r>
              <a:rPr lang="fr-FR" sz="1200" dirty="0" smtClean="0">
                <a:latin typeface="Cursif" pitchFamily="34" charset="0"/>
              </a:rPr>
              <a:t> </a:t>
            </a:r>
            <a:endParaRPr lang="fr-FR" sz="1200" u="sng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8. </a:t>
            </a:r>
            <a:r>
              <a:rPr lang="fr-FR" sz="1200" u="sng" dirty="0" smtClean="0">
                <a:latin typeface="Cursif" pitchFamily="34" charset="0"/>
              </a:rPr>
              <a:t>				</a:t>
            </a:r>
            <a:r>
              <a:rPr lang="fr-FR" sz="1200" dirty="0" smtClean="0">
                <a:latin typeface="Cursif" pitchFamily="34" charset="0"/>
              </a:rPr>
              <a:t> </a:t>
            </a:r>
            <a:endParaRPr lang="fr-FR" sz="1200" u="sng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9. </a:t>
            </a:r>
            <a:r>
              <a:rPr lang="fr-FR" sz="1200" u="sng" dirty="0" smtClean="0">
                <a:latin typeface="Cursif" pitchFamily="34" charset="0"/>
              </a:rPr>
              <a:t>				</a:t>
            </a:r>
            <a:r>
              <a:rPr lang="fr-FR" sz="1200" dirty="0" smtClean="0">
                <a:latin typeface="Cursif" pitchFamily="34" charset="0"/>
              </a:rPr>
              <a:t> </a:t>
            </a:r>
            <a:endParaRPr lang="fr-FR" sz="1200" u="sng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10. </a:t>
            </a:r>
            <a:r>
              <a:rPr lang="fr-FR" sz="1200" u="sng" dirty="0" smtClean="0">
                <a:latin typeface="Cursif" pitchFamily="34" charset="0"/>
              </a:rPr>
              <a:t>				</a:t>
            </a:r>
            <a:r>
              <a:rPr lang="fr-FR" sz="1200" dirty="0" smtClean="0">
                <a:latin typeface="Cursif" pitchFamily="34" charset="0"/>
              </a:rPr>
              <a:t> </a:t>
            </a:r>
            <a:endParaRPr lang="fr-FR" sz="1200" u="sng" dirty="0" smtClean="0">
              <a:latin typeface="Cursif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t="2804" r="10256" b="45328"/>
          <a:stretch>
            <a:fillRect/>
          </a:stretch>
        </p:blipFill>
        <p:spPr bwMode="auto">
          <a:xfrm>
            <a:off x="188639" y="1403648"/>
            <a:ext cx="317067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54672" r="7692"/>
          <a:stretch>
            <a:fillRect/>
          </a:stretch>
        </p:blipFill>
        <p:spPr bwMode="auto">
          <a:xfrm>
            <a:off x="3384074" y="1547664"/>
            <a:ext cx="342930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www.images-chapitre.com/ima0/original/021/818021_29469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3831">
            <a:off x="5992699" y="211051"/>
            <a:ext cx="659228" cy="879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72008" y="119698"/>
            <a:ext cx="126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>
                <a:latin typeface="Cursif" pitchFamily="34" charset="0"/>
              </a:rPr>
              <a:t>Prénom :</a:t>
            </a:r>
          </a:p>
          <a:p>
            <a:endParaRPr lang="fr-FR" sz="1000" u="sng" dirty="0" smtClean="0">
              <a:latin typeface="Cursif" pitchFamily="34" charset="0"/>
            </a:endParaRPr>
          </a:p>
          <a:p>
            <a:r>
              <a:rPr lang="fr-FR" sz="1000" u="sng" dirty="0">
                <a:latin typeface="Cursif" pitchFamily="34" charset="0"/>
              </a:rPr>
              <a:t>	</a:t>
            </a:r>
            <a:endParaRPr lang="fr-FR" sz="1000" u="sng" dirty="0" smtClean="0">
              <a:latin typeface="Cursif" pitchFamily="34" charset="0"/>
            </a:endParaRPr>
          </a:p>
          <a:p>
            <a:r>
              <a:rPr lang="fr-FR" sz="1000" dirty="0">
                <a:latin typeface="Cursif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40768" y="107504"/>
            <a:ext cx="4176464" cy="578882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400" u="sng" dirty="0" smtClean="0">
              <a:latin typeface="Cursif" pitchFamily="34" charset="0"/>
            </a:endParaRPr>
          </a:p>
          <a:p>
            <a:pPr algn="ctr"/>
            <a:r>
              <a:rPr lang="fr-FR" sz="1400" u="sng" dirty="0" smtClean="0">
                <a:latin typeface="Cursif" pitchFamily="34" charset="0"/>
              </a:rPr>
              <a:t>Atelier de lecture </a:t>
            </a:r>
            <a:r>
              <a:rPr lang="fr-FR" sz="1400" u="sng" dirty="0" smtClean="0">
                <a:latin typeface="Cursif" pitchFamily="34" charset="0"/>
              </a:rPr>
              <a:t>n°2 </a:t>
            </a:r>
            <a:r>
              <a:rPr lang="fr-FR" sz="1400" u="sng" dirty="0" smtClean="0">
                <a:latin typeface="Cursif" pitchFamily="34" charset="0"/>
              </a:rPr>
              <a:t>: </a:t>
            </a:r>
            <a:r>
              <a:rPr lang="fr-FR" sz="1400" u="sng" dirty="0" smtClean="0">
                <a:latin typeface="Cursif" pitchFamily="34" charset="0"/>
              </a:rPr>
              <a:t>Je </a:t>
            </a:r>
            <a:r>
              <a:rPr lang="fr-FR" sz="1400" u="sng" dirty="0" smtClean="0">
                <a:latin typeface="Cursif" pitchFamily="34" charset="0"/>
              </a:rPr>
              <a:t>découvre des histoires</a:t>
            </a:r>
            <a:endParaRPr lang="fr-FR" sz="1400" u="sng" dirty="0">
              <a:latin typeface="Cursif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 rot="21315297">
            <a:off x="5178907" y="561605"/>
            <a:ext cx="555887" cy="548029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Mia's Scribblings ~" pitchFamily="2" charset="0"/>
              </a:rPr>
              <a:t>G2</a:t>
            </a:r>
            <a:endParaRPr lang="fr-FR" sz="1100" dirty="0">
              <a:solidFill>
                <a:schemeClr val="bg1"/>
              </a:solidFill>
              <a:latin typeface="Mia's Scribblings ~" pitchFamily="2" charset="0"/>
            </a:endParaRPr>
          </a:p>
        </p:txBody>
      </p:sp>
      <p:pic>
        <p:nvPicPr>
          <p:cNvPr id="4" name="Picture 4" descr="http://www.images-chapitre.com/ima0/original/021/818021_2946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3831">
            <a:off x="5992699" y="211051"/>
            <a:ext cx="659228" cy="879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72008" y="119698"/>
            <a:ext cx="126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>
                <a:latin typeface="Cursif" pitchFamily="34" charset="0"/>
              </a:rPr>
              <a:t>Prénom :</a:t>
            </a:r>
          </a:p>
          <a:p>
            <a:endParaRPr lang="fr-FR" sz="1000" u="sng" dirty="0" smtClean="0">
              <a:latin typeface="Cursif" pitchFamily="34" charset="0"/>
            </a:endParaRPr>
          </a:p>
          <a:p>
            <a:r>
              <a:rPr lang="fr-FR" sz="1000" u="sng" dirty="0">
                <a:latin typeface="Cursif" pitchFamily="34" charset="0"/>
              </a:rPr>
              <a:t>	</a:t>
            </a:r>
            <a:endParaRPr lang="fr-FR" sz="1000" u="sng" dirty="0" smtClean="0">
              <a:latin typeface="Cursif" pitchFamily="34" charset="0"/>
            </a:endParaRPr>
          </a:p>
          <a:p>
            <a:r>
              <a:rPr lang="fr-FR" sz="1000" dirty="0">
                <a:latin typeface="Cursif" pitchFamily="34" charset="0"/>
              </a:rPr>
              <a:t>	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t="5333"/>
          <a:stretch>
            <a:fillRect/>
          </a:stretch>
        </p:blipFill>
        <p:spPr bwMode="auto">
          <a:xfrm>
            <a:off x="332656" y="1403648"/>
            <a:ext cx="4824536" cy="639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2656" y="797956"/>
            <a:ext cx="6264696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1000" b="1" dirty="0" smtClean="0">
                <a:latin typeface="Cursif" pitchFamily="34" charset="0"/>
              </a:rPr>
              <a:t>Choisis entoure ta réponse (a, b ou c). </a:t>
            </a:r>
            <a:r>
              <a:rPr lang="fr-FR" sz="1000" dirty="0" smtClean="0">
                <a:latin typeface="Cursif" pitchFamily="34" charset="0"/>
              </a:rPr>
              <a:t/>
            </a:r>
            <a:br>
              <a:rPr lang="fr-FR" sz="1000" dirty="0" smtClean="0">
                <a:latin typeface="Cursif" pitchFamily="34" charset="0"/>
              </a:rPr>
            </a:br>
            <a:r>
              <a:rPr lang="fr-FR" sz="1000" dirty="0" smtClean="0">
                <a:latin typeface="Cursif" pitchFamily="34" charset="0"/>
              </a:rPr>
              <a:t>1- </a:t>
            </a:r>
            <a:r>
              <a:rPr lang="fr-FR" sz="1000" u="sng" dirty="0" smtClean="0">
                <a:latin typeface="Cursif" pitchFamily="34" charset="0"/>
              </a:rPr>
              <a:t>Où se passe l' histoire ?</a:t>
            </a:r>
            <a:endParaRPr lang="fr-FR" sz="1000" b="1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000" dirty="0" smtClean="0">
                <a:latin typeface="Cursif" pitchFamily="34" charset="0"/>
              </a:rPr>
              <a:t>a) au bord de la mer</a:t>
            </a:r>
          </a:p>
          <a:p>
            <a:pPr>
              <a:lnSpc>
                <a:spcPct val="200000"/>
              </a:lnSpc>
            </a:pPr>
            <a:r>
              <a:rPr lang="fr-FR" sz="1000" dirty="0" smtClean="0">
                <a:latin typeface="Cursif" pitchFamily="34" charset="0"/>
              </a:rPr>
              <a:t>b) dans les bois</a:t>
            </a:r>
          </a:p>
          <a:p>
            <a:pPr>
              <a:lnSpc>
                <a:spcPct val="200000"/>
              </a:lnSpc>
            </a:pPr>
            <a:r>
              <a:rPr lang="fr-FR" sz="1000" dirty="0" smtClean="0">
                <a:latin typeface="Cursif" pitchFamily="34" charset="0"/>
              </a:rPr>
              <a:t>c)en ville</a:t>
            </a:r>
            <a:br>
              <a:rPr lang="fr-FR" sz="1000" dirty="0" smtClean="0">
                <a:latin typeface="Cursif" pitchFamily="34" charset="0"/>
              </a:rPr>
            </a:br>
            <a:endParaRPr lang="fr-FR" sz="1000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000" dirty="0" smtClean="0">
                <a:latin typeface="Cursif" pitchFamily="34" charset="0"/>
              </a:rPr>
              <a:t>2- </a:t>
            </a:r>
            <a:r>
              <a:rPr lang="fr-FR" sz="1000" u="sng" dirty="0" smtClean="0">
                <a:latin typeface="Cursif" pitchFamily="34" charset="0"/>
              </a:rPr>
              <a:t>Frédéric et Michaël sont : </a:t>
            </a:r>
            <a:r>
              <a:rPr lang="fr-FR" sz="1000" dirty="0" smtClean="0">
                <a:latin typeface="Cursif" pitchFamily="34" charset="0"/>
              </a:rPr>
              <a:t/>
            </a:r>
            <a:br>
              <a:rPr lang="fr-FR" sz="1000" dirty="0" smtClean="0">
                <a:latin typeface="Cursif" pitchFamily="34" charset="0"/>
              </a:rPr>
            </a:br>
            <a:r>
              <a:rPr lang="fr-FR" sz="1000" dirty="0" smtClean="0">
                <a:latin typeface="Cursif" pitchFamily="34" charset="0"/>
              </a:rPr>
              <a:t>a) frères</a:t>
            </a:r>
            <a:br>
              <a:rPr lang="fr-FR" sz="1000" dirty="0" smtClean="0">
                <a:latin typeface="Cursif" pitchFamily="34" charset="0"/>
              </a:rPr>
            </a:br>
            <a:r>
              <a:rPr lang="fr-FR" sz="1000" dirty="0" smtClean="0">
                <a:latin typeface="Cursif" pitchFamily="34" charset="0"/>
              </a:rPr>
              <a:t>b)  cousins</a:t>
            </a:r>
            <a:br>
              <a:rPr lang="fr-FR" sz="1000" dirty="0" smtClean="0">
                <a:latin typeface="Cursif" pitchFamily="34" charset="0"/>
              </a:rPr>
            </a:br>
            <a:r>
              <a:rPr lang="fr-FR" sz="1000" dirty="0" smtClean="0">
                <a:latin typeface="Cursif" pitchFamily="34" charset="0"/>
              </a:rPr>
              <a:t>c) amis</a:t>
            </a:r>
            <a:br>
              <a:rPr lang="fr-FR" sz="1000" dirty="0" smtClean="0">
                <a:latin typeface="Cursif" pitchFamily="34" charset="0"/>
              </a:rPr>
            </a:br>
            <a:endParaRPr lang="fr-FR" sz="1000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000" dirty="0" smtClean="0">
                <a:latin typeface="Cursif" pitchFamily="34" charset="0"/>
              </a:rPr>
              <a:t>3- </a:t>
            </a:r>
            <a:r>
              <a:rPr lang="fr-FR" sz="1000" u="sng" dirty="0" smtClean="0">
                <a:latin typeface="Cursif" pitchFamily="34" charset="0"/>
              </a:rPr>
              <a:t>Quel est le bruit entendu par Michaël et Frédéric? </a:t>
            </a:r>
            <a:r>
              <a:rPr lang="fr-FR" sz="1000" dirty="0" smtClean="0">
                <a:latin typeface="Cursif" pitchFamily="34" charset="0"/>
              </a:rPr>
              <a:t/>
            </a:r>
            <a:br>
              <a:rPr lang="fr-FR" sz="1000" dirty="0" smtClean="0">
                <a:latin typeface="Cursif" pitchFamily="34" charset="0"/>
              </a:rPr>
            </a:br>
            <a:r>
              <a:rPr lang="fr-FR" sz="1000" dirty="0" smtClean="0">
                <a:latin typeface="Cursif" pitchFamily="34" charset="0"/>
              </a:rPr>
              <a:t>a) un coup de tonnerre</a:t>
            </a:r>
            <a:br>
              <a:rPr lang="fr-FR" sz="1000" dirty="0" smtClean="0">
                <a:latin typeface="Cursif" pitchFamily="34" charset="0"/>
              </a:rPr>
            </a:br>
            <a:r>
              <a:rPr lang="fr-FR" sz="1000" dirty="0" smtClean="0">
                <a:latin typeface="Cursif" pitchFamily="34" charset="0"/>
              </a:rPr>
              <a:t>b) un coup de fusil</a:t>
            </a:r>
            <a:br>
              <a:rPr lang="fr-FR" sz="1000" dirty="0" smtClean="0">
                <a:latin typeface="Cursif" pitchFamily="34" charset="0"/>
              </a:rPr>
            </a:br>
            <a:r>
              <a:rPr lang="fr-FR" sz="1000" dirty="0" smtClean="0">
                <a:latin typeface="Cursif" pitchFamily="34" charset="0"/>
              </a:rPr>
              <a:t>c) une sorte de gémissement</a:t>
            </a:r>
            <a:br>
              <a:rPr lang="fr-FR" sz="1000" dirty="0" smtClean="0">
                <a:latin typeface="Cursif" pitchFamily="34" charset="0"/>
              </a:rPr>
            </a:br>
            <a:endParaRPr lang="fr-FR" sz="1000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000" dirty="0" smtClean="0">
                <a:latin typeface="Cursif" pitchFamily="34" charset="0"/>
              </a:rPr>
              <a:t>4- </a:t>
            </a:r>
            <a:r>
              <a:rPr lang="fr-FR" sz="1000" u="sng" dirty="0" smtClean="0">
                <a:latin typeface="Cursif" pitchFamily="34" charset="0"/>
              </a:rPr>
              <a:t>Quel est l'animal découvert par Frédéric et Michaël ?</a:t>
            </a:r>
            <a:r>
              <a:rPr lang="fr-FR" sz="1000" dirty="0" smtClean="0">
                <a:latin typeface="Cursif" pitchFamily="34" charset="0"/>
              </a:rPr>
              <a:t/>
            </a:r>
            <a:br>
              <a:rPr lang="fr-FR" sz="1000" dirty="0" smtClean="0">
                <a:latin typeface="Cursif" pitchFamily="34" charset="0"/>
              </a:rPr>
            </a:br>
            <a:r>
              <a:rPr lang="fr-FR" sz="1000" dirty="0" smtClean="0">
                <a:latin typeface="Cursif" pitchFamily="34" charset="0"/>
              </a:rPr>
              <a:t>a) un chat</a:t>
            </a:r>
            <a:br>
              <a:rPr lang="fr-FR" sz="1000" dirty="0" smtClean="0">
                <a:latin typeface="Cursif" pitchFamily="34" charset="0"/>
              </a:rPr>
            </a:br>
            <a:r>
              <a:rPr lang="fr-FR" sz="1000" dirty="0" smtClean="0">
                <a:latin typeface="Cursif" pitchFamily="34" charset="0"/>
              </a:rPr>
              <a:t>b) un chien</a:t>
            </a:r>
            <a:br>
              <a:rPr lang="fr-FR" sz="1000" dirty="0" smtClean="0">
                <a:latin typeface="Cursif" pitchFamily="34" charset="0"/>
              </a:rPr>
            </a:br>
            <a:r>
              <a:rPr lang="fr-FR" sz="1000" dirty="0" smtClean="0">
                <a:latin typeface="Cursif" pitchFamily="34" charset="0"/>
              </a:rPr>
              <a:t>c) un écureuil</a:t>
            </a:r>
            <a:br>
              <a:rPr lang="fr-FR" sz="1000" dirty="0" smtClean="0">
                <a:latin typeface="Cursif" pitchFamily="34" charset="0"/>
              </a:rPr>
            </a:br>
            <a:endParaRPr lang="fr-FR" sz="1000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000" smtClean="0">
                <a:latin typeface="Cursif" pitchFamily="34" charset="0"/>
              </a:rPr>
              <a:t>5- </a:t>
            </a:r>
            <a:r>
              <a:rPr lang="fr-FR" sz="1000" u="sng" smtClean="0">
                <a:latin typeface="Cursif" pitchFamily="34" charset="0"/>
              </a:rPr>
              <a:t>Lorsqu'il </a:t>
            </a:r>
            <a:r>
              <a:rPr lang="fr-FR" sz="1000" u="sng" dirty="0" smtClean="0">
                <a:latin typeface="Cursif" pitchFamily="34" charset="0"/>
              </a:rPr>
              <a:t>voit l'animal, Frédéric dit à Michaël : </a:t>
            </a:r>
            <a:r>
              <a:rPr lang="fr-FR" sz="1000" dirty="0" smtClean="0">
                <a:latin typeface="Cursif" pitchFamily="34" charset="0"/>
              </a:rPr>
              <a:t/>
            </a:r>
            <a:br>
              <a:rPr lang="fr-FR" sz="1000" dirty="0" smtClean="0">
                <a:latin typeface="Cursif" pitchFamily="34" charset="0"/>
              </a:rPr>
            </a:br>
            <a:r>
              <a:rPr lang="fr-FR" sz="1000" dirty="0" smtClean="0">
                <a:latin typeface="Cursif" pitchFamily="34" charset="0"/>
              </a:rPr>
              <a:t>a) Ne le touche pas.</a:t>
            </a:r>
            <a:br>
              <a:rPr lang="fr-FR" sz="1000" dirty="0" smtClean="0">
                <a:latin typeface="Cursif" pitchFamily="34" charset="0"/>
              </a:rPr>
            </a:br>
            <a:r>
              <a:rPr lang="fr-FR" sz="1000" dirty="0" smtClean="0">
                <a:latin typeface="Cursif" pitchFamily="34" charset="0"/>
              </a:rPr>
              <a:t>b) Caresse-le.</a:t>
            </a:r>
          </a:p>
          <a:p>
            <a:pPr>
              <a:lnSpc>
                <a:spcPct val="200000"/>
              </a:lnSpc>
            </a:pPr>
            <a:r>
              <a:rPr lang="fr-FR" sz="1000" dirty="0" smtClean="0">
                <a:latin typeface="Cursif" pitchFamily="34" charset="0"/>
              </a:rPr>
              <a:t>c) Donne-lui un sucre.			</a:t>
            </a:r>
          </a:p>
          <a:p>
            <a:pPr algn="r">
              <a:lnSpc>
                <a:spcPct val="200000"/>
              </a:lnSpc>
            </a:pPr>
            <a:r>
              <a:rPr lang="fr-FR" sz="1000" i="1" dirty="0" smtClean="0"/>
              <a:t> Une bonne réponse </a:t>
            </a:r>
            <a:r>
              <a:rPr lang="fr-FR" sz="1000" dirty="0" smtClean="0"/>
              <a:t>= 2 </a:t>
            </a:r>
            <a:r>
              <a:rPr lang="fr-FR" sz="1000" i="1" dirty="0" smtClean="0"/>
              <a:t>points. </a:t>
            </a:r>
            <a:endParaRPr lang="fr-FR" sz="1000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1484784" y="179512"/>
            <a:ext cx="3888432" cy="36004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Mia's Scribblings ~" pitchFamily="2" charset="0"/>
              </a:rPr>
              <a:t>QUESTIONS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340770" y="107506"/>
            <a:ext cx="4176464" cy="3405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u="sng" smtClean="0">
                <a:latin typeface="Cursif" pitchFamily="34" charset="0"/>
              </a:rPr>
              <a:t>Atelier </a:t>
            </a:r>
            <a:r>
              <a:rPr lang="fr-FR" sz="1400" u="sng" dirty="0" smtClean="0">
                <a:latin typeface="Cursif" pitchFamily="34" charset="0"/>
              </a:rPr>
              <a:t>de lecture n°2 : </a:t>
            </a:r>
            <a:r>
              <a:rPr lang="fr-FR" sz="1400" u="sng" dirty="0" smtClean="0">
                <a:latin typeface="Cursif" pitchFamily="34" charset="0"/>
              </a:rPr>
              <a:t>J’exerce ma mémoire</a:t>
            </a:r>
            <a:endParaRPr lang="fr-FR" sz="1400" u="sng" dirty="0">
              <a:latin typeface="Cursif" pitchFamily="34" charset="0"/>
            </a:endParaRPr>
          </a:p>
        </p:txBody>
      </p:sp>
      <p:pic>
        <p:nvPicPr>
          <p:cNvPr id="1028" name="Picture 4" descr="http://www.images-chapitre.com/ima0/original/021/818021_2946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3831">
            <a:off x="5992699" y="211056"/>
            <a:ext cx="659228" cy="879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lipse 7"/>
          <p:cNvSpPr/>
          <p:nvPr/>
        </p:nvSpPr>
        <p:spPr>
          <a:xfrm rot="21315297">
            <a:off x="5250917" y="561608"/>
            <a:ext cx="555887" cy="548029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Mia's Scribblings ~" pitchFamily="2" charset="0"/>
              </a:rPr>
              <a:t>G3</a:t>
            </a:r>
            <a:endParaRPr lang="fr-FR" sz="1100" dirty="0">
              <a:solidFill>
                <a:schemeClr val="bg1"/>
              </a:solidFill>
              <a:latin typeface="Mia's Scribblings ~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008" y="119697"/>
            <a:ext cx="126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>
                <a:latin typeface="Cursif" pitchFamily="34" charset="0"/>
              </a:rPr>
              <a:t>Prénom :</a:t>
            </a:r>
          </a:p>
          <a:p>
            <a:endParaRPr lang="fr-FR" sz="1000" u="sng" dirty="0" smtClean="0">
              <a:latin typeface="Cursif" pitchFamily="34" charset="0"/>
            </a:endParaRPr>
          </a:p>
          <a:p>
            <a:r>
              <a:rPr lang="fr-FR" sz="1000" u="sng" dirty="0">
                <a:latin typeface="Cursif" pitchFamily="34" charset="0"/>
              </a:rPr>
              <a:t>	</a:t>
            </a:r>
            <a:endParaRPr lang="fr-FR" sz="1000" u="sng" dirty="0" smtClean="0">
              <a:latin typeface="Cursif" pitchFamily="34" charset="0"/>
            </a:endParaRPr>
          </a:p>
          <a:p>
            <a:r>
              <a:rPr lang="fr-FR" sz="1000" dirty="0">
                <a:latin typeface="Cursif" pitchFamily="34" charset="0"/>
              </a:rPr>
              <a:t>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1331640"/>
            <a:ext cx="5853113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484784" y="179512"/>
            <a:ext cx="3888432" cy="36004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Mia's Scribblings ~" pitchFamily="2" charset="0"/>
              </a:rPr>
              <a:t>QUESTIONS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32656" y="3347864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1. </a:t>
            </a:r>
            <a:r>
              <a:rPr lang="fr-FR" sz="1200" u="sng" dirty="0" smtClean="0">
                <a:latin typeface="Cursif" pitchFamily="34" charset="0"/>
              </a:rPr>
              <a:t>				</a:t>
            </a: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2. </a:t>
            </a:r>
            <a:r>
              <a:rPr lang="fr-FR" sz="1200" u="sng" dirty="0" smtClean="0">
                <a:latin typeface="Cursif" pitchFamily="34" charset="0"/>
              </a:rPr>
              <a:t>				</a:t>
            </a:r>
            <a:r>
              <a:rPr lang="fr-FR" sz="1200" dirty="0" smtClean="0">
                <a:latin typeface="Cursif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3. </a:t>
            </a:r>
            <a:r>
              <a:rPr lang="fr-FR" sz="1200" u="sng" dirty="0" smtClean="0">
                <a:latin typeface="Cursif" pitchFamily="34" charset="0"/>
              </a:rPr>
              <a:t>				</a:t>
            </a:r>
            <a:r>
              <a:rPr lang="fr-FR" sz="1200" dirty="0" smtClean="0">
                <a:latin typeface="Cursif" pitchFamily="34" charset="0"/>
              </a:rPr>
              <a:t> </a:t>
            </a:r>
            <a:endParaRPr lang="fr-FR" sz="1200" dirty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4. </a:t>
            </a:r>
            <a:r>
              <a:rPr lang="fr-FR" sz="1200" u="sng" dirty="0" smtClean="0">
                <a:latin typeface="Cursif" pitchFamily="34" charset="0"/>
              </a:rPr>
              <a:t>				</a:t>
            </a:r>
            <a:r>
              <a:rPr lang="fr-FR" sz="1200" dirty="0" smtClean="0">
                <a:latin typeface="Cursif" pitchFamily="34" charset="0"/>
              </a:rPr>
              <a:t> </a:t>
            </a:r>
            <a:endParaRPr lang="fr-FR" sz="1200" u="sng" dirty="0" smtClean="0">
              <a:latin typeface="Cursif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1200" dirty="0" smtClean="0">
                <a:latin typeface="Cursif" pitchFamily="34" charset="0"/>
              </a:rPr>
              <a:t>5. </a:t>
            </a:r>
            <a:r>
              <a:rPr lang="fr-FR" sz="1200" u="sng" dirty="0" smtClean="0">
                <a:latin typeface="Cursif" pitchFamily="34" charset="0"/>
              </a:rPr>
              <a:t>				</a:t>
            </a:r>
            <a:r>
              <a:rPr lang="fr-FR" sz="1200" dirty="0" smtClean="0">
                <a:latin typeface="Cursif" pitchFamily="34" charset="0"/>
              </a:rPr>
              <a:t> </a:t>
            </a:r>
            <a:endParaRPr lang="fr-FR" sz="1200" u="sng" dirty="0" smtClean="0">
              <a:latin typeface="Cursif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1043608"/>
            <a:ext cx="524351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50</Words>
  <Application>Microsoft Office PowerPoint</Application>
  <PresentationFormat>Affichage à l'écran (4:3)</PresentationFormat>
  <Paragraphs>47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Stéphanie</dc:creator>
  <cp:lastModifiedBy>Stéphanie</cp:lastModifiedBy>
  <cp:revision>8</cp:revision>
  <dcterms:created xsi:type="dcterms:W3CDTF">2016-01-17T18:45:52Z</dcterms:created>
  <dcterms:modified xsi:type="dcterms:W3CDTF">2016-01-17T18:53:05Z</dcterms:modified>
</cp:coreProperties>
</file>