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85" r:id="rId2"/>
    <p:sldId id="293" r:id="rId3"/>
    <p:sldId id="292" r:id="rId4"/>
    <p:sldId id="320" r:id="rId5"/>
    <p:sldId id="323" r:id="rId6"/>
    <p:sldId id="326" r:id="rId7"/>
    <p:sldId id="329" r:id="rId8"/>
    <p:sldId id="332" r:id="rId9"/>
    <p:sldId id="335" r:id="rId10"/>
    <p:sldId id="286" r:id="rId11"/>
    <p:sldId id="317" r:id="rId12"/>
    <p:sldId id="319" r:id="rId13"/>
    <p:sldId id="321" r:id="rId14"/>
    <p:sldId id="324" r:id="rId15"/>
    <p:sldId id="327" r:id="rId16"/>
    <p:sldId id="330" r:id="rId17"/>
    <p:sldId id="333" r:id="rId18"/>
    <p:sldId id="336" r:id="rId19"/>
    <p:sldId id="287" r:id="rId20"/>
    <p:sldId id="318" r:id="rId21"/>
    <p:sldId id="302" r:id="rId22"/>
    <p:sldId id="322" r:id="rId23"/>
    <p:sldId id="325" r:id="rId24"/>
    <p:sldId id="328" r:id="rId25"/>
    <p:sldId id="331" r:id="rId26"/>
    <p:sldId id="334" r:id="rId27"/>
    <p:sldId id="337" r:id="rId28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1" autoAdjust="0"/>
    <p:restoredTop sz="94704" autoAdjust="0"/>
  </p:normalViewPr>
  <p:slideViewPr>
    <p:cSldViewPr snapToGrid="0">
      <p:cViewPr varScale="1">
        <p:scale>
          <a:sx n="79" d="100"/>
          <a:sy n="79" d="100"/>
        </p:scale>
        <p:origin x="4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DD511-4036-4900-83FB-76726D7067E3}" type="datetimeFigureOut">
              <a:rPr lang="fr-FR" smtClean="0"/>
              <a:t>20/07/2020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627D6-43C6-4545-9809-D5EE589635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556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27D6-43C6-4545-9809-D5EE5896353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515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27D6-43C6-4545-9809-D5EE5896353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02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27D6-43C6-4545-9809-D5EE5896353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9115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27D6-43C6-4545-9809-D5EE5896353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0641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27D6-43C6-4545-9809-D5EE58963538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6376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27D6-43C6-4545-9809-D5EE58963538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586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27D6-43C6-4545-9809-D5EE58963538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133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96C3-926B-4C89-846A-932825B1E51F}" type="datetimeFigureOut">
              <a:rPr lang="fr-FR" smtClean="0"/>
              <a:t>20/07/2020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A278-5138-44FD-8BE8-CD31CE220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120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96C3-926B-4C89-846A-932825B1E51F}" type="datetimeFigureOut">
              <a:rPr lang="fr-FR" smtClean="0"/>
              <a:t>20/07/2020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A278-5138-44FD-8BE8-CD31CE220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01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96C3-926B-4C89-846A-932825B1E51F}" type="datetimeFigureOut">
              <a:rPr lang="fr-FR" smtClean="0"/>
              <a:t>20/07/2020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A278-5138-44FD-8BE8-CD31CE220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44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96C3-926B-4C89-846A-932825B1E51F}" type="datetimeFigureOut">
              <a:rPr lang="fr-FR" smtClean="0"/>
              <a:t>20/07/2020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A278-5138-44FD-8BE8-CD31CE220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044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96C3-926B-4C89-846A-932825B1E51F}" type="datetimeFigureOut">
              <a:rPr lang="fr-FR" smtClean="0"/>
              <a:t>20/07/2020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A278-5138-44FD-8BE8-CD31CE220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1276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96C3-926B-4C89-846A-932825B1E51F}" type="datetimeFigureOut">
              <a:rPr lang="fr-FR" smtClean="0"/>
              <a:t>20/07/2020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A278-5138-44FD-8BE8-CD31CE220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8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96C3-926B-4C89-846A-932825B1E51F}" type="datetimeFigureOut">
              <a:rPr lang="fr-FR" smtClean="0"/>
              <a:t>20/07/2020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A278-5138-44FD-8BE8-CD31CE220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7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96C3-926B-4C89-846A-932825B1E51F}" type="datetimeFigureOut">
              <a:rPr lang="fr-FR" smtClean="0"/>
              <a:t>20/07/2020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A278-5138-44FD-8BE8-CD31CE220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70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96C3-926B-4C89-846A-932825B1E51F}" type="datetimeFigureOut">
              <a:rPr lang="fr-FR" smtClean="0"/>
              <a:t>20/07/2020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A278-5138-44FD-8BE8-CD31CE220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472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96C3-926B-4C89-846A-932825B1E51F}" type="datetimeFigureOut">
              <a:rPr lang="fr-FR" smtClean="0"/>
              <a:t>20/07/2020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A278-5138-44FD-8BE8-CD31CE220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638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96C3-926B-4C89-846A-932825B1E51F}" type="datetimeFigureOut">
              <a:rPr lang="fr-FR" smtClean="0"/>
              <a:t>20/07/2020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A278-5138-44FD-8BE8-CD31CE220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743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496C3-926B-4C89-846A-932825B1E51F}" type="datetimeFigureOut">
              <a:rPr lang="fr-FR" smtClean="0"/>
              <a:t>20/07/2020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4A278-5138-44FD-8BE8-CD31CE220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77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653CA4-95AE-4CBA-885F-553D4CD9C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804" y="402622"/>
            <a:ext cx="7772400" cy="1308961"/>
          </a:xfrm>
        </p:spPr>
        <p:txBody>
          <a:bodyPr/>
          <a:lstStyle/>
          <a:p>
            <a:r>
              <a:rPr lang="fr-FR" dirty="0">
                <a:solidFill>
                  <a:srgbClr val="FF3399"/>
                </a:solidFill>
                <a:latin typeface="Abecedary" pitchFamily="2" charset="0"/>
              </a:rPr>
              <a:t>Cahier de dictée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EF446FC-2668-4701-82E1-E147BA895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2426" y="2081022"/>
            <a:ext cx="6858000" cy="773124"/>
          </a:xfrm>
        </p:spPr>
        <p:txBody>
          <a:bodyPr>
            <a:normAutofit/>
          </a:bodyPr>
          <a:lstStyle/>
          <a:p>
            <a:r>
              <a:rPr lang="fr-FR" sz="4286" dirty="0">
                <a:solidFill>
                  <a:srgbClr val="7030A0"/>
                </a:solidFill>
                <a:latin typeface="Cartoon Blocks Christmas" panose="02000500000000000000" pitchFamily="2" charset="0"/>
              </a:rPr>
              <a:t>Groupe A</a:t>
            </a:r>
            <a:r>
              <a:rPr lang="fr-FR" sz="4286" dirty="0">
                <a:latin typeface="Cartoon Blocks Christmas" panose="02000500000000000000" pitchFamily="2" charset="0"/>
              </a:rPr>
              <a:t> </a:t>
            </a:r>
          </a:p>
        </p:txBody>
      </p:sp>
      <p:pic>
        <p:nvPicPr>
          <p:cNvPr id="6" name="Image 5" descr="Une image contenant fleur, vase, table, alimentation&#10;&#10;Description générée automatiquement">
            <a:extLst>
              <a:ext uri="{FF2B5EF4-FFF2-40B4-BE49-F238E27FC236}">
                <a16:creationId xmlns:a16="http://schemas.microsoft.com/office/drawing/2014/main" id="{5432FA7F-B4F5-49E6-9C83-15A230D167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383" y="2480417"/>
            <a:ext cx="5630725" cy="602054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C0A8389-52FB-4FDE-9C67-7A185F995B9A}"/>
              </a:ext>
            </a:extLst>
          </p:cNvPr>
          <p:cNvSpPr txBox="1"/>
          <p:nvPr/>
        </p:nvSpPr>
        <p:spPr>
          <a:xfrm>
            <a:off x="2313586" y="3223585"/>
            <a:ext cx="4795679" cy="883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71" dirty="0">
                <a:solidFill>
                  <a:srgbClr val="0070C0"/>
                </a:solidFill>
                <a:latin typeface="Modern Love Grunge" panose="04070805081005020601" pitchFamily="82" charset="0"/>
              </a:rPr>
              <a:t>Période 3 </a:t>
            </a:r>
          </a:p>
          <a:p>
            <a:pPr algn="ctr"/>
            <a:r>
              <a:rPr lang="fr-FR" sz="2571" dirty="0">
                <a:solidFill>
                  <a:srgbClr val="0070C0"/>
                </a:solidFill>
                <a:latin typeface="Modern Love Grunge" panose="04070805081005020601" pitchFamily="82" charset="0"/>
              </a:rPr>
              <a:t>(janvier, février)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366B69E-A657-4C85-9CB3-340FE8AF5E91}"/>
              </a:ext>
            </a:extLst>
          </p:cNvPr>
          <p:cNvSpPr txBox="1"/>
          <p:nvPr/>
        </p:nvSpPr>
        <p:spPr>
          <a:xfrm>
            <a:off x="1332977" y="5419112"/>
            <a:ext cx="1252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Modern Love Grunge" panose="04070805081005020601" pitchFamily="82" charset="0"/>
              </a:rPr>
              <a:t>Prénom</a:t>
            </a:r>
            <a:r>
              <a:rPr lang="fr-FR" sz="962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016970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653CA4-95AE-4CBA-885F-553D4CD9C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804" y="402622"/>
            <a:ext cx="7772400" cy="1308961"/>
          </a:xfrm>
        </p:spPr>
        <p:txBody>
          <a:bodyPr/>
          <a:lstStyle/>
          <a:p>
            <a:r>
              <a:rPr lang="fr-FR" dirty="0">
                <a:solidFill>
                  <a:srgbClr val="FF3399"/>
                </a:solidFill>
                <a:latin typeface="Abecedary" pitchFamily="2" charset="0"/>
              </a:rPr>
              <a:t>Cahier de dictée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EF446FC-2668-4701-82E1-E147BA895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2426" y="2081022"/>
            <a:ext cx="6858000" cy="773124"/>
          </a:xfrm>
        </p:spPr>
        <p:txBody>
          <a:bodyPr>
            <a:normAutofit/>
          </a:bodyPr>
          <a:lstStyle/>
          <a:p>
            <a:r>
              <a:rPr lang="fr-FR" sz="4286" dirty="0">
                <a:solidFill>
                  <a:srgbClr val="7030A0"/>
                </a:solidFill>
                <a:latin typeface="Cartoon Blocks Christmas" panose="02000500000000000000" pitchFamily="2" charset="0"/>
              </a:rPr>
              <a:t>Groupe B</a:t>
            </a:r>
            <a:r>
              <a:rPr lang="fr-FR" sz="4286" dirty="0">
                <a:latin typeface="Cartoon Blocks Christmas" panose="02000500000000000000" pitchFamily="2" charset="0"/>
              </a:rPr>
              <a:t> </a:t>
            </a:r>
          </a:p>
        </p:txBody>
      </p:sp>
      <p:pic>
        <p:nvPicPr>
          <p:cNvPr id="6" name="Image 5" descr="Une image contenant fleur, vase, table, alimentation&#10;&#10;Description générée automatiquement">
            <a:extLst>
              <a:ext uri="{FF2B5EF4-FFF2-40B4-BE49-F238E27FC236}">
                <a16:creationId xmlns:a16="http://schemas.microsoft.com/office/drawing/2014/main" id="{5432FA7F-B4F5-49E6-9C83-15A230D167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57" y="1819852"/>
            <a:ext cx="6413957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4148EE3-6AD1-4D9D-82DF-BDCEFDE143C7}"/>
              </a:ext>
            </a:extLst>
          </p:cNvPr>
          <p:cNvSpPr txBox="1"/>
          <p:nvPr/>
        </p:nvSpPr>
        <p:spPr>
          <a:xfrm>
            <a:off x="1332977" y="5419112"/>
            <a:ext cx="1252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Modern Love Grunge" panose="04070805081005020601" pitchFamily="82" charset="0"/>
              </a:rPr>
              <a:t>Prénom</a:t>
            </a:r>
            <a:r>
              <a:rPr lang="fr-FR" sz="962" dirty="0"/>
              <a:t>: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FC8D90A-D7EC-492F-AB6B-83E747AAE0E8}"/>
              </a:ext>
            </a:extLst>
          </p:cNvPr>
          <p:cNvSpPr txBox="1"/>
          <p:nvPr/>
        </p:nvSpPr>
        <p:spPr>
          <a:xfrm>
            <a:off x="2385164" y="3223585"/>
            <a:ext cx="4795679" cy="883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71" dirty="0">
                <a:solidFill>
                  <a:srgbClr val="0070C0"/>
                </a:solidFill>
                <a:latin typeface="Modern Love Grunge" panose="04070805081005020601" pitchFamily="82" charset="0"/>
              </a:rPr>
              <a:t>Période 3 </a:t>
            </a:r>
          </a:p>
          <a:p>
            <a:pPr algn="ctr"/>
            <a:r>
              <a:rPr lang="fr-FR" sz="2571" dirty="0">
                <a:solidFill>
                  <a:srgbClr val="0070C0"/>
                </a:solidFill>
                <a:latin typeface="Modern Love Grunge" panose="04070805081005020601" pitchFamily="82" charset="0"/>
              </a:rPr>
              <a:t>(janvier, février)</a:t>
            </a:r>
          </a:p>
        </p:txBody>
      </p:sp>
    </p:spTree>
    <p:extLst>
      <p:ext uri="{BB962C8B-B14F-4D97-AF65-F5344CB8AC3E}">
        <p14:creationId xmlns:p14="http://schemas.microsoft.com/office/powerpoint/2010/main" val="1237247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A372A84-3F81-429D-954F-349912D3385F}"/>
              </a:ext>
            </a:extLst>
          </p:cNvPr>
          <p:cNvSpPr txBox="1"/>
          <p:nvPr/>
        </p:nvSpPr>
        <p:spPr>
          <a:xfrm>
            <a:off x="1821493" y="196838"/>
            <a:ext cx="6361433" cy="487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71" u="sng" dirty="0">
                <a:solidFill>
                  <a:srgbClr val="FF3399"/>
                </a:solidFill>
                <a:latin typeface="Modern Love Grunge" panose="04070805081005020601" pitchFamily="82" charset="0"/>
              </a:rPr>
              <a:t>Résultats de la période 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B262506E-114F-4B68-BA33-C0C08F2643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39736"/>
              </p:ext>
            </p:extLst>
          </p:nvPr>
        </p:nvGraphicFramePr>
        <p:xfrm>
          <a:off x="613626" y="1116624"/>
          <a:ext cx="8781835" cy="43240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2539">
                  <a:extLst>
                    <a:ext uri="{9D8B030D-6E8A-4147-A177-3AD203B41FA5}">
                      <a16:colId xmlns:a16="http://schemas.microsoft.com/office/drawing/2014/main" val="3519876631"/>
                    </a:ext>
                  </a:extLst>
                </a:gridCol>
                <a:gridCol w="1650722">
                  <a:extLst>
                    <a:ext uri="{9D8B030D-6E8A-4147-A177-3AD203B41FA5}">
                      <a16:colId xmlns:a16="http://schemas.microsoft.com/office/drawing/2014/main" val="2716313933"/>
                    </a:ext>
                  </a:extLst>
                </a:gridCol>
                <a:gridCol w="1677131">
                  <a:extLst>
                    <a:ext uri="{9D8B030D-6E8A-4147-A177-3AD203B41FA5}">
                      <a16:colId xmlns:a16="http://schemas.microsoft.com/office/drawing/2014/main" val="3262076066"/>
                    </a:ext>
                  </a:extLst>
                </a:gridCol>
                <a:gridCol w="1624309">
                  <a:extLst>
                    <a:ext uri="{9D8B030D-6E8A-4147-A177-3AD203B41FA5}">
                      <a16:colId xmlns:a16="http://schemas.microsoft.com/office/drawing/2014/main" val="1638708361"/>
                    </a:ext>
                  </a:extLst>
                </a:gridCol>
                <a:gridCol w="1677134">
                  <a:extLst>
                    <a:ext uri="{9D8B030D-6E8A-4147-A177-3AD203B41FA5}">
                      <a16:colId xmlns:a16="http://schemas.microsoft.com/office/drawing/2014/main" val="2030307817"/>
                    </a:ext>
                  </a:extLst>
                </a:gridCol>
              </a:tblGrid>
              <a:tr h="726060"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 </a:t>
                      </a:r>
                    </a:p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/10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Résultat des mots 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 réussites dans les accords </a:t>
                      </a: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1312375272"/>
                  </a:ext>
                </a:extLst>
              </a:tr>
              <a:tr h="513999"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latin typeface="Modern Love Grunge" panose="04070805081005020601" pitchFamily="82" charset="0"/>
                          <a:cs typeface="Arial" panose="020B0604020202020204" pitchFamily="34" charset="0"/>
                        </a:rPr>
                        <a:t>Dictée 1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3072595937"/>
                  </a:ext>
                </a:extLst>
              </a:tr>
              <a:tr h="513999"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latin typeface="Modern Love Grunge" panose="04070805081005020601" pitchFamily="82" charset="0"/>
                          <a:cs typeface="Arial" panose="020B0604020202020204" pitchFamily="34" charset="0"/>
                        </a:rPr>
                        <a:t>Dictée 2 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819247867"/>
                  </a:ext>
                </a:extLst>
              </a:tr>
              <a:tr h="513999"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latin typeface="Modern Love Grunge" panose="04070805081005020601" pitchFamily="82" charset="0"/>
                          <a:cs typeface="Arial" panose="020B0604020202020204" pitchFamily="34" charset="0"/>
                        </a:rPr>
                        <a:t>Dictée 3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2540603702"/>
                  </a:ext>
                </a:extLst>
              </a:tr>
              <a:tr h="513999"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latin typeface="Modern Love Grunge" panose="04070805081005020601" pitchFamily="82" charset="0"/>
                          <a:cs typeface="Arial" panose="020B0604020202020204" pitchFamily="34" charset="0"/>
                        </a:rPr>
                        <a:t>Dictée 4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2905913897"/>
                  </a:ext>
                </a:extLst>
              </a:tr>
              <a:tr h="513999"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latin typeface="Modern Love Grunge" panose="04070805081005020601" pitchFamily="82" charset="0"/>
                          <a:cs typeface="Arial" panose="020B0604020202020204" pitchFamily="34" charset="0"/>
                        </a:rPr>
                        <a:t>Dictée 5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1339862083"/>
                  </a:ext>
                </a:extLst>
              </a:tr>
              <a:tr h="513999"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latin typeface="Modern Love Grunge" panose="04070805081005020601" pitchFamily="82" charset="0"/>
                          <a:cs typeface="Arial" panose="020B0604020202020204" pitchFamily="34" charset="0"/>
                        </a:rPr>
                        <a:t>Dictée 6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2081757350"/>
                  </a:ext>
                </a:extLst>
              </a:tr>
              <a:tr h="513999"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latin typeface="Modern Love Grunge" panose="04070805081005020601" pitchFamily="82" charset="0"/>
                          <a:cs typeface="Arial" panose="020B0604020202020204" pitchFamily="34" charset="0"/>
                        </a:rPr>
                        <a:t>Dictée 7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2357631462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37EBF717-F17B-4AED-A12B-3BD8B2A12212}"/>
              </a:ext>
            </a:extLst>
          </p:cNvPr>
          <p:cNvSpPr txBox="1"/>
          <p:nvPr/>
        </p:nvSpPr>
        <p:spPr>
          <a:xfrm>
            <a:off x="1418871" y="722683"/>
            <a:ext cx="2084689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14" dirty="0">
                <a:latin typeface="Abecedary" pitchFamily="2" charset="0"/>
              </a:rPr>
              <a:t>Période 3: </a:t>
            </a:r>
          </a:p>
        </p:txBody>
      </p:sp>
      <p:pic>
        <p:nvPicPr>
          <p:cNvPr id="9" name="Image 8" descr="Une image contenant fleur, vase, table, alimentation&#10;&#10;Description générée automatiquement">
            <a:extLst>
              <a:ext uri="{FF2B5EF4-FFF2-40B4-BE49-F238E27FC236}">
                <a16:creationId xmlns:a16="http://schemas.microsoft.com/office/drawing/2014/main" id="{C34E4ABD-85F3-49AA-A73B-2F816A4304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841" y="5211065"/>
            <a:ext cx="2088583" cy="223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86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7551CB-C49C-4ED2-9C20-4AB745E36E13}"/>
              </a:ext>
            </a:extLst>
          </p:cNvPr>
          <p:cNvSpPr txBox="1"/>
          <p:nvPr/>
        </p:nvSpPr>
        <p:spPr>
          <a:xfrm>
            <a:off x="1102857" y="413956"/>
            <a:ext cx="7945080" cy="5368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dirty="0">
                <a:latin typeface="Modern Love Grunge" panose="04070805081005020601" pitchFamily="82" charset="0"/>
              </a:rPr>
              <a:t>Semaine 1: Lettre e et ses farces : </a:t>
            </a:r>
            <a:r>
              <a:rPr lang="fr-FR" sz="1714" dirty="0" err="1">
                <a:latin typeface="Modern Love Grunge" panose="04070805081005020601" pitchFamily="82" charset="0"/>
              </a:rPr>
              <a:t>ein</a:t>
            </a:r>
            <a:r>
              <a:rPr lang="fr-FR" sz="1714" dirty="0">
                <a:latin typeface="Modern Love Grunge" panose="04070805081005020601" pitchFamily="82" charset="0"/>
              </a:rPr>
              <a:t>, </a:t>
            </a:r>
            <a:r>
              <a:rPr lang="fr-FR" sz="1714" dirty="0" err="1">
                <a:latin typeface="Modern Love Grunge" panose="04070805081005020601" pitchFamily="82" charset="0"/>
              </a:rPr>
              <a:t>eim</a:t>
            </a:r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r>
              <a:rPr lang="fr-FR" sz="1714" dirty="0">
                <a:latin typeface="Modern Love Grunge" panose="04070805081005020601" pitchFamily="82" charset="0"/>
              </a:rPr>
              <a:t>Les mots :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peinture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peintre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ceinture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empreinte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éteindre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frein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plein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atteindre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enceinte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éteinte </a:t>
            </a: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E1CB6F6-284B-4053-A9F5-ECC10F39C0F0}"/>
              </a:ext>
            </a:extLst>
          </p:cNvPr>
          <p:cNvSpPr txBox="1"/>
          <p:nvPr/>
        </p:nvSpPr>
        <p:spPr>
          <a:xfrm>
            <a:off x="3877909" y="1087260"/>
            <a:ext cx="5170028" cy="2411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u="sng" dirty="0">
                <a:latin typeface="CrayonE" panose="00000500000000000000" pitchFamily="2" charset="0"/>
              </a:rPr>
              <a:t>Pour écrire des phrases: </a:t>
            </a:r>
          </a:p>
          <a:p>
            <a:r>
              <a:rPr lang="fr-FR" sz="1714" u="sng" dirty="0">
                <a:latin typeface="Modern Love Grunge" panose="04070805081005020601" pitchFamily="82" charset="0"/>
              </a:rPr>
              <a:t>Les verbes :</a:t>
            </a:r>
          </a:p>
          <a:p>
            <a:r>
              <a:rPr lang="fr-FR" sz="1429" dirty="0">
                <a:latin typeface="Arial" panose="020B0604020202020204" pitchFamily="34" charset="0"/>
                <a:cs typeface="Arial" panose="020B0604020202020204" pitchFamily="34" charset="0"/>
              </a:rPr>
              <a:t>Il laisse		C’est  			Elle fait </a:t>
            </a:r>
          </a:p>
          <a:p>
            <a:r>
              <a:rPr lang="fr-FR" sz="1429" dirty="0">
                <a:latin typeface="Arial" panose="020B0604020202020204" pitchFamily="34" charset="0"/>
                <a:cs typeface="Arial" panose="020B0604020202020204" pitchFamily="34" charset="0"/>
              </a:rPr>
              <a:t>Elle laisse		Elle est			Elle va	Elle a</a:t>
            </a:r>
          </a:p>
          <a:p>
            <a:endParaRPr lang="fr-FR" sz="962" dirty="0">
              <a:latin typeface="Modern Love Grunge" panose="04070805081005020601" pitchFamily="82" charset="0"/>
            </a:endParaRPr>
          </a:p>
          <a:p>
            <a:r>
              <a:rPr lang="fr-FR" sz="1714" u="sng" dirty="0">
                <a:latin typeface="Modern Love Grunge" panose="04070805081005020601" pitchFamily="82" charset="0"/>
              </a:rPr>
              <a:t>Le féminin :</a:t>
            </a:r>
            <a:r>
              <a:rPr lang="fr-FR" sz="1714" dirty="0">
                <a:latin typeface="Modern Love Grunge" panose="04070805081005020601" pitchFamily="82" charset="0"/>
              </a:rPr>
              <a:t> 				</a:t>
            </a:r>
            <a:r>
              <a:rPr lang="fr-FR" sz="1714" u="sng" dirty="0">
                <a:latin typeface="Modern Love Grunge" panose="04070805081005020601" pitchFamily="82" charset="0"/>
              </a:rPr>
              <a:t>Le masculin:</a:t>
            </a:r>
          </a:p>
          <a:p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Le peintre </a:t>
            </a: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la peintre </a:t>
            </a:r>
          </a:p>
          <a:p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Plein  pleine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962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5B3670-EBCF-4844-9837-C533C10FCD36}"/>
              </a:ext>
            </a:extLst>
          </p:cNvPr>
          <p:cNvSpPr txBox="1"/>
          <p:nvPr/>
        </p:nvSpPr>
        <p:spPr>
          <a:xfrm>
            <a:off x="3371720" y="5770740"/>
            <a:ext cx="2585730" cy="31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29" u="sng" dirty="0">
                <a:latin typeface="Modern Love Grunge" panose="04070805081005020601" pitchFamily="82" charset="0"/>
              </a:rPr>
              <a:t>Bilan de la dictée: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7F88CE7-9FE8-49DD-97CE-34CABC9EB4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2495">
            <a:off x="7312935" y="4867208"/>
            <a:ext cx="2487431" cy="265963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B9D2338-F0E2-4580-AA3A-F255D969B6A3}"/>
              </a:ext>
            </a:extLst>
          </p:cNvPr>
          <p:cNvSpPr txBox="1"/>
          <p:nvPr/>
        </p:nvSpPr>
        <p:spPr>
          <a:xfrm>
            <a:off x="6559198" y="2528539"/>
            <a:ext cx="2274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Eteinte  éteint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C0E17-3D37-4625-9636-BD892C22C720}"/>
              </a:ext>
            </a:extLst>
          </p:cNvPr>
          <p:cNvSpPr txBox="1"/>
          <p:nvPr/>
        </p:nvSpPr>
        <p:spPr>
          <a:xfrm>
            <a:off x="3877909" y="3098024"/>
            <a:ext cx="4741996" cy="88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14" u="sng" dirty="0">
                <a:latin typeface="Modern Love Grunge" panose="04070805081005020601" pitchFamily="82" charset="0"/>
              </a:rPr>
              <a:t>Le vocabulaire : </a:t>
            </a:r>
          </a:p>
          <a:p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Empreinte: Trace laissée </a:t>
            </a:r>
          </a:p>
          <a:p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Enceinte : Femme qui attend un bébé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8A19AF8-E521-4BA6-B838-56C33F0195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09" t="33431" r="71722" b="23081"/>
          <a:stretch/>
        </p:blipFill>
        <p:spPr>
          <a:xfrm>
            <a:off x="5159620" y="4405199"/>
            <a:ext cx="2372396" cy="240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70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7551CB-C49C-4ED2-9C20-4AB745E36E13}"/>
              </a:ext>
            </a:extLst>
          </p:cNvPr>
          <p:cNvSpPr txBox="1"/>
          <p:nvPr/>
        </p:nvSpPr>
        <p:spPr>
          <a:xfrm>
            <a:off x="1102857" y="413956"/>
            <a:ext cx="7945080" cy="5368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dirty="0">
                <a:latin typeface="Modern Love Grunge" panose="04070805081005020601" pitchFamily="82" charset="0"/>
              </a:rPr>
              <a:t>Semaine 2: Lettre o et ses farces : on, om</a:t>
            </a: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r>
              <a:rPr lang="fr-FR" sz="1714" dirty="0">
                <a:latin typeface="Modern Love Grunge" panose="04070805081005020601" pitchFamily="82" charset="0"/>
              </a:rPr>
              <a:t>Les mots :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bon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compagnon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confiture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conduit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monde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ronde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donc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saison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mouton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cochon</a:t>
            </a: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E1CB6F6-284B-4053-A9F5-ECC10F39C0F0}"/>
              </a:ext>
            </a:extLst>
          </p:cNvPr>
          <p:cNvSpPr txBox="1"/>
          <p:nvPr/>
        </p:nvSpPr>
        <p:spPr>
          <a:xfrm>
            <a:off x="3877909" y="1087260"/>
            <a:ext cx="5477964" cy="2367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u="sng" dirty="0">
                <a:latin typeface="CrayonE" panose="00000500000000000000" pitchFamily="2" charset="0"/>
              </a:rPr>
              <a:t>Pour écrire des phrases: </a:t>
            </a:r>
          </a:p>
          <a:p>
            <a:r>
              <a:rPr lang="fr-FR" sz="1714" u="sng" dirty="0">
                <a:latin typeface="Modern Love Grunge" panose="04070805081005020601" pitchFamily="82" charset="0"/>
              </a:rPr>
              <a:t>Les verbes :</a:t>
            </a:r>
          </a:p>
          <a:p>
            <a:pPr lvl="1"/>
            <a:r>
              <a:rPr lang="fr-FR" sz="1429" dirty="0">
                <a:latin typeface="Arial" panose="020B0604020202020204" pitchFamily="34" charset="0"/>
                <a:cs typeface="Arial" panose="020B0604020202020204" pitchFamily="34" charset="0"/>
              </a:rPr>
              <a:t>Il conduit			Ils voient 		Ils montent</a:t>
            </a:r>
          </a:p>
          <a:p>
            <a:pPr lvl="1"/>
            <a:r>
              <a:rPr lang="fr-FR" sz="1429" dirty="0">
                <a:latin typeface="Arial" panose="020B0604020202020204" pitchFamily="34" charset="0"/>
                <a:cs typeface="Arial" panose="020B0604020202020204" pitchFamily="34" charset="0"/>
              </a:rPr>
              <a:t>Ils adorent			Ils ont			Il fait </a:t>
            </a:r>
          </a:p>
          <a:p>
            <a:pPr lvl="1"/>
            <a:r>
              <a:rPr lang="fr-FR" sz="1429" dirty="0">
                <a:latin typeface="Arial" panose="020B0604020202020204" pitchFamily="34" charset="0"/>
                <a:cs typeface="Arial" panose="020B0604020202020204" pitchFamily="34" charset="0"/>
              </a:rPr>
              <a:t>Ils se cachent		On compare </a:t>
            </a:r>
          </a:p>
          <a:p>
            <a:endParaRPr lang="fr-FR" sz="962" dirty="0">
              <a:latin typeface="Modern Love Grunge" panose="04070805081005020601" pitchFamily="82" charset="0"/>
            </a:endParaRPr>
          </a:p>
          <a:p>
            <a:r>
              <a:rPr lang="fr-FR" sz="1714" u="sng" dirty="0">
                <a:latin typeface="Modern Love Grunge" panose="04070805081005020601" pitchFamily="82" charset="0"/>
              </a:rPr>
              <a:t>Le féminin :</a:t>
            </a:r>
            <a:r>
              <a:rPr lang="fr-FR" sz="1714" dirty="0">
                <a:latin typeface="Modern Love Grunge" panose="04070805081005020601" pitchFamily="82" charset="0"/>
              </a:rPr>
              <a:t> 				</a:t>
            </a:r>
            <a:endParaRPr lang="fr-FR" sz="1714" u="sng" dirty="0">
              <a:latin typeface="Modern Love Grunge" panose="04070805081005020601" pitchFamily="82" charset="0"/>
            </a:endParaRPr>
          </a:p>
          <a:p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Bon </a:t>
            </a: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bonne 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962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5B3670-EBCF-4844-9837-C533C10FCD36}"/>
              </a:ext>
            </a:extLst>
          </p:cNvPr>
          <p:cNvSpPr txBox="1"/>
          <p:nvPr/>
        </p:nvSpPr>
        <p:spPr>
          <a:xfrm>
            <a:off x="3877909" y="4171510"/>
            <a:ext cx="2585730" cy="31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29" u="sng" dirty="0">
                <a:latin typeface="Modern Love Grunge" panose="04070805081005020601" pitchFamily="82" charset="0"/>
              </a:rPr>
              <a:t>Bilan de la dictée: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7F88CE7-9FE8-49DD-97CE-34CABC9EB4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2495">
            <a:off x="7312935" y="4867208"/>
            <a:ext cx="2487431" cy="265963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73C0E17-3D37-4625-9636-BD892C22C720}"/>
              </a:ext>
            </a:extLst>
          </p:cNvPr>
          <p:cNvSpPr txBox="1"/>
          <p:nvPr/>
        </p:nvSpPr>
        <p:spPr>
          <a:xfrm>
            <a:off x="3877908" y="3069612"/>
            <a:ext cx="5868257" cy="88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14" u="sng" dirty="0">
                <a:latin typeface="Modern Love Grunge" panose="04070805081005020601" pitchFamily="82" charset="0"/>
              </a:rPr>
              <a:t>Le vocabulaire : </a:t>
            </a:r>
          </a:p>
          <a:p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Compagnon: quelqu’un qui accompagne une autre personne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376DBCA-B28C-4AA1-A77A-424F5991BE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09" t="33431" r="71722" b="23081"/>
          <a:stretch/>
        </p:blipFill>
        <p:spPr>
          <a:xfrm>
            <a:off x="4835951" y="4213485"/>
            <a:ext cx="2437874" cy="246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41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7551CB-C49C-4ED2-9C20-4AB745E36E13}"/>
              </a:ext>
            </a:extLst>
          </p:cNvPr>
          <p:cNvSpPr txBox="1"/>
          <p:nvPr/>
        </p:nvSpPr>
        <p:spPr>
          <a:xfrm>
            <a:off x="1102857" y="413956"/>
            <a:ext cx="7945080" cy="589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dirty="0">
                <a:latin typeface="Modern Love Grunge" panose="04070805081005020601" pitchFamily="82" charset="0"/>
              </a:rPr>
              <a:t>Semaine 3: Lettre o et ses farces : ou, </a:t>
            </a:r>
            <a:r>
              <a:rPr lang="fr-FR" sz="1714" dirty="0" err="1">
                <a:latin typeface="Modern Love Grunge" panose="04070805081005020601" pitchFamily="82" charset="0"/>
              </a:rPr>
              <a:t>oi</a:t>
            </a:r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r>
              <a:rPr lang="fr-FR" sz="1714" dirty="0">
                <a:latin typeface="Modern Love Grunge" panose="04070805081005020601" pitchFamily="82" charset="0"/>
              </a:rPr>
              <a:t>Les mots :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loup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chou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soupe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tout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roi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trois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mois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noir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poisson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boule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poule</a:t>
            </a: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E1CB6F6-284B-4053-A9F5-ECC10F39C0F0}"/>
              </a:ext>
            </a:extLst>
          </p:cNvPr>
          <p:cNvSpPr txBox="1"/>
          <p:nvPr/>
        </p:nvSpPr>
        <p:spPr>
          <a:xfrm>
            <a:off x="3877909" y="1087260"/>
            <a:ext cx="4741996" cy="2894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u="sng" dirty="0">
                <a:latin typeface="CrayonE" panose="00000500000000000000" pitchFamily="2" charset="0"/>
              </a:rPr>
              <a:t>Pour écrire des phrases: </a:t>
            </a:r>
          </a:p>
          <a:p>
            <a:r>
              <a:rPr lang="fr-FR" sz="1714" u="sng" dirty="0">
                <a:latin typeface="Modern Love Grunge" panose="04070805081005020601" pitchFamily="82" charset="0"/>
              </a:rPr>
              <a:t>Les verbes :</a:t>
            </a:r>
          </a:p>
          <a:p>
            <a:pPr lvl="1"/>
            <a:r>
              <a:rPr lang="fr-FR" sz="1429" dirty="0">
                <a:latin typeface="Arial" panose="020B0604020202020204" pitchFamily="34" charset="0"/>
                <a:cs typeface="Arial" panose="020B0604020202020204" pitchFamily="34" charset="0"/>
              </a:rPr>
              <a:t>Il y a 		Il préparait			Il rajoutait</a:t>
            </a:r>
          </a:p>
          <a:p>
            <a:pPr lvl="1"/>
            <a:r>
              <a:rPr lang="fr-FR" sz="1429" dirty="0">
                <a:latin typeface="Arial" panose="020B0604020202020204" pitchFamily="34" charset="0"/>
                <a:cs typeface="Arial" panose="020B0604020202020204" pitchFamily="34" charset="0"/>
              </a:rPr>
              <a:t>On parlait	Il admirait			Il faisait</a:t>
            </a:r>
          </a:p>
          <a:p>
            <a:pPr lvl="1"/>
            <a:endParaRPr lang="fr-FR" sz="1429" dirty="0">
              <a:latin typeface="CrayonE" panose="00000500000000000000" pitchFamily="2" charset="0"/>
            </a:endParaRPr>
          </a:p>
          <a:p>
            <a:endParaRPr lang="fr-FR" sz="962" dirty="0">
              <a:latin typeface="Modern Love Grunge" panose="04070805081005020601" pitchFamily="82" charset="0"/>
            </a:endParaRPr>
          </a:p>
          <a:p>
            <a:r>
              <a:rPr lang="fr-FR" sz="1714" u="sng" dirty="0">
                <a:latin typeface="Modern Love Grunge" panose="04070805081005020601" pitchFamily="82" charset="0"/>
              </a:rPr>
              <a:t>Le féminin :</a:t>
            </a:r>
            <a:r>
              <a:rPr lang="fr-FR" sz="1714" dirty="0">
                <a:latin typeface="Modern Love Grunge" panose="04070805081005020601" pitchFamily="82" charset="0"/>
              </a:rPr>
              <a:t> 				</a:t>
            </a:r>
            <a:endParaRPr lang="fr-FR" sz="1714" u="sng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CrayonE" panose="00000500000000000000" pitchFamily="2" charset="0"/>
            </a:endParaRPr>
          </a:p>
          <a:p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Roi </a:t>
            </a: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reine </a:t>
            </a:r>
          </a:p>
          <a:p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Noir  noire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962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5B3670-EBCF-4844-9837-C533C10FCD36}"/>
              </a:ext>
            </a:extLst>
          </p:cNvPr>
          <p:cNvSpPr txBox="1"/>
          <p:nvPr/>
        </p:nvSpPr>
        <p:spPr>
          <a:xfrm>
            <a:off x="3877909" y="3803058"/>
            <a:ext cx="2585730" cy="31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29" u="sng" dirty="0">
                <a:latin typeface="Modern Love Grunge" panose="04070805081005020601" pitchFamily="82" charset="0"/>
              </a:rPr>
              <a:t>Bilan de la dictée: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7F88CE7-9FE8-49DD-97CE-34CABC9EB4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2495">
            <a:off x="7312935" y="4867208"/>
            <a:ext cx="2487431" cy="265963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9F51255-F43A-4ED9-B5DD-02B1F53231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09" t="33431" r="71722" b="23081"/>
          <a:stretch/>
        </p:blipFill>
        <p:spPr>
          <a:xfrm>
            <a:off x="4688095" y="4063833"/>
            <a:ext cx="2585730" cy="261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67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7551CB-C49C-4ED2-9C20-4AB745E36E13}"/>
              </a:ext>
            </a:extLst>
          </p:cNvPr>
          <p:cNvSpPr txBox="1"/>
          <p:nvPr/>
        </p:nvSpPr>
        <p:spPr>
          <a:xfrm>
            <a:off x="1102857" y="413956"/>
            <a:ext cx="7945080" cy="5368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dirty="0">
                <a:latin typeface="Modern Love Grunge" panose="04070805081005020601" pitchFamily="82" charset="0"/>
              </a:rPr>
              <a:t>Semaine 4: Lettre o et ses farces : ion</a:t>
            </a: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r>
              <a:rPr lang="fr-FR" sz="1714" dirty="0">
                <a:latin typeface="Modern Love Grunge" panose="04070805081005020601" pitchFamily="82" charset="0"/>
              </a:rPr>
              <a:t>Les mots :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lion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camion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pion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passion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million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natation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occasion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punition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E1CB6F6-284B-4053-A9F5-ECC10F39C0F0}"/>
              </a:ext>
            </a:extLst>
          </p:cNvPr>
          <p:cNvSpPr txBox="1"/>
          <p:nvPr/>
        </p:nvSpPr>
        <p:spPr>
          <a:xfrm>
            <a:off x="3877909" y="864308"/>
            <a:ext cx="4925234" cy="4126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u="sng" dirty="0">
                <a:latin typeface="CrayonE" panose="00000500000000000000" pitchFamily="2" charset="0"/>
              </a:rPr>
              <a:t>Pour écrire des phrases: </a:t>
            </a:r>
          </a:p>
          <a:p>
            <a:r>
              <a:rPr lang="fr-FR" sz="1714" u="sng" dirty="0">
                <a:latin typeface="Modern Love Grunge" panose="04070805081005020601" pitchFamily="82" charset="0"/>
              </a:rPr>
              <a:t>Les verbes :</a:t>
            </a:r>
          </a:p>
          <a:p>
            <a:pPr lvl="1"/>
            <a:r>
              <a:rPr lang="fr-FR" sz="1429" dirty="0">
                <a:latin typeface="Arial" panose="020B0604020202020204" pitchFamily="34" charset="0"/>
                <a:cs typeface="Arial" panose="020B0604020202020204" pitchFamily="34" charset="0"/>
              </a:rPr>
              <a:t>Il y avait 			Ils avaient		Nous venions</a:t>
            </a:r>
          </a:p>
          <a:p>
            <a:pPr lvl="1"/>
            <a:r>
              <a:rPr lang="fr-FR" sz="1429" dirty="0">
                <a:latin typeface="Arial" panose="020B0604020202020204" pitchFamily="34" charset="0"/>
                <a:cs typeface="Arial" panose="020B0604020202020204" pitchFamily="34" charset="0"/>
              </a:rPr>
              <a:t>Ils avaient 			Nous avions		Nous aimions</a:t>
            </a:r>
          </a:p>
          <a:p>
            <a:pPr lvl="1"/>
            <a:endParaRPr lang="fr-FR" sz="142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962" dirty="0">
              <a:latin typeface="Modern Love Grunge" panose="04070805081005020601" pitchFamily="82" charset="0"/>
            </a:endParaRPr>
          </a:p>
          <a:p>
            <a:r>
              <a:rPr lang="fr-FR" sz="1714" u="sng" dirty="0">
                <a:latin typeface="Modern Love Grunge" panose="04070805081005020601" pitchFamily="82" charset="0"/>
              </a:rPr>
              <a:t>Le féminin :</a:t>
            </a:r>
            <a:r>
              <a:rPr lang="fr-FR" sz="1714" dirty="0">
                <a:latin typeface="Modern Love Grunge" panose="04070805081005020601" pitchFamily="82" charset="0"/>
              </a:rPr>
              <a:t> 				</a:t>
            </a:r>
            <a:endParaRPr lang="fr-FR" sz="1714" u="sng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CrayonE" panose="00000500000000000000" pitchFamily="2" charset="0"/>
            </a:endParaRPr>
          </a:p>
          <a:p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Un lion </a:t>
            </a: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une lionne 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r>
              <a:rPr lang="fr-FR" sz="1714" u="sng" dirty="0">
                <a:latin typeface="Modern Love Grunge" panose="04070805081005020601" pitchFamily="82" charset="0"/>
              </a:rPr>
              <a:t>Vocabulaire :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Passion : Quelque chose que l’on aime bien faire</a:t>
            </a:r>
          </a:p>
          <a:p>
            <a:endParaRPr lang="fr-FR" sz="1714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fr-FR" sz="962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5B3670-EBCF-4844-9837-C533C10FCD36}"/>
              </a:ext>
            </a:extLst>
          </p:cNvPr>
          <p:cNvSpPr txBox="1"/>
          <p:nvPr/>
        </p:nvSpPr>
        <p:spPr>
          <a:xfrm>
            <a:off x="3385370" y="5649192"/>
            <a:ext cx="2585730" cy="31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29" u="sng" dirty="0">
                <a:latin typeface="Modern Love Grunge" panose="04070805081005020601" pitchFamily="82" charset="0"/>
              </a:rPr>
              <a:t>Bilan de la dictée: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7F88CE7-9FE8-49DD-97CE-34CABC9EB4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2495">
            <a:off x="7312935" y="4867208"/>
            <a:ext cx="2487431" cy="265963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BFE03F1-9E48-48BE-8735-92CD77C504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09" t="33431" r="71722" b="23081"/>
          <a:stretch/>
        </p:blipFill>
        <p:spPr>
          <a:xfrm>
            <a:off x="5235035" y="4617415"/>
            <a:ext cx="2038790" cy="206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88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7551CB-C49C-4ED2-9C20-4AB745E36E13}"/>
              </a:ext>
            </a:extLst>
          </p:cNvPr>
          <p:cNvSpPr txBox="1"/>
          <p:nvPr/>
        </p:nvSpPr>
        <p:spPr>
          <a:xfrm>
            <a:off x="1102857" y="413956"/>
            <a:ext cx="7945080" cy="5631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dirty="0">
                <a:latin typeface="Modern Love Grunge" panose="04070805081005020601" pitchFamily="82" charset="0"/>
              </a:rPr>
              <a:t>Semaine 5: Lettre o et ses farces : </a:t>
            </a:r>
            <a:r>
              <a:rPr lang="fr-FR" sz="1714" dirty="0" err="1">
                <a:latin typeface="Modern Love Grunge" panose="04070805081005020601" pitchFamily="82" charset="0"/>
              </a:rPr>
              <a:t>oin</a:t>
            </a:r>
            <a:r>
              <a:rPr lang="fr-FR" sz="1714" dirty="0">
                <a:latin typeface="Modern Love Grunge" panose="04070805081005020601" pitchFamily="82" charset="0"/>
              </a:rPr>
              <a:t> , </a:t>
            </a:r>
            <a:r>
              <a:rPr lang="fr-FR" sz="1714" dirty="0" err="1">
                <a:latin typeface="Modern Love Grunge" panose="04070805081005020601" pitchFamily="82" charset="0"/>
              </a:rPr>
              <a:t>ouin</a:t>
            </a:r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r>
              <a:rPr lang="fr-FR" sz="1714" dirty="0">
                <a:latin typeface="Modern Love Grunge" panose="04070805081005020601" pitchFamily="82" charset="0"/>
              </a:rPr>
              <a:t>Les mots :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coin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poing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moins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foin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pingouin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besoin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soin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rejoindre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coing</a:t>
            </a:r>
          </a:p>
          <a:p>
            <a:endParaRPr lang="fr-FR" sz="1714" dirty="0">
              <a:latin typeface="CrayonE" panose="00000500000000000000" pitchFamily="2" charset="0"/>
              <a:cs typeface="Arial" panose="020B0604020202020204" pitchFamily="34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E1CB6F6-284B-4053-A9F5-ECC10F39C0F0}"/>
              </a:ext>
            </a:extLst>
          </p:cNvPr>
          <p:cNvSpPr txBox="1"/>
          <p:nvPr/>
        </p:nvSpPr>
        <p:spPr>
          <a:xfrm>
            <a:off x="3877909" y="1087260"/>
            <a:ext cx="4925234" cy="2790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u="sng" dirty="0">
                <a:latin typeface="CrayonE" panose="00000500000000000000" pitchFamily="2" charset="0"/>
              </a:rPr>
              <a:t>Pour écrire des phrases: </a:t>
            </a:r>
          </a:p>
          <a:p>
            <a:r>
              <a:rPr lang="fr-FR" sz="1714" u="sng" dirty="0">
                <a:latin typeface="Modern Love Grunge" panose="04070805081005020601" pitchFamily="82" charset="0"/>
              </a:rPr>
              <a:t>Les verbes :</a:t>
            </a:r>
          </a:p>
          <a:p>
            <a:pPr lvl="1"/>
            <a:r>
              <a:rPr lang="fr-FR" sz="1429" dirty="0">
                <a:latin typeface="Arial" panose="020B0604020202020204" pitchFamily="34" charset="0"/>
                <a:cs typeface="Arial" panose="020B0604020202020204" pitchFamily="34" charset="0"/>
              </a:rPr>
              <a:t>Ils voient 		Ils parlent 		Ils cachent </a:t>
            </a:r>
          </a:p>
          <a:p>
            <a:pPr lvl="1"/>
            <a:r>
              <a:rPr lang="fr-FR" sz="1429" dirty="0">
                <a:latin typeface="Arial" panose="020B0604020202020204" pitchFamily="34" charset="0"/>
                <a:cs typeface="Arial" panose="020B0604020202020204" pitchFamily="34" charset="0"/>
              </a:rPr>
              <a:t>Ils mangent 		Ils ont 		Il est 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r>
              <a:rPr lang="fr-FR" sz="1714" u="sng" dirty="0">
                <a:latin typeface="Modern Love Grunge" panose="04070805081005020601" pitchFamily="82" charset="0"/>
              </a:rPr>
              <a:t>Vocabulaire :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Coing: fruit 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962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5B3670-EBCF-4844-9837-C533C10FCD36}"/>
              </a:ext>
            </a:extLst>
          </p:cNvPr>
          <p:cNvSpPr txBox="1"/>
          <p:nvPr/>
        </p:nvSpPr>
        <p:spPr>
          <a:xfrm>
            <a:off x="3385370" y="5649192"/>
            <a:ext cx="2585730" cy="31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29" u="sng" dirty="0">
                <a:latin typeface="Modern Love Grunge" panose="04070805081005020601" pitchFamily="82" charset="0"/>
              </a:rPr>
              <a:t>Bilan de la dictée: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7F88CE7-9FE8-49DD-97CE-34CABC9EB4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2495">
            <a:off x="7312935" y="4867208"/>
            <a:ext cx="2487431" cy="2659638"/>
          </a:xfrm>
          <a:prstGeom prst="rect">
            <a:avLst/>
          </a:prstGeom>
        </p:spPr>
      </p:pic>
      <p:pic>
        <p:nvPicPr>
          <p:cNvPr id="1026" name="Picture 2" descr="Coing | Bien de chez nous">
            <a:extLst>
              <a:ext uri="{FF2B5EF4-FFF2-40B4-BE49-F238E27FC236}">
                <a16:creationId xmlns:a16="http://schemas.microsoft.com/office/drawing/2014/main" id="{8E71116A-663D-4D1A-A8CF-A2E7B522C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555" y="3399530"/>
            <a:ext cx="1365133" cy="115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1E7C329-2814-41FD-91E0-0862D4A81D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09" t="33431" r="71722" b="23081"/>
          <a:stretch/>
        </p:blipFill>
        <p:spPr>
          <a:xfrm>
            <a:off x="5235034" y="4193887"/>
            <a:ext cx="2457237" cy="248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05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7551CB-C49C-4ED2-9C20-4AB745E36E13}"/>
              </a:ext>
            </a:extLst>
          </p:cNvPr>
          <p:cNvSpPr txBox="1"/>
          <p:nvPr/>
        </p:nvSpPr>
        <p:spPr>
          <a:xfrm>
            <a:off x="1102857" y="413956"/>
            <a:ext cx="7945080" cy="589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dirty="0">
                <a:latin typeface="Modern Love Grunge" panose="04070805081005020601" pitchFamily="82" charset="0"/>
              </a:rPr>
              <a:t>Semaine 6: Lettre g devant les voyelles</a:t>
            </a:r>
          </a:p>
          <a:p>
            <a:r>
              <a:rPr lang="fr-FR" sz="1714" dirty="0">
                <a:latin typeface="Modern Love Grunge" panose="04070805081005020601" pitchFamily="82" charset="0"/>
              </a:rPr>
              <a:t>Les mots :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gare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goûter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galette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pigeon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gentil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rouge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girafe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escargot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boulanger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ménage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gymnastique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sage</a:t>
            </a:r>
          </a:p>
          <a:p>
            <a:endParaRPr lang="fr-FR" sz="1714" dirty="0">
              <a:latin typeface="CrayonE" panose="00000500000000000000" pitchFamily="2" charset="0"/>
              <a:cs typeface="Arial" panose="020B0604020202020204" pitchFamily="34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E1CB6F6-284B-4053-A9F5-ECC10F39C0F0}"/>
              </a:ext>
            </a:extLst>
          </p:cNvPr>
          <p:cNvSpPr txBox="1"/>
          <p:nvPr/>
        </p:nvSpPr>
        <p:spPr>
          <a:xfrm>
            <a:off x="3877909" y="1087260"/>
            <a:ext cx="4925234" cy="4593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u="sng" dirty="0">
                <a:latin typeface="CrayonE" panose="00000500000000000000" pitchFamily="2" charset="0"/>
              </a:rPr>
              <a:t>Pour écrire des phrases: </a:t>
            </a:r>
          </a:p>
          <a:p>
            <a:r>
              <a:rPr lang="fr-FR" sz="1714" u="sng" dirty="0">
                <a:latin typeface="Modern Love Grunge" panose="04070805081005020601" pitchFamily="82" charset="0"/>
              </a:rPr>
              <a:t>Les verbes :</a:t>
            </a:r>
          </a:p>
          <a:p>
            <a:pPr lvl="1"/>
            <a:r>
              <a:rPr lang="fr-FR" sz="1429" dirty="0">
                <a:latin typeface="Arial" panose="020B0604020202020204" pitchFamily="34" charset="0"/>
                <a:cs typeface="Arial" panose="020B0604020202020204" pitchFamily="34" charset="0"/>
              </a:rPr>
              <a:t>Il y a 			Ils sont		Ils donnent</a:t>
            </a:r>
          </a:p>
          <a:p>
            <a:pPr lvl="1"/>
            <a:r>
              <a:rPr lang="fr-FR" sz="1429" dirty="0">
                <a:latin typeface="Arial" panose="020B0604020202020204" pitchFamily="34" charset="0"/>
                <a:cs typeface="Arial" panose="020B0604020202020204" pitchFamily="34" charset="0"/>
              </a:rPr>
              <a:t>Je m’arrête		Je déguste		Je vois 	</a:t>
            </a:r>
          </a:p>
          <a:p>
            <a:pPr lvl="1"/>
            <a:r>
              <a:rPr lang="fr-FR" sz="1429" dirty="0">
                <a:latin typeface="Arial" panose="020B0604020202020204" pitchFamily="34" charset="0"/>
                <a:cs typeface="Arial" panose="020B0604020202020204" pitchFamily="34" charset="0"/>
              </a:rPr>
              <a:t>Elles font		Il court		Elle fait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r>
              <a:rPr lang="fr-FR" sz="1714" u="sng" dirty="0">
                <a:latin typeface="Modern Love Grunge" panose="04070805081005020601" pitchFamily="82" charset="0"/>
              </a:rPr>
              <a:t>Masculin - féminin</a:t>
            </a:r>
          </a:p>
          <a:p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Gentil  gentille </a:t>
            </a:r>
          </a:p>
          <a:p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Boulanger  boulangère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r>
              <a:rPr lang="fr-FR" sz="1714" u="sng" dirty="0">
                <a:latin typeface="Modern Love Grunge" panose="04070805081005020601" pitchFamily="82" charset="0"/>
              </a:rPr>
              <a:t>Singulier – pluriel</a:t>
            </a:r>
          </a:p>
          <a:p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Gentil </a:t>
            </a: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gentils </a:t>
            </a:r>
          </a:p>
          <a:p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Rouge  rouges </a:t>
            </a:r>
            <a:endParaRPr lang="fr-FR" sz="171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962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5B3670-EBCF-4844-9837-C533C10FCD36}"/>
              </a:ext>
            </a:extLst>
          </p:cNvPr>
          <p:cNvSpPr txBox="1"/>
          <p:nvPr/>
        </p:nvSpPr>
        <p:spPr>
          <a:xfrm>
            <a:off x="3782532" y="4799463"/>
            <a:ext cx="2585730" cy="31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29" u="sng" dirty="0">
                <a:latin typeface="Modern Love Grunge" panose="04070805081005020601" pitchFamily="82" charset="0"/>
              </a:rPr>
              <a:t>Bilan de la dictée: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7F88CE7-9FE8-49DD-97CE-34CABC9EB4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2495">
            <a:off x="7312935" y="4867208"/>
            <a:ext cx="2487431" cy="265963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7451914-1399-4317-8503-FACC7284C3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47" t="35250" r="72117" b="24412"/>
          <a:stretch/>
        </p:blipFill>
        <p:spPr>
          <a:xfrm>
            <a:off x="5352275" y="4535643"/>
            <a:ext cx="2031974" cy="201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17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7551CB-C49C-4ED2-9C20-4AB745E36E13}"/>
              </a:ext>
            </a:extLst>
          </p:cNvPr>
          <p:cNvSpPr txBox="1"/>
          <p:nvPr/>
        </p:nvSpPr>
        <p:spPr>
          <a:xfrm>
            <a:off x="1102857" y="413956"/>
            <a:ext cx="7945080" cy="589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dirty="0">
                <a:latin typeface="Modern Love Grunge" panose="04070805081005020601" pitchFamily="82" charset="0"/>
              </a:rPr>
              <a:t>Semaine 7: Lettre g devant les consonnes</a:t>
            </a:r>
          </a:p>
          <a:p>
            <a:r>
              <a:rPr lang="fr-FR" sz="1714" dirty="0">
                <a:latin typeface="Modern Love Grunge" panose="04070805081005020601" pitchFamily="82" charset="0"/>
              </a:rPr>
              <a:t>Les mots :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gros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glace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agneau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grimace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engloutir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montagne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mignon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araignée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ligne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anglais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magnifique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champignon</a:t>
            </a:r>
          </a:p>
          <a:p>
            <a:endParaRPr lang="fr-FR" sz="1714" dirty="0">
              <a:latin typeface="CrayonE" panose="00000500000000000000" pitchFamily="2" charset="0"/>
              <a:cs typeface="Arial" panose="020B0604020202020204" pitchFamily="34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E1CB6F6-284B-4053-A9F5-ECC10F39C0F0}"/>
              </a:ext>
            </a:extLst>
          </p:cNvPr>
          <p:cNvSpPr txBox="1"/>
          <p:nvPr/>
        </p:nvSpPr>
        <p:spPr>
          <a:xfrm>
            <a:off x="3731742" y="751780"/>
            <a:ext cx="6018665" cy="5692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u="sng" dirty="0">
                <a:latin typeface="CrayonE" panose="00000500000000000000" pitchFamily="2" charset="0"/>
              </a:rPr>
              <a:t>Pour écrire des phrases: </a:t>
            </a:r>
          </a:p>
          <a:p>
            <a:r>
              <a:rPr lang="fr-FR" sz="1714" u="sng" dirty="0">
                <a:latin typeface="Modern Love Grunge" panose="04070805081005020601" pitchFamily="82" charset="0"/>
              </a:rPr>
              <a:t>Les verbes :</a:t>
            </a:r>
          </a:p>
          <a:p>
            <a:pPr lvl="1"/>
            <a:r>
              <a:rPr lang="fr-FR" sz="1429" dirty="0">
                <a:latin typeface="Arial" panose="020B0604020202020204" pitchFamily="34" charset="0"/>
                <a:cs typeface="Arial" panose="020B0604020202020204" pitchFamily="34" charset="0"/>
              </a:rPr>
              <a:t>Je suis 		je grimpe 		On trouve		</a:t>
            </a:r>
          </a:p>
          <a:p>
            <a:pPr lvl="1"/>
            <a:r>
              <a:rPr lang="fr-FR" sz="1429" dirty="0">
                <a:latin typeface="Arial" panose="020B0604020202020204" pitchFamily="34" charset="0"/>
                <a:cs typeface="Arial" panose="020B0604020202020204" pitchFamily="34" charset="0"/>
              </a:rPr>
              <a:t>On peut		ils font 		il faut 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r>
              <a:rPr lang="fr-FR" sz="1714" u="sng" dirty="0">
                <a:latin typeface="Modern Love Grunge" panose="04070805081005020601" pitchFamily="82" charset="0"/>
              </a:rPr>
              <a:t>Masculin - féminin</a:t>
            </a:r>
          </a:p>
          <a:p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Gros  grosse 				Mignon  mignonne</a:t>
            </a:r>
          </a:p>
          <a:p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Anglais  anglaise 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r>
              <a:rPr lang="fr-FR" sz="1714" u="sng" dirty="0">
                <a:latin typeface="Modern Love Grunge" panose="04070805081005020601" pitchFamily="82" charset="0"/>
              </a:rPr>
              <a:t>Singulier – pluriel</a:t>
            </a:r>
          </a:p>
          <a:p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Un agneau </a:t>
            </a: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des agneaux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r>
              <a:rPr lang="fr-FR" sz="1714" u="sng" dirty="0">
                <a:latin typeface="Modern Love Grunge" panose="04070805081005020601" pitchFamily="82" charset="0"/>
              </a:rPr>
              <a:t>Vocabulaire : </a:t>
            </a:r>
          </a:p>
          <a:p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</a:rPr>
              <a:t>Engloutir </a:t>
            </a:r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mettre dans sa bouche une grande quantité d’aliments</a:t>
            </a:r>
          </a:p>
          <a:p>
            <a:r>
              <a:rPr lang="fr-FR" sz="1714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Magnifique  très beau</a:t>
            </a:r>
            <a:endParaRPr lang="fr-FR" sz="171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714" dirty="0">
              <a:latin typeface="CrayonE" panose="00000500000000000000" pitchFamily="2" charset="0"/>
            </a:endParaRP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962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5B3670-EBCF-4844-9837-C533C10FCD36}"/>
              </a:ext>
            </a:extLst>
          </p:cNvPr>
          <p:cNvSpPr txBox="1"/>
          <p:nvPr/>
        </p:nvSpPr>
        <p:spPr>
          <a:xfrm>
            <a:off x="1151532" y="5365072"/>
            <a:ext cx="2585730" cy="31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29" u="sng" dirty="0">
                <a:latin typeface="Modern Love Grunge" panose="04070805081005020601" pitchFamily="82" charset="0"/>
              </a:rPr>
              <a:t>Bilan de la dictée: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7F88CE7-9FE8-49DD-97CE-34CABC9EB4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2495">
            <a:off x="7322898" y="4779660"/>
            <a:ext cx="2487431" cy="265963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F6984DE-8225-42AF-8469-F8BA8EA2F9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47" t="35250" r="72117" b="24412"/>
          <a:stretch/>
        </p:blipFill>
        <p:spPr>
          <a:xfrm>
            <a:off x="3523756" y="4847748"/>
            <a:ext cx="2031974" cy="201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43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653CA4-95AE-4CBA-885F-553D4CD9C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804" y="402622"/>
            <a:ext cx="7772400" cy="1308961"/>
          </a:xfrm>
        </p:spPr>
        <p:txBody>
          <a:bodyPr/>
          <a:lstStyle/>
          <a:p>
            <a:r>
              <a:rPr lang="fr-FR" dirty="0">
                <a:solidFill>
                  <a:srgbClr val="FF3399"/>
                </a:solidFill>
                <a:latin typeface="Abecedary" pitchFamily="2" charset="0"/>
              </a:rPr>
              <a:t>Cahier de dictée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EF446FC-2668-4701-82E1-E147BA895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2426" y="2081022"/>
            <a:ext cx="6858000" cy="773124"/>
          </a:xfrm>
        </p:spPr>
        <p:txBody>
          <a:bodyPr>
            <a:normAutofit/>
          </a:bodyPr>
          <a:lstStyle/>
          <a:p>
            <a:r>
              <a:rPr lang="fr-FR" sz="4286" dirty="0">
                <a:solidFill>
                  <a:srgbClr val="7030A0"/>
                </a:solidFill>
                <a:latin typeface="Cartoon Blocks Christmas" panose="02000500000000000000" pitchFamily="2" charset="0"/>
              </a:rPr>
              <a:t>Groupe C</a:t>
            </a:r>
            <a:r>
              <a:rPr lang="fr-FR" sz="4286" dirty="0">
                <a:latin typeface="Cartoon Blocks Christmas" panose="02000500000000000000" pitchFamily="2" charset="0"/>
              </a:rPr>
              <a:t> </a:t>
            </a:r>
          </a:p>
        </p:txBody>
      </p:sp>
      <p:pic>
        <p:nvPicPr>
          <p:cNvPr id="6" name="Image 5" descr="Une image contenant fleur, vase, table, alimentation&#10;&#10;Description générée automatiquement">
            <a:extLst>
              <a:ext uri="{FF2B5EF4-FFF2-40B4-BE49-F238E27FC236}">
                <a16:creationId xmlns:a16="http://schemas.microsoft.com/office/drawing/2014/main" id="{5432FA7F-B4F5-49E6-9C83-15A230D167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286" y="1659535"/>
            <a:ext cx="6413957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3CAEA22-0254-4855-87B6-E27652CE47B9}"/>
              </a:ext>
            </a:extLst>
          </p:cNvPr>
          <p:cNvSpPr txBox="1"/>
          <p:nvPr/>
        </p:nvSpPr>
        <p:spPr>
          <a:xfrm>
            <a:off x="1332977" y="5419112"/>
            <a:ext cx="1252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Modern Love Grunge" panose="04070805081005020601" pitchFamily="82" charset="0"/>
              </a:rPr>
              <a:t>Prénom</a:t>
            </a:r>
            <a:r>
              <a:rPr lang="fr-FR" sz="962" dirty="0"/>
              <a:t>: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6270AFD-19A0-4194-A2DE-8D2BE0EC63CA}"/>
              </a:ext>
            </a:extLst>
          </p:cNvPr>
          <p:cNvSpPr txBox="1"/>
          <p:nvPr/>
        </p:nvSpPr>
        <p:spPr>
          <a:xfrm>
            <a:off x="2385164" y="3223585"/>
            <a:ext cx="4795679" cy="883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71" dirty="0">
                <a:solidFill>
                  <a:srgbClr val="0070C0"/>
                </a:solidFill>
                <a:latin typeface="Modern Love Grunge" panose="04070805081005020601" pitchFamily="82" charset="0"/>
              </a:rPr>
              <a:t>Période 3 </a:t>
            </a:r>
          </a:p>
          <a:p>
            <a:pPr algn="ctr"/>
            <a:r>
              <a:rPr lang="fr-FR" sz="2571" dirty="0">
                <a:solidFill>
                  <a:srgbClr val="0070C0"/>
                </a:solidFill>
                <a:latin typeface="Modern Love Grunge" panose="04070805081005020601" pitchFamily="82" charset="0"/>
              </a:rPr>
              <a:t>(janvier, février)</a:t>
            </a:r>
          </a:p>
        </p:txBody>
      </p:sp>
    </p:spTree>
    <p:extLst>
      <p:ext uri="{BB962C8B-B14F-4D97-AF65-F5344CB8AC3E}">
        <p14:creationId xmlns:p14="http://schemas.microsoft.com/office/powerpoint/2010/main" val="4290431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A372A84-3F81-429D-954F-349912D3385F}"/>
              </a:ext>
            </a:extLst>
          </p:cNvPr>
          <p:cNvSpPr txBox="1"/>
          <p:nvPr/>
        </p:nvSpPr>
        <p:spPr>
          <a:xfrm>
            <a:off x="1821493" y="196838"/>
            <a:ext cx="6361433" cy="487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71" u="sng" dirty="0">
                <a:solidFill>
                  <a:srgbClr val="FF3399"/>
                </a:solidFill>
                <a:latin typeface="Modern Love Grunge" panose="04070805081005020601" pitchFamily="82" charset="0"/>
              </a:rPr>
              <a:t>Résultats de la période 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B262506E-114F-4B68-BA33-C0C08F2643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955187"/>
              </p:ext>
            </p:extLst>
          </p:nvPr>
        </p:nvGraphicFramePr>
        <p:xfrm>
          <a:off x="613626" y="1116624"/>
          <a:ext cx="8678748" cy="47529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5336">
                  <a:extLst>
                    <a:ext uri="{9D8B030D-6E8A-4147-A177-3AD203B41FA5}">
                      <a16:colId xmlns:a16="http://schemas.microsoft.com/office/drawing/2014/main" val="3519876631"/>
                    </a:ext>
                  </a:extLst>
                </a:gridCol>
                <a:gridCol w="1399799">
                  <a:extLst>
                    <a:ext uri="{9D8B030D-6E8A-4147-A177-3AD203B41FA5}">
                      <a16:colId xmlns:a16="http://schemas.microsoft.com/office/drawing/2014/main" val="2716313933"/>
                    </a:ext>
                  </a:extLst>
                </a:gridCol>
                <a:gridCol w="1422194">
                  <a:extLst>
                    <a:ext uri="{9D8B030D-6E8A-4147-A177-3AD203B41FA5}">
                      <a16:colId xmlns:a16="http://schemas.microsoft.com/office/drawing/2014/main" val="3262076066"/>
                    </a:ext>
                  </a:extLst>
                </a:gridCol>
                <a:gridCol w="1377401">
                  <a:extLst>
                    <a:ext uri="{9D8B030D-6E8A-4147-A177-3AD203B41FA5}">
                      <a16:colId xmlns:a16="http://schemas.microsoft.com/office/drawing/2014/main" val="1638708361"/>
                    </a:ext>
                  </a:extLst>
                </a:gridCol>
                <a:gridCol w="1422196">
                  <a:extLst>
                    <a:ext uri="{9D8B030D-6E8A-4147-A177-3AD203B41FA5}">
                      <a16:colId xmlns:a16="http://schemas.microsoft.com/office/drawing/2014/main" val="2030307817"/>
                    </a:ext>
                  </a:extLst>
                </a:gridCol>
                <a:gridCol w="1231822">
                  <a:extLst>
                    <a:ext uri="{9D8B030D-6E8A-4147-A177-3AD203B41FA5}">
                      <a16:colId xmlns:a16="http://schemas.microsoft.com/office/drawing/2014/main" val="3280362184"/>
                    </a:ext>
                  </a:extLst>
                </a:gridCol>
              </a:tblGrid>
              <a:tr h="798069"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 </a:t>
                      </a:r>
                    </a:p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/60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Résultat des mots 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 réussites dans les accords 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 ou ponctuation oublié(e)</a:t>
                      </a: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1312375272"/>
                  </a:ext>
                </a:extLst>
              </a:tr>
              <a:tr h="564977"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latin typeface="Modern Love Grunge" panose="04070805081005020601" pitchFamily="82" charset="0"/>
                          <a:cs typeface="Arial" panose="020B0604020202020204" pitchFamily="34" charset="0"/>
                        </a:rPr>
                        <a:t>Dictée 1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pPr algn="r"/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/50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/15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3072595937"/>
                  </a:ext>
                </a:extLst>
              </a:tr>
              <a:tr h="564977"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latin typeface="Modern Love Grunge" panose="04070805081005020601" pitchFamily="82" charset="0"/>
                          <a:cs typeface="Arial" panose="020B0604020202020204" pitchFamily="34" charset="0"/>
                        </a:rPr>
                        <a:t>Dictée 2 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/60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/15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819247867"/>
                  </a:ext>
                </a:extLst>
              </a:tr>
              <a:tr h="564977"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latin typeface="Modern Love Grunge" panose="04070805081005020601" pitchFamily="82" charset="0"/>
                          <a:cs typeface="Arial" panose="020B0604020202020204" pitchFamily="34" charset="0"/>
                        </a:rPr>
                        <a:t>Dictée 3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/60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/15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2540603702"/>
                  </a:ext>
                </a:extLst>
              </a:tr>
              <a:tr h="564977"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latin typeface="Modern Love Grunge" panose="04070805081005020601" pitchFamily="82" charset="0"/>
                          <a:cs typeface="Arial" panose="020B0604020202020204" pitchFamily="34" charset="0"/>
                        </a:rPr>
                        <a:t>Dictée 4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/60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/10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2905913897"/>
                  </a:ext>
                </a:extLst>
              </a:tr>
              <a:tr h="564977"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latin typeface="Modern Love Grunge" panose="04070805081005020601" pitchFamily="82" charset="0"/>
                          <a:cs typeface="Arial" panose="020B0604020202020204" pitchFamily="34" charset="0"/>
                        </a:rPr>
                        <a:t>Dictée 5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/60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/12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1339862083"/>
                  </a:ext>
                </a:extLst>
              </a:tr>
              <a:tr h="564977"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latin typeface="Modern Love Grunge" panose="04070805081005020601" pitchFamily="82" charset="0"/>
                          <a:cs typeface="Arial" panose="020B0604020202020204" pitchFamily="34" charset="0"/>
                        </a:rPr>
                        <a:t>Dictée 6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/60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/15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986420848"/>
                  </a:ext>
                </a:extLst>
              </a:tr>
              <a:tr h="564977"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latin typeface="Modern Love Grunge" panose="04070805081005020601" pitchFamily="82" charset="0"/>
                          <a:cs typeface="Arial" panose="020B0604020202020204" pitchFamily="34" charset="0"/>
                        </a:rPr>
                        <a:t>Dictée 7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/60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/15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1464633672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37EBF717-F17B-4AED-A12B-3BD8B2A12212}"/>
              </a:ext>
            </a:extLst>
          </p:cNvPr>
          <p:cNvSpPr txBox="1"/>
          <p:nvPr/>
        </p:nvSpPr>
        <p:spPr>
          <a:xfrm>
            <a:off x="1418871" y="722683"/>
            <a:ext cx="2084689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14" dirty="0">
                <a:latin typeface="Abecedary" pitchFamily="2" charset="0"/>
              </a:rPr>
              <a:t>Période 3: </a:t>
            </a:r>
          </a:p>
        </p:txBody>
      </p:sp>
      <p:pic>
        <p:nvPicPr>
          <p:cNvPr id="9" name="Image 8" descr="Une image contenant fleur, vase, table, alimentation&#10;&#10;Description générée automatiquement">
            <a:extLst>
              <a:ext uri="{FF2B5EF4-FFF2-40B4-BE49-F238E27FC236}">
                <a16:creationId xmlns:a16="http://schemas.microsoft.com/office/drawing/2014/main" id="{C34E4ABD-85F3-49AA-A73B-2F816A4304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841" y="5211065"/>
            <a:ext cx="2088583" cy="223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2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A372A84-3F81-429D-954F-349912D3385F}"/>
              </a:ext>
            </a:extLst>
          </p:cNvPr>
          <p:cNvSpPr txBox="1"/>
          <p:nvPr/>
        </p:nvSpPr>
        <p:spPr>
          <a:xfrm>
            <a:off x="1821493" y="196838"/>
            <a:ext cx="6361433" cy="487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71" u="sng" dirty="0">
                <a:solidFill>
                  <a:srgbClr val="FF3399"/>
                </a:solidFill>
                <a:latin typeface="Modern Love Grunge" panose="04070805081005020601" pitchFamily="82" charset="0"/>
              </a:rPr>
              <a:t>Résultats de la période 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B262506E-114F-4B68-BA33-C0C08F2643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498114"/>
              </p:ext>
            </p:extLst>
          </p:nvPr>
        </p:nvGraphicFramePr>
        <p:xfrm>
          <a:off x="613626" y="1116623"/>
          <a:ext cx="6751215" cy="5018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51681">
                  <a:extLst>
                    <a:ext uri="{9D8B030D-6E8A-4147-A177-3AD203B41FA5}">
                      <a16:colId xmlns:a16="http://schemas.microsoft.com/office/drawing/2014/main" val="3519876631"/>
                    </a:ext>
                  </a:extLst>
                </a:gridCol>
                <a:gridCol w="2033500">
                  <a:extLst>
                    <a:ext uri="{9D8B030D-6E8A-4147-A177-3AD203B41FA5}">
                      <a16:colId xmlns:a16="http://schemas.microsoft.com/office/drawing/2014/main" val="2716313933"/>
                    </a:ext>
                  </a:extLst>
                </a:gridCol>
                <a:gridCol w="2066034">
                  <a:extLst>
                    <a:ext uri="{9D8B030D-6E8A-4147-A177-3AD203B41FA5}">
                      <a16:colId xmlns:a16="http://schemas.microsoft.com/office/drawing/2014/main" val="3262076066"/>
                    </a:ext>
                  </a:extLst>
                </a:gridCol>
              </a:tblGrid>
              <a:tr h="842697"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 </a:t>
                      </a:r>
                    </a:p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1312375272"/>
                  </a:ext>
                </a:extLst>
              </a:tr>
              <a:tr h="596571"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latin typeface="Modern Love Grunge" panose="04070805081005020601" pitchFamily="82" charset="0"/>
                          <a:cs typeface="Arial" panose="020B0604020202020204" pitchFamily="34" charset="0"/>
                        </a:rPr>
                        <a:t>Dictée 1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3072595937"/>
                  </a:ext>
                </a:extLst>
              </a:tr>
              <a:tr h="596571"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latin typeface="Modern Love Grunge" panose="04070805081005020601" pitchFamily="82" charset="0"/>
                          <a:cs typeface="Arial" panose="020B0604020202020204" pitchFamily="34" charset="0"/>
                        </a:rPr>
                        <a:t>Dictée 2 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819247867"/>
                  </a:ext>
                </a:extLst>
              </a:tr>
              <a:tr h="596571"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latin typeface="Modern Love Grunge" panose="04070805081005020601" pitchFamily="82" charset="0"/>
                          <a:cs typeface="Arial" panose="020B0604020202020204" pitchFamily="34" charset="0"/>
                        </a:rPr>
                        <a:t>Dictée 3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2540603702"/>
                  </a:ext>
                </a:extLst>
              </a:tr>
              <a:tr h="596571"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latin typeface="Modern Love Grunge" panose="04070805081005020601" pitchFamily="82" charset="0"/>
                          <a:cs typeface="Arial" panose="020B0604020202020204" pitchFamily="34" charset="0"/>
                        </a:rPr>
                        <a:t>Dictée 4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2905913897"/>
                  </a:ext>
                </a:extLst>
              </a:tr>
              <a:tr h="596571"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latin typeface="Modern Love Grunge" panose="04070805081005020601" pitchFamily="82" charset="0"/>
                          <a:cs typeface="Arial" panose="020B0604020202020204" pitchFamily="34" charset="0"/>
                        </a:rPr>
                        <a:t>Dictée 5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1339862083"/>
                  </a:ext>
                </a:extLst>
              </a:tr>
              <a:tr h="596571"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latin typeface="Modern Love Grunge" panose="04070805081005020601" pitchFamily="82" charset="0"/>
                          <a:cs typeface="Arial" panose="020B0604020202020204" pitchFamily="34" charset="0"/>
                        </a:rPr>
                        <a:t>Dictée 6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1551389105"/>
                  </a:ext>
                </a:extLst>
              </a:tr>
              <a:tr h="596571"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latin typeface="Modern Love Grunge" panose="04070805081005020601" pitchFamily="82" charset="0"/>
                          <a:cs typeface="Arial" panose="020B0604020202020204" pitchFamily="34" charset="0"/>
                        </a:rPr>
                        <a:t>Dictée 7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912242360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37EBF717-F17B-4AED-A12B-3BD8B2A12212}"/>
              </a:ext>
            </a:extLst>
          </p:cNvPr>
          <p:cNvSpPr txBox="1"/>
          <p:nvPr/>
        </p:nvSpPr>
        <p:spPr>
          <a:xfrm>
            <a:off x="1418871" y="722683"/>
            <a:ext cx="2084689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14" dirty="0">
                <a:latin typeface="Abecedary" pitchFamily="2" charset="0"/>
              </a:rPr>
              <a:t>Période 3: </a:t>
            </a:r>
          </a:p>
        </p:txBody>
      </p:sp>
      <p:pic>
        <p:nvPicPr>
          <p:cNvPr id="9" name="Image 8" descr="Une image contenant fleur, vase, table, alimentation&#10;&#10;Description générée automatiquement">
            <a:extLst>
              <a:ext uri="{FF2B5EF4-FFF2-40B4-BE49-F238E27FC236}">
                <a16:creationId xmlns:a16="http://schemas.microsoft.com/office/drawing/2014/main" id="{C34E4ABD-85F3-49AA-A73B-2F816A4304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7461">
            <a:off x="7933074" y="4907853"/>
            <a:ext cx="2088583" cy="223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26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7551CB-C49C-4ED2-9C20-4AB745E36E13}"/>
              </a:ext>
            </a:extLst>
          </p:cNvPr>
          <p:cNvSpPr txBox="1"/>
          <p:nvPr/>
        </p:nvSpPr>
        <p:spPr>
          <a:xfrm>
            <a:off x="1148577" y="367860"/>
            <a:ext cx="7945080" cy="4840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dirty="0">
                <a:latin typeface="Modern Love Grunge" panose="04070805081005020601" pitchFamily="82" charset="0"/>
              </a:rPr>
              <a:t>Semaine 1: Lettre e et ses farces : </a:t>
            </a:r>
            <a:r>
              <a:rPr lang="fr-FR" sz="1714" dirty="0" err="1">
                <a:latin typeface="Modern Love Grunge" panose="04070805081005020601" pitchFamily="82" charset="0"/>
              </a:rPr>
              <a:t>ein</a:t>
            </a:r>
            <a:r>
              <a:rPr lang="fr-FR" sz="1714" dirty="0">
                <a:latin typeface="Modern Love Grunge" panose="04070805081005020601" pitchFamily="82" charset="0"/>
              </a:rPr>
              <a:t> – </a:t>
            </a:r>
            <a:r>
              <a:rPr lang="fr-FR" sz="1714" dirty="0" err="1">
                <a:latin typeface="Modern Love Grunge" panose="04070805081005020601" pitchFamily="82" charset="0"/>
              </a:rPr>
              <a:t>eim</a:t>
            </a:r>
            <a:r>
              <a:rPr lang="fr-FR" sz="1714" dirty="0">
                <a:latin typeface="Modern Love Grunge" panose="04070805081005020601" pitchFamily="82" charset="0"/>
              </a:rPr>
              <a:t> </a:t>
            </a: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r>
              <a:rPr lang="fr-FR" sz="1714" dirty="0">
                <a:latin typeface="Modern Love Grunge" panose="04070805081005020601" pitchFamily="82" charset="0"/>
              </a:rPr>
              <a:t>Les mots :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peinture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peintre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ceinture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empreinte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rein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enceinte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maitresse </a:t>
            </a: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5B3670-EBCF-4844-9837-C533C10FCD36}"/>
              </a:ext>
            </a:extLst>
          </p:cNvPr>
          <p:cNvSpPr txBox="1"/>
          <p:nvPr/>
        </p:nvSpPr>
        <p:spPr>
          <a:xfrm>
            <a:off x="1258858" y="3425205"/>
            <a:ext cx="2585730" cy="31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29" u="sng" dirty="0">
                <a:latin typeface="Modern Love Grunge" panose="04070805081005020601" pitchFamily="82" charset="0"/>
              </a:rPr>
              <a:t>Bilan de la dictée: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7F88CE7-9FE8-49DD-97CE-34CABC9EB4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2495">
            <a:off x="7312935" y="4867208"/>
            <a:ext cx="2487431" cy="265963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19D2113-17F8-4E09-9334-DAB848B48376}"/>
              </a:ext>
            </a:extLst>
          </p:cNvPr>
          <p:cNvSpPr txBox="1"/>
          <p:nvPr/>
        </p:nvSpPr>
        <p:spPr>
          <a:xfrm>
            <a:off x="4237897" y="993309"/>
            <a:ext cx="4741996" cy="1411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14" u="sng" dirty="0">
                <a:latin typeface="Modern Love Grunge" panose="04070805081005020601" pitchFamily="82" charset="0"/>
              </a:rPr>
              <a:t>Le vocabulaire : </a:t>
            </a:r>
          </a:p>
          <a:p>
            <a:endParaRPr lang="fr-FR" sz="1714" u="sng" dirty="0">
              <a:latin typeface="Modern Love Grunge" panose="04070805081005020601" pitchFamily="82" charset="0"/>
            </a:endParaRPr>
          </a:p>
          <a:p>
            <a:r>
              <a:rPr lang="fr-FR" sz="1714" dirty="0">
                <a:latin typeface="OpenDyslexicAlta" panose="00000500000000000000" pitchFamily="50" charset="0"/>
              </a:rPr>
              <a:t>Empreinte: Trace laissée </a:t>
            </a:r>
          </a:p>
          <a:p>
            <a:r>
              <a:rPr lang="fr-FR" sz="1714" dirty="0">
                <a:latin typeface="OpenDyslexicAlta" panose="00000500000000000000" pitchFamily="50" charset="0"/>
              </a:rPr>
              <a:t>Rein: Organe que l’on a dans son corps</a:t>
            </a:r>
          </a:p>
          <a:p>
            <a:r>
              <a:rPr lang="fr-FR" sz="1714" dirty="0">
                <a:latin typeface="OpenDyslexicAlta" panose="00000500000000000000" pitchFamily="50" charset="0"/>
              </a:rPr>
              <a:t>Enceinte : Femme qui attend un bébé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84E7AC2-37E1-44E8-9437-9622D7E651C2}"/>
              </a:ext>
            </a:extLst>
          </p:cNvPr>
          <p:cNvSpPr txBox="1"/>
          <p:nvPr/>
        </p:nvSpPr>
        <p:spPr>
          <a:xfrm>
            <a:off x="4237897" y="2461068"/>
            <a:ext cx="4741996" cy="1411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14" u="sng" dirty="0">
                <a:latin typeface="Modern Love Grunge" panose="04070805081005020601" pitchFamily="82" charset="0"/>
              </a:rPr>
              <a:t>Astuce: </a:t>
            </a:r>
          </a:p>
          <a:p>
            <a:endParaRPr lang="fr-FR" sz="1714" u="sng" dirty="0">
              <a:latin typeface="Modern Love Grunge" panose="04070805081005020601" pitchFamily="82" charset="0"/>
            </a:endParaRPr>
          </a:p>
          <a:p>
            <a:r>
              <a:rPr lang="fr-FR" sz="1714" dirty="0">
                <a:latin typeface="OpenDyslexicAlta" panose="00000500000000000000" pitchFamily="50" charset="0"/>
              </a:rPr>
              <a:t>Si je sais écrire peintre je sais écrire peinture car ils font partie de la même famille : </a:t>
            </a:r>
            <a:r>
              <a:rPr lang="fr-FR" sz="1714" u="sng" dirty="0">
                <a:solidFill>
                  <a:srgbClr val="FF0000"/>
                </a:solidFill>
                <a:latin typeface="OpenDyslexicAlta" panose="00000500000000000000" pitchFamily="50" charset="0"/>
              </a:rPr>
              <a:t>peint</a:t>
            </a:r>
            <a:r>
              <a:rPr lang="fr-FR" sz="1714" dirty="0">
                <a:latin typeface="OpenDyslexicAlta" panose="00000500000000000000" pitchFamily="50" charset="0"/>
              </a:rPr>
              <a:t>ure / </a:t>
            </a:r>
            <a:r>
              <a:rPr lang="fr-FR" sz="1714" u="sng" dirty="0">
                <a:solidFill>
                  <a:srgbClr val="FF0000"/>
                </a:solidFill>
                <a:latin typeface="OpenDyslexicAlta" panose="00000500000000000000" pitchFamily="50" charset="0"/>
              </a:rPr>
              <a:t>peint</a:t>
            </a:r>
            <a:r>
              <a:rPr lang="fr-FR" sz="1714" dirty="0">
                <a:latin typeface="OpenDyslexicAlta" panose="00000500000000000000" pitchFamily="50" charset="0"/>
              </a:rPr>
              <a:t>re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47031C2-1BFD-4D0A-86E0-E28638155756}"/>
              </a:ext>
            </a:extLst>
          </p:cNvPr>
          <p:cNvSpPr txBox="1"/>
          <p:nvPr/>
        </p:nvSpPr>
        <p:spPr>
          <a:xfrm>
            <a:off x="4351661" y="4057484"/>
            <a:ext cx="4741996" cy="88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14" u="sng" dirty="0">
                <a:latin typeface="Modern Love Grunge" panose="04070805081005020601" pitchFamily="82" charset="0"/>
              </a:rPr>
              <a:t>Féminin masculin: </a:t>
            </a:r>
          </a:p>
          <a:p>
            <a:endParaRPr lang="fr-FR" sz="1714" u="sng" dirty="0">
              <a:latin typeface="Modern Love Grunge" panose="04070805081005020601" pitchFamily="82" charset="0"/>
            </a:endParaRPr>
          </a:p>
          <a:p>
            <a:r>
              <a:rPr lang="fr-FR" sz="1714" dirty="0">
                <a:latin typeface="OpenDyslexicAlta" panose="00000500000000000000" pitchFamily="50" charset="0"/>
              </a:rPr>
              <a:t>Une maîtresse </a:t>
            </a:r>
            <a:r>
              <a:rPr lang="fr-FR" sz="1714" dirty="0">
                <a:latin typeface="OpenDyslexicAlta" panose="00000500000000000000" pitchFamily="50" charset="0"/>
                <a:sym typeface="Wingdings" panose="05000000000000000000" pitchFamily="2" charset="2"/>
              </a:rPr>
              <a:t> un maître</a:t>
            </a:r>
            <a:endParaRPr lang="fr-FR" sz="1714" dirty="0">
              <a:latin typeface="OpenDyslexicAlta" panose="00000500000000000000" pitchFamily="50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54B12E5-B27A-4D15-BFC0-E2A6F39343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85" t="35250" r="72154" b="22923"/>
          <a:stretch/>
        </p:blipFill>
        <p:spPr>
          <a:xfrm>
            <a:off x="926107" y="3795152"/>
            <a:ext cx="2323672" cy="233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576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7551CB-C49C-4ED2-9C20-4AB745E36E13}"/>
              </a:ext>
            </a:extLst>
          </p:cNvPr>
          <p:cNvSpPr txBox="1"/>
          <p:nvPr/>
        </p:nvSpPr>
        <p:spPr>
          <a:xfrm>
            <a:off x="1102857" y="413956"/>
            <a:ext cx="7945080" cy="5368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dirty="0">
                <a:latin typeface="Modern Love Grunge" panose="04070805081005020601" pitchFamily="82" charset="0"/>
              </a:rPr>
              <a:t>Semaine 2: Lettre o et ses farces : on, om</a:t>
            </a: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r>
              <a:rPr lang="fr-FR" sz="1714" dirty="0">
                <a:latin typeface="Modern Love Grunge" panose="04070805081005020601" pitchFamily="82" charset="0"/>
              </a:rPr>
              <a:t>Les mots :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confiture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monde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ronde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bonjour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mouton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cochon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saison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combien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sombre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bon</a:t>
            </a: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E1CB6F6-284B-4053-A9F5-ECC10F39C0F0}"/>
              </a:ext>
            </a:extLst>
          </p:cNvPr>
          <p:cNvSpPr txBox="1"/>
          <p:nvPr/>
        </p:nvSpPr>
        <p:spPr>
          <a:xfrm>
            <a:off x="3877909" y="1087260"/>
            <a:ext cx="4741996" cy="1927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u="sng" dirty="0">
                <a:latin typeface="CrayonE" panose="00000500000000000000" pitchFamily="2" charset="0"/>
              </a:rPr>
              <a:t>Pour écrire des phrases: </a:t>
            </a:r>
          </a:p>
          <a:p>
            <a:r>
              <a:rPr lang="fr-FR" sz="1714" u="sng" dirty="0">
                <a:latin typeface="Modern Love Grunge" panose="04070805081005020601" pitchFamily="82" charset="0"/>
              </a:rPr>
              <a:t>Les verbes :</a:t>
            </a:r>
          </a:p>
          <a:p>
            <a:pPr lvl="1"/>
            <a:r>
              <a:rPr lang="fr-FR" sz="1429" dirty="0">
                <a:latin typeface="OpenDyslexicAlta" panose="00000500000000000000" pitchFamily="50" charset="0"/>
              </a:rPr>
              <a:t>Il dit 		C’est 			Elle est </a:t>
            </a:r>
          </a:p>
          <a:p>
            <a:endParaRPr lang="fr-FR" sz="962" dirty="0">
              <a:latin typeface="Modern Love Grunge" panose="04070805081005020601" pitchFamily="82" charset="0"/>
            </a:endParaRPr>
          </a:p>
          <a:p>
            <a:r>
              <a:rPr lang="fr-FR" sz="1714" u="sng" dirty="0">
                <a:latin typeface="Modern Love Grunge" panose="04070805081005020601" pitchFamily="82" charset="0"/>
              </a:rPr>
              <a:t>Le féminin :</a:t>
            </a:r>
            <a:r>
              <a:rPr lang="fr-FR" sz="1714" dirty="0">
                <a:latin typeface="Modern Love Grunge" panose="04070805081005020601" pitchFamily="82" charset="0"/>
              </a:rPr>
              <a:t> 				</a:t>
            </a:r>
            <a:endParaRPr lang="fr-FR" sz="1714" u="sng" dirty="0">
              <a:latin typeface="Modern Love Grunge" panose="04070805081005020601" pitchFamily="82" charset="0"/>
            </a:endParaRPr>
          </a:p>
          <a:p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Bon </a:t>
            </a: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 bonne 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962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5B3670-EBCF-4844-9837-C533C10FCD36}"/>
              </a:ext>
            </a:extLst>
          </p:cNvPr>
          <p:cNvSpPr txBox="1"/>
          <p:nvPr/>
        </p:nvSpPr>
        <p:spPr>
          <a:xfrm>
            <a:off x="3877909" y="4171510"/>
            <a:ext cx="2585730" cy="31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29" u="sng" dirty="0">
                <a:latin typeface="Modern Love Grunge" panose="04070805081005020601" pitchFamily="82" charset="0"/>
              </a:rPr>
              <a:t>Bilan de la dictée: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7F88CE7-9FE8-49DD-97CE-34CABC9EB4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2495">
            <a:off x="7312935" y="4867208"/>
            <a:ext cx="2487431" cy="265963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73C0E17-3D37-4625-9636-BD892C22C720}"/>
              </a:ext>
            </a:extLst>
          </p:cNvPr>
          <p:cNvSpPr txBox="1"/>
          <p:nvPr/>
        </p:nvSpPr>
        <p:spPr>
          <a:xfrm>
            <a:off x="3877909" y="2572730"/>
            <a:ext cx="4925234" cy="1147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14" u="sng" dirty="0">
                <a:latin typeface="Modern Love Grunge" panose="04070805081005020601" pitchFamily="82" charset="0"/>
              </a:rPr>
              <a:t>Astuce : </a:t>
            </a:r>
          </a:p>
          <a:p>
            <a:endParaRPr lang="fr-FR" sz="1714" u="sng" dirty="0">
              <a:latin typeface="Modern Love Grunge" panose="04070805081005020601" pitchFamily="82" charset="0"/>
            </a:endParaRPr>
          </a:p>
          <a:p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On met un « m » dans le son on lorsqu’on a un m, un b ou un p derrière. 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4B9AF8E-5AA3-42E5-830F-E7C87D9508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09" t="33431" r="71722" b="23081"/>
          <a:stretch/>
        </p:blipFill>
        <p:spPr>
          <a:xfrm>
            <a:off x="5235034" y="4193887"/>
            <a:ext cx="2457237" cy="248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10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7551CB-C49C-4ED2-9C20-4AB745E36E13}"/>
              </a:ext>
            </a:extLst>
          </p:cNvPr>
          <p:cNvSpPr txBox="1"/>
          <p:nvPr/>
        </p:nvSpPr>
        <p:spPr>
          <a:xfrm>
            <a:off x="1102857" y="413956"/>
            <a:ext cx="7945080" cy="589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dirty="0">
                <a:latin typeface="Modern Love Grunge" panose="04070805081005020601" pitchFamily="82" charset="0"/>
              </a:rPr>
              <a:t>Semaine 3: Lettre o et ses farces : ou, </a:t>
            </a:r>
            <a:r>
              <a:rPr lang="fr-FR" sz="1714" dirty="0" err="1">
                <a:latin typeface="Modern Love Grunge" panose="04070805081005020601" pitchFamily="82" charset="0"/>
              </a:rPr>
              <a:t>oi</a:t>
            </a:r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r>
              <a:rPr lang="fr-FR" sz="1714" dirty="0">
                <a:latin typeface="Modern Love Grunge" panose="04070805081005020601" pitchFamily="82" charset="0"/>
              </a:rPr>
              <a:t>Les mots :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loup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soupe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tous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journal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roi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trois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mois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noir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boule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poule</a:t>
            </a: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E1CB6F6-284B-4053-A9F5-ECC10F39C0F0}"/>
              </a:ext>
            </a:extLst>
          </p:cNvPr>
          <p:cNvSpPr txBox="1"/>
          <p:nvPr/>
        </p:nvSpPr>
        <p:spPr>
          <a:xfrm>
            <a:off x="3877909" y="1087260"/>
            <a:ext cx="4741996" cy="2894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u="sng" dirty="0">
                <a:latin typeface="CrayonE" panose="00000500000000000000" pitchFamily="2" charset="0"/>
              </a:rPr>
              <a:t>Pour écrire des phrases: </a:t>
            </a:r>
          </a:p>
          <a:p>
            <a:r>
              <a:rPr lang="fr-FR" sz="1714" u="sng" dirty="0">
                <a:latin typeface="Modern Love Grunge" panose="04070805081005020601" pitchFamily="82" charset="0"/>
              </a:rPr>
              <a:t>Les verbes :</a:t>
            </a:r>
          </a:p>
          <a:p>
            <a:pPr lvl="1"/>
            <a:r>
              <a:rPr lang="fr-FR" sz="1429" dirty="0">
                <a:latin typeface="OpenDyslexicAlta" panose="00000500000000000000" pitchFamily="50" charset="0"/>
                <a:cs typeface="Arial" panose="020B0604020202020204" pitchFamily="34" charset="0"/>
              </a:rPr>
              <a:t>Il mange 			il a </a:t>
            </a:r>
          </a:p>
          <a:p>
            <a:pPr lvl="1"/>
            <a:r>
              <a:rPr lang="fr-FR" sz="1429" dirty="0">
                <a:latin typeface="OpenDyslexicAlta" panose="00000500000000000000" pitchFamily="50" charset="0"/>
                <a:cs typeface="Arial" panose="020B0604020202020204" pitchFamily="34" charset="0"/>
              </a:rPr>
              <a:t>Je fais 			on donne </a:t>
            </a:r>
          </a:p>
          <a:p>
            <a:pPr lvl="1"/>
            <a:endParaRPr lang="fr-FR" sz="1429" dirty="0">
              <a:latin typeface="CrayonE" panose="00000500000000000000" pitchFamily="2" charset="0"/>
            </a:endParaRPr>
          </a:p>
          <a:p>
            <a:endParaRPr lang="fr-FR" sz="962" dirty="0">
              <a:latin typeface="Modern Love Grunge" panose="04070805081005020601" pitchFamily="82" charset="0"/>
            </a:endParaRPr>
          </a:p>
          <a:p>
            <a:r>
              <a:rPr lang="fr-FR" sz="1714" u="sng" dirty="0">
                <a:latin typeface="Modern Love Grunge" panose="04070805081005020601" pitchFamily="82" charset="0"/>
              </a:rPr>
              <a:t>Le féminin :</a:t>
            </a:r>
            <a:r>
              <a:rPr lang="fr-FR" sz="1714" dirty="0">
                <a:latin typeface="Modern Love Grunge" panose="04070805081005020601" pitchFamily="82" charset="0"/>
              </a:rPr>
              <a:t> 				</a:t>
            </a:r>
            <a:endParaRPr lang="fr-FR" sz="1714" u="sng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CrayonE" panose="00000500000000000000" pitchFamily="2" charset="0"/>
            </a:endParaRPr>
          </a:p>
          <a:p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Roi </a:t>
            </a: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 reine </a:t>
            </a:r>
          </a:p>
          <a:p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Noir  noire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962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5B3670-EBCF-4844-9837-C533C10FCD36}"/>
              </a:ext>
            </a:extLst>
          </p:cNvPr>
          <p:cNvSpPr txBox="1"/>
          <p:nvPr/>
        </p:nvSpPr>
        <p:spPr>
          <a:xfrm>
            <a:off x="3877909" y="3803058"/>
            <a:ext cx="2585730" cy="31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29" u="sng" dirty="0">
                <a:latin typeface="Modern Love Grunge" panose="04070805081005020601" pitchFamily="82" charset="0"/>
              </a:rPr>
              <a:t>Bilan de la dictée: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7F88CE7-9FE8-49DD-97CE-34CABC9EB4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2495">
            <a:off x="7312935" y="4867208"/>
            <a:ext cx="2487431" cy="265963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07DEA2D-406E-4F14-9115-303D79B63C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09" t="33431" r="71722" b="23081"/>
          <a:stretch/>
        </p:blipFill>
        <p:spPr>
          <a:xfrm>
            <a:off x="5235034" y="3506912"/>
            <a:ext cx="3135968" cy="317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47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7551CB-C49C-4ED2-9C20-4AB745E36E13}"/>
              </a:ext>
            </a:extLst>
          </p:cNvPr>
          <p:cNvSpPr txBox="1"/>
          <p:nvPr/>
        </p:nvSpPr>
        <p:spPr>
          <a:xfrm>
            <a:off x="1102857" y="413956"/>
            <a:ext cx="7945080" cy="510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dirty="0">
                <a:latin typeface="Modern Love Grunge" panose="04070805081005020601" pitchFamily="82" charset="0"/>
              </a:rPr>
              <a:t>Semaine 4: Lettre o et ses farces : ion</a:t>
            </a: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r>
              <a:rPr lang="fr-FR" sz="1714" dirty="0">
                <a:latin typeface="Modern Love Grunge" panose="04070805081005020601" pitchFamily="82" charset="0"/>
              </a:rPr>
              <a:t>Les mots :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lion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camion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pion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passion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mission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punition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million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natation</a:t>
            </a:r>
          </a:p>
          <a:p>
            <a:endParaRPr lang="fr-FR" sz="1714" dirty="0">
              <a:latin typeface="OpenDyslexicAlta" panose="00000500000000000000" pitchFamily="50" charset="0"/>
              <a:cs typeface="Arial" panose="020B0604020202020204" pitchFamily="34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E1CB6F6-284B-4053-A9F5-ECC10F39C0F0}"/>
              </a:ext>
            </a:extLst>
          </p:cNvPr>
          <p:cNvSpPr txBox="1"/>
          <p:nvPr/>
        </p:nvSpPr>
        <p:spPr>
          <a:xfrm>
            <a:off x="3877908" y="1087260"/>
            <a:ext cx="6028091" cy="3466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u="sng" dirty="0">
                <a:latin typeface="CrayonE" panose="00000500000000000000" pitchFamily="2" charset="0"/>
              </a:rPr>
              <a:t>Pour écrire des phrases: </a:t>
            </a:r>
          </a:p>
          <a:p>
            <a:r>
              <a:rPr lang="fr-FR" sz="1714" u="sng" dirty="0">
                <a:latin typeface="Modern Love Grunge" panose="04070805081005020601" pitchFamily="82" charset="0"/>
              </a:rPr>
              <a:t>Les verbes :</a:t>
            </a:r>
          </a:p>
          <a:p>
            <a:pPr lvl="1"/>
            <a:r>
              <a:rPr lang="fr-FR" sz="1429" dirty="0">
                <a:latin typeface="OpenDyslexicAlta" panose="00000500000000000000" pitchFamily="50" charset="0"/>
                <a:cs typeface="Arial" panose="020B0604020202020204" pitchFamily="34" charset="0"/>
              </a:rPr>
              <a:t>Il y a			C’est</a:t>
            </a:r>
          </a:p>
          <a:p>
            <a:pPr lvl="1"/>
            <a:endParaRPr lang="fr-FR" sz="1429" dirty="0">
              <a:latin typeface="CrayonE" panose="00000500000000000000" pitchFamily="2" charset="0"/>
            </a:endParaRPr>
          </a:p>
          <a:p>
            <a:endParaRPr lang="fr-FR" sz="962" dirty="0">
              <a:latin typeface="Modern Love Grunge" panose="04070805081005020601" pitchFamily="82" charset="0"/>
            </a:endParaRPr>
          </a:p>
          <a:p>
            <a:r>
              <a:rPr lang="fr-FR" sz="1714" u="sng" dirty="0">
                <a:latin typeface="Modern Love Grunge" panose="04070805081005020601" pitchFamily="82" charset="0"/>
              </a:rPr>
              <a:t>Le féminin :</a:t>
            </a:r>
            <a:r>
              <a:rPr lang="fr-FR" sz="1714" dirty="0">
                <a:latin typeface="Modern Love Grunge" panose="04070805081005020601" pitchFamily="82" charset="0"/>
              </a:rPr>
              <a:t> 				</a:t>
            </a:r>
            <a:endParaRPr lang="fr-FR" sz="1714" u="sng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Un lion </a:t>
            </a: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 une lionne 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r>
              <a:rPr lang="fr-FR" sz="1714" u="sng" dirty="0">
                <a:latin typeface="Modern Love Grunge" panose="04070805081005020601" pitchFamily="82" charset="0"/>
              </a:rPr>
              <a:t>Vocabulaire :</a:t>
            </a:r>
          </a:p>
          <a:p>
            <a:endParaRPr lang="fr-FR" sz="1714" dirty="0">
              <a:latin typeface="OpenDyslexicAlta" panose="00000500000000000000" pitchFamily="50" charset="0"/>
              <a:sym typeface="Wingdings" panose="05000000000000000000" pitchFamily="2" charset="2"/>
            </a:endParaRPr>
          </a:p>
          <a:p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Passion : Quelque chose que l’on aime bien faire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962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5B3670-EBCF-4844-9837-C533C10FCD36}"/>
              </a:ext>
            </a:extLst>
          </p:cNvPr>
          <p:cNvSpPr txBox="1"/>
          <p:nvPr/>
        </p:nvSpPr>
        <p:spPr>
          <a:xfrm>
            <a:off x="3385370" y="5649192"/>
            <a:ext cx="2585730" cy="31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29" u="sng" dirty="0">
                <a:latin typeface="Modern Love Grunge" panose="04070805081005020601" pitchFamily="82" charset="0"/>
              </a:rPr>
              <a:t>Bilan de la dictée: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7F88CE7-9FE8-49DD-97CE-34CABC9EB4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2495">
            <a:off x="7312935" y="4867208"/>
            <a:ext cx="2487431" cy="265963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248EA6D-8B84-4162-B428-2D89202624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2" t="35249" r="72022" b="24074"/>
          <a:stretch/>
        </p:blipFill>
        <p:spPr>
          <a:xfrm>
            <a:off x="5179667" y="4177506"/>
            <a:ext cx="2384981" cy="226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70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7551CB-C49C-4ED2-9C20-4AB745E36E13}"/>
              </a:ext>
            </a:extLst>
          </p:cNvPr>
          <p:cNvSpPr txBox="1"/>
          <p:nvPr/>
        </p:nvSpPr>
        <p:spPr>
          <a:xfrm>
            <a:off x="1102857" y="413956"/>
            <a:ext cx="7945080" cy="4840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dirty="0">
                <a:latin typeface="Modern Love Grunge" panose="04070805081005020601" pitchFamily="82" charset="0"/>
              </a:rPr>
              <a:t>Semaine 5: Lettre o et ses farces : </a:t>
            </a:r>
            <a:r>
              <a:rPr lang="fr-FR" sz="1714" dirty="0" err="1">
                <a:latin typeface="Modern Love Grunge" panose="04070805081005020601" pitchFamily="82" charset="0"/>
              </a:rPr>
              <a:t>oin</a:t>
            </a:r>
            <a:r>
              <a:rPr lang="fr-FR" sz="1714" dirty="0">
                <a:latin typeface="Modern Love Grunge" panose="04070805081005020601" pitchFamily="82" charset="0"/>
              </a:rPr>
              <a:t> , </a:t>
            </a:r>
            <a:r>
              <a:rPr lang="fr-FR" sz="1714" dirty="0" err="1">
                <a:latin typeface="Modern Love Grunge" panose="04070805081005020601" pitchFamily="82" charset="0"/>
              </a:rPr>
              <a:t>ouin</a:t>
            </a:r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r>
              <a:rPr lang="fr-FR" sz="1714" dirty="0">
                <a:latin typeface="Modern Love Grunge" panose="04070805081005020601" pitchFamily="82" charset="0"/>
              </a:rPr>
              <a:t>Les mots :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point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coin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foin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pingouin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besoin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soin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témoin </a:t>
            </a:r>
          </a:p>
          <a:p>
            <a:endParaRPr lang="fr-FR" sz="1714" dirty="0">
              <a:latin typeface="CrayonE" panose="00000500000000000000" pitchFamily="2" charset="0"/>
              <a:cs typeface="Arial" panose="020B0604020202020204" pitchFamily="34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E1CB6F6-284B-4053-A9F5-ECC10F39C0F0}"/>
              </a:ext>
            </a:extLst>
          </p:cNvPr>
          <p:cNvSpPr txBox="1"/>
          <p:nvPr/>
        </p:nvSpPr>
        <p:spPr>
          <a:xfrm>
            <a:off x="3877909" y="1087260"/>
            <a:ext cx="4925234" cy="3054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u="sng" dirty="0">
                <a:latin typeface="CrayonE" panose="00000500000000000000" pitchFamily="2" charset="0"/>
              </a:rPr>
              <a:t>Pour écrire des phrases: </a:t>
            </a:r>
          </a:p>
          <a:p>
            <a:r>
              <a:rPr lang="fr-FR" sz="1714" u="sng" dirty="0">
                <a:latin typeface="Modern Love Grunge" panose="04070805081005020601" pitchFamily="82" charset="0"/>
              </a:rPr>
              <a:t>Les verbes :</a:t>
            </a:r>
          </a:p>
          <a:p>
            <a:pPr lvl="1"/>
            <a:r>
              <a:rPr lang="fr-FR" sz="1429" dirty="0">
                <a:latin typeface="OpenDyslexicAlta" panose="00000500000000000000" pitchFamily="50" charset="0"/>
              </a:rPr>
              <a:t>J’ai gagné 	Je range 		C’est</a:t>
            </a:r>
          </a:p>
          <a:p>
            <a:pPr lvl="1"/>
            <a:r>
              <a:rPr lang="fr-FR" sz="1429" dirty="0">
                <a:latin typeface="OpenDyslexicAlta" panose="00000500000000000000" pitchFamily="50" charset="0"/>
              </a:rPr>
              <a:t>Elle est 		Il y a  </a:t>
            </a:r>
            <a:r>
              <a:rPr lang="fr-FR" sz="1429" dirty="0">
                <a:latin typeface="CrayonE" panose="00000500000000000000" pitchFamily="2" charset="0"/>
              </a:rPr>
              <a:t>	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r>
              <a:rPr lang="fr-FR" sz="1714" u="sng" dirty="0">
                <a:latin typeface="Modern Love Grunge" panose="04070805081005020601" pitchFamily="82" charset="0"/>
              </a:rPr>
              <a:t>Vocabulaire :</a:t>
            </a:r>
          </a:p>
          <a:p>
            <a:endParaRPr lang="fr-FR" sz="1714" dirty="0">
              <a:latin typeface="OpenDyslexicAlta" panose="00000500000000000000" pitchFamily="50" charset="0"/>
              <a:sym typeface="Wingdings" panose="05000000000000000000" pitchFamily="2" charset="2"/>
            </a:endParaRPr>
          </a:p>
          <a:p>
            <a:r>
              <a:rPr lang="fr-FR" sz="1714" dirty="0">
                <a:latin typeface="OpenDyslexicAlta" panose="00000500000000000000" pitchFamily="50" charset="0"/>
                <a:sym typeface="Wingdings" panose="05000000000000000000" pitchFamily="2" charset="2"/>
              </a:rPr>
              <a:t>Témoin : Personne qui a vu ou entendu quelque chose 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962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5B3670-EBCF-4844-9837-C533C10FCD36}"/>
              </a:ext>
            </a:extLst>
          </p:cNvPr>
          <p:cNvSpPr txBox="1"/>
          <p:nvPr/>
        </p:nvSpPr>
        <p:spPr>
          <a:xfrm>
            <a:off x="2743449" y="3721699"/>
            <a:ext cx="2585730" cy="31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29" u="sng" dirty="0">
                <a:latin typeface="Modern Love Grunge" panose="04070805081005020601" pitchFamily="82" charset="0"/>
              </a:rPr>
              <a:t>Bilan de la dictée: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7F88CE7-9FE8-49DD-97CE-34CABC9EB4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2495">
            <a:off x="7312935" y="4867208"/>
            <a:ext cx="2487431" cy="265963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F3536A1-0BC7-440F-9BCE-E7214A7598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85" t="35250" r="72154" b="22923"/>
          <a:stretch/>
        </p:blipFill>
        <p:spPr>
          <a:xfrm>
            <a:off x="3877909" y="4141622"/>
            <a:ext cx="2585730" cy="259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42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7551CB-C49C-4ED2-9C20-4AB745E36E13}"/>
              </a:ext>
            </a:extLst>
          </p:cNvPr>
          <p:cNvSpPr txBox="1"/>
          <p:nvPr/>
        </p:nvSpPr>
        <p:spPr>
          <a:xfrm>
            <a:off x="1102857" y="413956"/>
            <a:ext cx="7945080" cy="4576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dirty="0">
                <a:latin typeface="Modern Love Grunge" panose="04070805081005020601" pitchFamily="82" charset="0"/>
              </a:rPr>
              <a:t>Semaine 6: Lettre g devant les voyelles</a:t>
            </a:r>
          </a:p>
          <a:p>
            <a:r>
              <a:rPr lang="fr-FR" sz="1714" dirty="0">
                <a:latin typeface="Modern Love Grunge" panose="04070805081005020601" pitchFamily="82" charset="0"/>
              </a:rPr>
              <a:t>Les mots :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galette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goûter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gentil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rouge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girafe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escargot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boulanger </a:t>
            </a:r>
          </a:p>
          <a:p>
            <a:endParaRPr lang="fr-FR" sz="1714" dirty="0">
              <a:latin typeface="CrayonE" panose="00000500000000000000" pitchFamily="2" charset="0"/>
              <a:cs typeface="Arial" panose="020B0604020202020204" pitchFamily="34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E1CB6F6-284B-4053-A9F5-ECC10F39C0F0}"/>
              </a:ext>
            </a:extLst>
          </p:cNvPr>
          <p:cNvSpPr txBox="1"/>
          <p:nvPr/>
        </p:nvSpPr>
        <p:spPr>
          <a:xfrm>
            <a:off x="3877909" y="1087260"/>
            <a:ext cx="4925234" cy="4408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u="sng" dirty="0">
                <a:latin typeface="CrayonE" panose="00000500000000000000" pitchFamily="2" charset="0"/>
              </a:rPr>
              <a:t>Pour écrire des phrases: </a:t>
            </a:r>
          </a:p>
          <a:p>
            <a:r>
              <a:rPr lang="fr-FR" sz="1714" u="sng" dirty="0">
                <a:latin typeface="Modern Love Grunge" panose="04070805081005020601" pitchFamily="82" charset="0"/>
              </a:rPr>
              <a:t>Les verbes :</a:t>
            </a:r>
          </a:p>
          <a:p>
            <a:pPr lvl="1"/>
            <a:r>
              <a:rPr lang="fr-FR" sz="1600" dirty="0">
                <a:latin typeface="OpenDyslexicAlta" panose="00000500000000000000" pitchFamily="50" charset="0"/>
              </a:rPr>
              <a:t>Elle est 		Il est  	J’achète</a:t>
            </a:r>
          </a:p>
          <a:p>
            <a:pPr lvl="1"/>
            <a:r>
              <a:rPr lang="fr-FR" sz="1600" dirty="0">
                <a:latin typeface="OpenDyslexicAlta" panose="00000500000000000000" pitchFamily="50" charset="0"/>
                <a:sym typeface="Wingdings" panose="05000000000000000000" pitchFamily="2" charset="2"/>
              </a:rPr>
              <a:t>Elle apporte </a:t>
            </a:r>
          </a:p>
          <a:p>
            <a:pPr lvl="1"/>
            <a:endParaRPr lang="fr-FR" sz="1600" dirty="0">
              <a:latin typeface="OpenDyslexicAlta" panose="00000500000000000000" pitchFamily="50" charset="0"/>
              <a:sym typeface="Wingdings" panose="05000000000000000000" pitchFamily="2" charset="2"/>
            </a:endParaRPr>
          </a:p>
          <a:p>
            <a:r>
              <a:rPr lang="fr-FR" sz="1714" u="sng" dirty="0">
                <a:latin typeface="Modern Love Grunge" panose="04070805081005020601" pitchFamily="82" charset="0"/>
              </a:rPr>
              <a:t>Masculin - féminin</a:t>
            </a:r>
          </a:p>
          <a:p>
            <a:r>
              <a:rPr lang="fr-FR" sz="1714" dirty="0">
                <a:latin typeface="OpenDyslexicAlta" panose="00000500000000000000" pitchFamily="50" charset="0"/>
                <a:sym typeface="Wingdings" panose="05000000000000000000" pitchFamily="2" charset="2"/>
              </a:rPr>
              <a:t>Gentil  gentille </a:t>
            </a:r>
          </a:p>
          <a:p>
            <a:r>
              <a:rPr lang="fr-FR" sz="1714" dirty="0">
                <a:latin typeface="OpenDyslexicAlta" panose="00000500000000000000" pitchFamily="50" charset="0"/>
                <a:sym typeface="Wingdings" panose="05000000000000000000" pitchFamily="2" charset="2"/>
              </a:rPr>
              <a:t>Boulanger  boulangère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r>
              <a:rPr lang="fr-FR" sz="1714" u="sng" dirty="0">
                <a:latin typeface="Modern Love Grunge" panose="04070805081005020601" pitchFamily="82" charset="0"/>
              </a:rPr>
              <a:t>Singulier – pluriel</a:t>
            </a:r>
          </a:p>
          <a:p>
            <a:r>
              <a:rPr lang="fr-FR" sz="1714" dirty="0">
                <a:latin typeface="OpenDyslexicAlta" panose="00000500000000000000" pitchFamily="50" charset="0"/>
              </a:rPr>
              <a:t>Gentil </a:t>
            </a:r>
            <a:r>
              <a:rPr lang="fr-FR" sz="1714" dirty="0">
                <a:latin typeface="OpenDyslexicAlta" panose="00000500000000000000" pitchFamily="50" charset="0"/>
                <a:sym typeface="Wingdings" panose="05000000000000000000" pitchFamily="2" charset="2"/>
              </a:rPr>
              <a:t> gentils </a:t>
            </a:r>
          </a:p>
          <a:p>
            <a:r>
              <a:rPr lang="fr-FR" sz="1714" dirty="0">
                <a:latin typeface="OpenDyslexicAlta" panose="00000500000000000000" pitchFamily="50" charset="0"/>
                <a:sym typeface="Wingdings" panose="05000000000000000000" pitchFamily="2" charset="2"/>
              </a:rPr>
              <a:t>Rouge  rouges </a:t>
            </a:r>
            <a:endParaRPr lang="fr-FR" sz="1714" dirty="0">
              <a:latin typeface="OpenDyslexicAlta" panose="00000500000000000000" pitchFamily="50" charset="0"/>
            </a:endParaRP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962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5B3670-EBCF-4844-9837-C533C10FCD36}"/>
              </a:ext>
            </a:extLst>
          </p:cNvPr>
          <p:cNvSpPr txBox="1"/>
          <p:nvPr/>
        </p:nvSpPr>
        <p:spPr>
          <a:xfrm>
            <a:off x="1102857" y="3272867"/>
            <a:ext cx="2585730" cy="31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29" u="sng" dirty="0">
                <a:latin typeface="Modern Love Grunge" panose="04070805081005020601" pitchFamily="82" charset="0"/>
              </a:rPr>
              <a:t>Bilan de la dictée: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7F88CE7-9FE8-49DD-97CE-34CABC9EB4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2495">
            <a:off x="7312935" y="4867208"/>
            <a:ext cx="2487431" cy="265963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AFCA733-61DA-4DC2-ADC6-4274931CA5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85" t="35250" r="72154" b="22923"/>
          <a:stretch/>
        </p:blipFill>
        <p:spPr>
          <a:xfrm>
            <a:off x="791850" y="3815225"/>
            <a:ext cx="2585730" cy="259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27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7551CB-C49C-4ED2-9C20-4AB745E36E13}"/>
              </a:ext>
            </a:extLst>
          </p:cNvPr>
          <p:cNvSpPr txBox="1"/>
          <p:nvPr/>
        </p:nvSpPr>
        <p:spPr>
          <a:xfrm>
            <a:off x="1102857" y="413956"/>
            <a:ext cx="7945080" cy="5368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dirty="0">
                <a:latin typeface="Modern Love Grunge" panose="04070805081005020601" pitchFamily="82" charset="0"/>
              </a:rPr>
              <a:t>Semaine 7: Lettre g devant les consonnes</a:t>
            </a:r>
          </a:p>
          <a:p>
            <a:r>
              <a:rPr lang="fr-FR" sz="1714" dirty="0">
                <a:latin typeface="Modern Love Grunge" panose="04070805081005020601" pitchFamily="82" charset="0"/>
              </a:rPr>
              <a:t>Les mots :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gros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glace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agneau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montagne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mignon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araignée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anglais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magnifique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gagner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OpenDyslexicAlta" panose="00000500000000000000" pitchFamily="50" charset="0"/>
                <a:cs typeface="Arial" panose="020B0604020202020204" pitchFamily="34" charset="0"/>
              </a:rPr>
              <a:t>champignon </a:t>
            </a:r>
          </a:p>
          <a:p>
            <a:endParaRPr lang="fr-FR" sz="1714" dirty="0">
              <a:latin typeface="CrayonE" panose="00000500000000000000" pitchFamily="2" charset="0"/>
              <a:cs typeface="Arial" panose="020B0604020202020204" pitchFamily="34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E1CB6F6-284B-4053-A9F5-ECC10F39C0F0}"/>
              </a:ext>
            </a:extLst>
          </p:cNvPr>
          <p:cNvSpPr txBox="1"/>
          <p:nvPr/>
        </p:nvSpPr>
        <p:spPr>
          <a:xfrm>
            <a:off x="3887336" y="901946"/>
            <a:ext cx="5416920" cy="5208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u="sng" dirty="0">
                <a:latin typeface="CrayonE" panose="00000500000000000000" pitchFamily="2" charset="0"/>
              </a:rPr>
              <a:t>Pour écrire des phrases: </a:t>
            </a:r>
          </a:p>
          <a:p>
            <a:r>
              <a:rPr lang="fr-FR" sz="1714" u="sng" dirty="0">
                <a:latin typeface="Modern Love Grunge" panose="04070805081005020601" pitchFamily="82" charset="0"/>
              </a:rPr>
              <a:t>Les verbes :</a:t>
            </a:r>
          </a:p>
          <a:p>
            <a:pPr marL="0" lvl="1"/>
            <a:r>
              <a:rPr lang="fr-FR" sz="1714" dirty="0">
                <a:latin typeface="OpenDyslexicAlta" panose="00000500000000000000" pitchFamily="50" charset="0"/>
              </a:rPr>
              <a:t>J’ai gagné		il y  a			je fais 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r>
              <a:rPr lang="fr-FR" sz="1714" u="sng" dirty="0">
                <a:latin typeface="Modern Love Grunge" panose="04070805081005020601" pitchFamily="82" charset="0"/>
              </a:rPr>
              <a:t>Masculin - féminin</a:t>
            </a:r>
          </a:p>
          <a:p>
            <a:r>
              <a:rPr lang="fr-FR" sz="1714" dirty="0">
                <a:latin typeface="OpenDyslexicAlta" panose="00000500000000000000" pitchFamily="50" charset="0"/>
                <a:sym typeface="Wingdings" panose="05000000000000000000" pitchFamily="2" charset="2"/>
              </a:rPr>
              <a:t>Gros  grosse 								</a:t>
            </a:r>
          </a:p>
          <a:p>
            <a:r>
              <a:rPr lang="fr-FR" sz="1714" dirty="0">
                <a:latin typeface="OpenDyslexicAlta" panose="00000500000000000000" pitchFamily="50" charset="0"/>
                <a:sym typeface="Wingdings" panose="05000000000000000000" pitchFamily="2" charset="2"/>
              </a:rPr>
              <a:t>Grand  grande </a:t>
            </a:r>
          </a:p>
          <a:p>
            <a:r>
              <a:rPr lang="fr-FR" sz="1714" dirty="0">
                <a:latin typeface="OpenDyslexicAlta" panose="00000500000000000000" pitchFamily="50" charset="0"/>
                <a:sym typeface="Wingdings" panose="05000000000000000000" pitchFamily="2" charset="2"/>
              </a:rPr>
              <a:t>Anglais  anglaise 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r>
              <a:rPr lang="fr-FR" sz="1714" u="sng" dirty="0">
                <a:latin typeface="Modern Love Grunge" panose="04070805081005020601" pitchFamily="82" charset="0"/>
              </a:rPr>
              <a:t>Singulier – pluriel</a:t>
            </a:r>
          </a:p>
          <a:p>
            <a:r>
              <a:rPr lang="fr-FR" sz="1714" dirty="0">
                <a:latin typeface="OpenDyslexicAlta" panose="00000500000000000000" pitchFamily="50" charset="0"/>
              </a:rPr>
              <a:t>Un agneau </a:t>
            </a:r>
            <a:r>
              <a:rPr lang="fr-FR" sz="1714" dirty="0">
                <a:latin typeface="OpenDyslexicAlta" panose="00000500000000000000" pitchFamily="50" charset="0"/>
                <a:sym typeface="Wingdings" panose="05000000000000000000" pitchFamily="2" charset="2"/>
              </a:rPr>
              <a:t> des agneaux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r>
              <a:rPr lang="fr-FR" sz="1714" u="sng" dirty="0">
                <a:latin typeface="Modern Love Grunge" panose="04070805081005020601" pitchFamily="82" charset="0"/>
              </a:rPr>
              <a:t>Vocabulaire : </a:t>
            </a:r>
          </a:p>
          <a:p>
            <a:r>
              <a:rPr lang="fr-FR" sz="1714" dirty="0">
                <a:latin typeface="OpenDyslexicAlta" panose="00000500000000000000" pitchFamily="50" charset="0"/>
                <a:sym typeface="Wingdings" panose="05000000000000000000" pitchFamily="2" charset="2"/>
              </a:rPr>
              <a:t>Magnifique  très beau</a:t>
            </a:r>
            <a:endParaRPr lang="fr-FR" sz="1714" dirty="0">
              <a:latin typeface="OpenDyslexicAlta" panose="00000500000000000000" pitchFamily="50" charset="0"/>
            </a:endParaRPr>
          </a:p>
          <a:p>
            <a:endParaRPr lang="fr-FR" sz="1714" dirty="0">
              <a:latin typeface="CrayonE" panose="00000500000000000000" pitchFamily="2" charset="0"/>
            </a:endParaRP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962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5B3670-EBCF-4844-9837-C533C10FCD36}"/>
              </a:ext>
            </a:extLst>
          </p:cNvPr>
          <p:cNvSpPr txBox="1"/>
          <p:nvPr/>
        </p:nvSpPr>
        <p:spPr>
          <a:xfrm>
            <a:off x="1151532" y="5365072"/>
            <a:ext cx="2585730" cy="31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29" u="sng" dirty="0">
                <a:latin typeface="Modern Love Grunge" panose="04070805081005020601" pitchFamily="82" charset="0"/>
              </a:rPr>
              <a:t>Bilan de la dictée: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7F88CE7-9FE8-49DD-97CE-34CABC9EB4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2495">
            <a:off x="7312935" y="4867208"/>
            <a:ext cx="2487431" cy="265963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5911622-7401-402C-8A65-2B3174BB56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09" t="33431" r="71722" b="23081"/>
          <a:stretch/>
        </p:blipFill>
        <p:spPr>
          <a:xfrm>
            <a:off x="3481648" y="4600280"/>
            <a:ext cx="2230627" cy="225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41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7551CB-C49C-4ED2-9C20-4AB745E36E13}"/>
              </a:ext>
            </a:extLst>
          </p:cNvPr>
          <p:cNvSpPr txBox="1"/>
          <p:nvPr/>
        </p:nvSpPr>
        <p:spPr>
          <a:xfrm>
            <a:off x="1102857" y="413956"/>
            <a:ext cx="7945080" cy="6159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dirty="0">
                <a:latin typeface="Modern Love Grunge" panose="04070805081005020601" pitchFamily="82" charset="0"/>
              </a:rPr>
              <a:t>Semaine 1: Lettre e et ses farces : </a:t>
            </a:r>
            <a:r>
              <a:rPr lang="fr-FR" sz="1714" dirty="0" err="1">
                <a:latin typeface="Modern Love Grunge" panose="04070805081005020601" pitchFamily="82" charset="0"/>
              </a:rPr>
              <a:t>ein</a:t>
            </a:r>
            <a:r>
              <a:rPr lang="fr-FR" sz="1714" dirty="0">
                <a:latin typeface="Modern Love Grunge" panose="04070805081005020601" pitchFamily="82" charset="0"/>
              </a:rPr>
              <a:t>, </a:t>
            </a:r>
            <a:r>
              <a:rPr lang="fr-FR" sz="1714" dirty="0" err="1">
                <a:latin typeface="Modern Love Grunge" panose="04070805081005020601" pitchFamily="82" charset="0"/>
              </a:rPr>
              <a:t>eim</a:t>
            </a:r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r>
              <a:rPr lang="fr-FR" sz="1714" dirty="0">
                <a:latin typeface="Modern Love Grunge" panose="04070805081005020601" pitchFamily="82" charset="0"/>
              </a:rPr>
              <a:t>Les mots :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peinture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peintre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ceinture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empreinte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rein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éteindre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frein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plein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teinture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atteindre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enceinte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se teindre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éteinte </a:t>
            </a: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E1CB6F6-284B-4053-A9F5-ECC10F39C0F0}"/>
              </a:ext>
            </a:extLst>
          </p:cNvPr>
          <p:cNvSpPr txBox="1"/>
          <p:nvPr/>
        </p:nvSpPr>
        <p:spPr>
          <a:xfrm>
            <a:off x="3877909" y="1087260"/>
            <a:ext cx="4741996" cy="2411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u="sng" dirty="0">
                <a:latin typeface="CrayonE" panose="00000500000000000000" pitchFamily="2" charset="0"/>
              </a:rPr>
              <a:t>Pour écrire des phrases: </a:t>
            </a:r>
          </a:p>
          <a:p>
            <a:r>
              <a:rPr lang="fr-FR" sz="1714" u="sng" dirty="0">
                <a:latin typeface="Modern Love Grunge" panose="04070805081005020601" pitchFamily="82" charset="0"/>
              </a:rPr>
              <a:t>Les verbes :</a:t>
            </a:r>
          </a:p>
          <a:p>
            <a:r>
              <a:rPr lang="fr-FR" sz="1429" dirty="0">
                <a:latin typeface="CrayonE" panose="00000500000000000000" pitchFamily="2" charset="0"/>
              </a:rPr>
              <a:t>Il laisse		C’est  			Elle fait </a:t>
            </a:r>
          </a:p>
          <a:p>
            <a:r>
              <a:rPr lang="fr-FR" sz="1429" dirty="0">
                <a:latin typeface="CrayonE" panose="00000500000000000000" pitchFamily="2" charset="0"/>
              </a:rPr>
              <a:t>Elle laisse		Elle est			Elle va		Elle a</a:t>
            </a:r>
          </a:p>
          <a:p>
            <a:endParaRPr lang="fr-FR" sz="962" dirty="0">
              <a:latin typeface="Modern Love Grunge" panose="04070805081005020601" pitchFamily="82" charset="0"/>
            </a:endParaRPr>
          </a:p>
          <a:p>
            <a:r>
              <a:rPr lang="fr-FR" sz="1714" u="sng" dirty="0">
                <a:latin typeface="Modern Love Grunge" panose="04070805081005020601" pitchFamily="82" charset="0"/>
              </a:rPr>
              <a:t>Le féminin :</a:t>
            </a:r>
            <a:r>
              <a:rPr lang="fr-FR" sz="1714" dirty="0">
                <a:latin typeface="Modern Love Grunge" panose="04070805081005020601" pitchFamily="82" charset="0"/>
              </a:rPr>
              <a:t> 				</a:t>
            </a:r>
            <a:r>
              <a:rPr lang="fr-FR" sz="1714" u="sng" dirty="0">
                <a:latin typeface="Modern Love Grunge" panose="04070805081005020601" pitchFamily="82" charset="0"/>
              </a:rPr>
              <a:t>Le masculin:</a:t>
            </a:r>
          </a:p>
          <a:p>
            <a:r>
              <a:rPr lang="fr-FR" sz="1714" dirty="0">
                <a:latin typeface="CrayonE" panose="00000500000000000000" pitchFamily="2" charset="0"/>
              </a:rPr>
              <a:t>Le peintre </a:t>
            </a:r>
            <a:r>
              <a:rPr lang="fr-FR" sz="1714" dirty="0">
                <a:latin typeface="CrayonE" panose="00000500000000000000" pitchFamily="2" charset="0"/>
                <a:sym typeface="Wingdings" panose="05000000000000000000" pitchFamily="2" charset="2"/>
              </a:rPr>
              <a:t> la peintre </a:t>
            </a:r>
          </a:p>
          <a:p>
            <a:r>
              <a:rPr lang="fr-FR" sz="1714" dirty="0">
                <a:latin typeface="CrayonE" panose="00000500000000000000" pitchFamily="2" charset="0"/>
                <a:sym typeface="Wingdings" panose="05000000000000000000" pitchFamily="2" charset="2"/>
              </a:rPr>
              <a:t>Plein  pleine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962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5B3670-EBCF-4844-9837-C533C10FCD36}"/>
              </a:ext>
            </a:extLst>
          </p:cNvPr>
          <p:cNvSpPr txBox="1"/>
          <p:nvPr/>
        </p:nvSpPr>
        <p:spPr>
          <a:xfrm>
            <a:off x="3371720" y="5770740"/>
            <a:ext cx="2585730" cy="31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29" u="sng" dirty="0">
                <a:latin typeface="Modern Love Grunge" panose="04070805081005020601" pitchFamily="82" charset="0"/>
              </a:rPr>
              <a:t>Bilan de la dictée: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7F88CE7-9FE8-49DD-97CE-34CABC9EB4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2495">
            <a:off x="7312935" y="4867208"/>
            <a:ext cx="2487431" cy="265963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B9D2338-F0E2-4580-AA3A-F255D969B6A3}"/>
              </a:ext>
            </a:extLst>
          </p:cNvPr>
          <p:cNvSpPr txBox="1"/>
          <p:nvPr/>
        </p:nvSpPr>
        <p:spPr>
          <a:xfrm>
            <a:off x="6559198" y="2528539"/>
            <a:ext cx="2274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rayonE" panose="00000500000000000000" pitchFamily="2" charset="0"/>
                <a:sym typeface="Wingdings" panose="05000000000000000000" pitchFamily="2" charset="2"/>
              </a:rPr>
              <a:t>Eteinte  éteint</a:t>
            </a:r>
            <a:endParaRPr lang="fr-FR" sz="1000" dirty="0">
              <a:latin typeface="CrayonE" panose="00000500000000000000" pitchFamily="2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4D68E34-787D-4745-A1A9-E29FBA29C2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12" t="35523" r="71722" b="23828"/>
          <a:stretch/>
        </p:blipFill>
        <p:spPr>
          <a:xfrm>
            <a:off x="5233704" y="4325406"/>
            <a:ext cx="2369081" cy="223230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73C0E17-3D37-4625-9636-BD892C22C720}"/>
              </a:ext>
            </a:extLst>
          </p:cNvPr>
          <p:cNvSpPr txBox="1"/>
          <p:nvPr/>
        </p:nvSpPr>
        <p:spPr>
          <a:xfrm>
            <a:off x="3943897" y="2964648"/>
            <a:ext cx="4741996" cy="1411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14" u="sng" dirty="0">
                <a:latin typeface="Modern Love Grunge" panose="04070805081005020601" pitchFamily="82" charset="0"/>
              </a:rPr>
              <a:t>Le vocabulaire : </a:t>
            </a:r>
          </a:p>
          <a:p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Empreinte: Trace laissée </a:t>
            </a:r>
          </a:p>
          <a:p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Rein: Organe que l’on a dans son corps</a:t>
            </a:r>
          </a:p>
          <a:p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Enceinte : Femme qui attend un bébé </a:t>
            </a:r>
          </a:p>
          <a:p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Teinture: Couleur pour teindre les cheveux</a:t>
            </a:r>
          </a:p>
        </p:txBody>
      </p:sp>
    </p:spTree>
    <p:extLst>
      <p:ext uri="{BB962C8B-B14F-4D97-AF65-F5344CB8AC3E}">
        <p14:creationId xmlns:p14="http://schemas.microsoft.com/office/powerpoint/2010/main" val="4258396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7551CB-C49C-4ED2-9C20-4AB745E36E13}"/>
              </a:ext>
            </a:extLst>
          </p:cNvPr>
          <p:cNvSpPr txBox="1"/>
          <p:nvPr/>
        </p:nvSpPr>
        <p:spPr>
          <a:xfrm>
            <a:off x="1102857" y="413956"/>
            <a:ext cx="7945080" cy="642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dirty="0">
                <a:latin typeface="Modern Love Grunge" panose="04070805081005020601" pitchFamily="82" charset="0"/>
              </a:rPr>
              <a:t>Semaine 2: Lettre o et ses farces : on, om</a:t>
            </a: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r>
              <a:rPr lang="fr-FR" sz="1714" dirty="0">
                <a:latin typeface="Modern Love Grunge" panose="04070805081005020601" pitchFamily="82" charset="0"/>
              </a:rPr>
              <a:t>Les mots :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bon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compagnon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confiture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conduit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monde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ronde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donc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mouton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cochon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monstre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saison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combien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comparer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sombre </a:t>
            </a: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E1CB6F6-284B-4053-A9F5-ECC10F39C0F0}"/>
              </a:ext>
            </a:extLst>
          </p:cNvPr>
          <p:cNvSpPr txBox="1"/>
          <p:nvPr/>
        </p:nvSpPr>
        <p:spPr>
          <a:xfrm>
            <a:off x="3877909" y="1087260"/>
            <a:ext cx="4741996" cy="2367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u="sng" dirty="0">
                <a:latin typeface="CrayonE" panose="00000500000000000000" pitchFamily="2" charset="0"/>
              </a:rPr>
              <a:t>Pour écrire des phrases: </a:t>
            </a:r>
          </a:p>
          <a:p>
            <a:r>
              <a:rPr lang="fr-FR" sz="1714" u="sng" dirty="0">
                <a:latin typeface="Modern Love Grunge" panose="04070805081005020601" pitchFamily="82" charset="0"/>
              </a:rPr>
              <a:t>Les verbes :</a:t>
            </a:r>
          </a:p>
          <a:p>
            <a:pPr lvl="1"/>
            <a:r>
              <a:rPr lang="fr-FR" sz="1429" dirty="0">
                <a:latin typeface="CrayonE" panose="00000500000000000000" pitchFamily="2" charset="0"/>
              </a:rPr>
              <a:t>Il conduit			Ils voient 		Ils montent</a:t>
            </a:r>
          </a:p>
          <a:p>
            <a:pPr lvl="1"/>
            <a:r>
              <a:rPr lang="fr-FR" sz="1429" dirty="0">
                <a:latin typeface="CrayonE" panose="00000500000000000000" pitchFamily="2" charset="0"/>
              </a:rPr>
              <a:t>Ils adorent			Ils ont			Il fait </a:t>
            </a:r>
          </a:p>
          <a:p>
            <a:pPr lvl="1"/>
            <a:r>
              <a:rPr lang="fr-FR" sz="1429" dirty="0">
                <a:latin typeface="CrayonE" panose="00000500000000000000" pitchFamily="2" charset="0"/>
              </a:rPr>
              <a:t>Ils se cachent			On compare </a:t>
            </a:r>
          </a:p>
          <a:p>
            <a:endParaRPr lang="fr-FR" sz="962" dirty="0">
              <a:latin typeface="Modern Love Grunge" panose="04070805081005020601" pitchFamily="82" charset="0"/>
            </a:endParaRPr>
          </a:p>
          <a:p>
            <a:r>
              <a:rPr lang="fr-FR" sz="1714" u="sng" dirty="0">
                <a:latin typeface="Modern Love Grunge" panose="04070805081005020601" pitchFamily="82" charset="0"/>
              </a:rPr>
              <a:t>Le féminin :</a:t>
            </a:r>
            <a:r>
              <a:rPr lang="fr-FR" sz="1714" dirty="0">
                <a:latin typeface="Modern Love Grunge" panose="04070805081005020601" pitchFamily="82" charset="0"/>
              </a:rPr>
              <a:t> 				</a:t>
            </a:r>
            <a:endParaRPr lang="fr-FR" sz="1714" u="sng" dirty="0">
              <a:latin typeface="Modern Love Grunge" panose="04070805081005020601" pitchFamily="82" charset="0"/>
            </a:endParaRPr>
          </a:p>
          <a:p>
            <a:r>
              <a:rPr lang="fr-FR" sz="1714" dirty="0">
                <a:latin typeface="CrayonE" panose="00000500000000000000" pitchFamily="2" charset="0"/>
              </a:rPr>
              <a:t>Bon </a:t>
            </a:r>
            <a:r>
              <a:rPr lang="fr-FR" sz="1714" dirty="0">
                <a:latin typeface="CrayonE" panose="00000500000000000000" pitchFamily="2" charset="0"/>
                <a:sym typeface="Wingdings" panose="05000000000000000000" pitchFamily="2" charset="2"/>
              </a:rPr>
              <a:t> bonne 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962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5B3670-EBCF-4844-9837-C533C10FCD36}"/>
              </a:ext>
            </a:extLst>
          </p:cNvPr>
          <p:cNvSpPr txBox="1"/>
          <p:nvPr/>
        </p:nvSpPr>
        <p:spPr>
          <a:xfrm>
            <a:off x="3877909" y="4171510"/>
            <a:ext cx="2585730" cy="31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29" u="sng" dirty="0">
                <a:latin typeface="Modern Love Grunge" panose="04070805081005020601" pitchFamily="82" charset="0"/>
              </a:rPr>
              <a:t>Bilan de la dictée: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7F88CE7-9FE8-49DD-97CE-34CABC9EB4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2495">
            <a:off x="7312935" y="4867208"/>
            <a:ext cx="2487431" cy="265963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4D68E34-787D-4745-A1A9-E29FBA29C2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12" t="35523" r="71722" b="23828"/>
          <a:stretch/>
        </p:blipFill>
        <p:spPr>
          <a:xfrm>
            <a:off x="5064366" y="4171510"/>
            <a:ext cx="2586803" cy="243746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73C0E17-3D37-4625-9636-BD892C22C720}"/>
              </a:ext>
            </a:extLst>
          </p:cNvPr>
          <p:cNvSpPr txBox="1"/>
          <p:nvPr/>
        </p:nvSpPr>
        <p:spPr>
          <a:xfrm>
            <a:off x="3877909" y="3069612"/>
            <a:ext cx="4925234" cy="88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14" u="sng" dirty="0">
                <a:latin typeface="Modern Love Grunge" panose="04070805081005020601" pitchFamily="82" charset="0"/>
              </a:rPr>
              <a:t>Le vocabulaire : </a:t>
            </a:r>
          </a:p>
          <a:p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Compagnon: quelqu’un qui accompagne une autre personne</a:t>
            </a:r>
          </a:p>
          <a:p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Sombre: Peu de lumière </a:t>
            </a:r>
          </a:p>
        </p:txBody>
      </p:sp>
    </p:spTree>
    <p:extLst>
      <p:ext uri="{BB962C8B-B14F-4D97-AF65-F5344CB8AC3E}">
        <p14:creationId xmlns:p14="http://schemas.microsoft.com/office/powerpoint/2010/main" val="3003304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7551CB-C49C-4ED2-9C20-4AB745E36E13}"/>
              </a:ext>
            </a:extLst>
          </p:cNvPr>
          <p:cNvSpPr txBox="1"/>
          <p:nvPr/>
        </p:nvSpPr>
        <p:spPr>
          <a:xfrm>
            <a:off x="1102857" y="413956"/>
            <a:ext cx="7945080" cy="668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dirty="0">
                <a:latin typeface="Modern Love Grunge" panose="04070805081005020601" pitchFamily="82" charset="0"/>
              </a:rPr>
              <a:t>Semaine 3: Lettre o et ses farces : ou, </a:t>
            </a:r>
            <a:r>
              <a:rPr lang="fr-FR" sz="1714" dirty="0" err="1">
                <a:latin typeface="Modern Love Grunge" panose="04070805081005020601" pitchFamily="82" charset="0"/>
              </a:rPr>
              <a:t>oi</a:t>
            </a:r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r>
              <a:rPr lang="fr-FR" sz="1714" dirty="0">
                <a:latin typeface="Modern Love Grunge" panose="04070805081005020601" pitchFamily="82" charset="0"/>
              </a:rPr>
              <a:t>Les mots :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loup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chou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soupe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tout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journal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roi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trois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mois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noir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poisson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rajouter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boule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poule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voix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poids </a:t>
            </a: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E1CB6F6-284B-4053-A9F5-ECC10F39C0F0}"/>
              </a:ext>
            </a:extLst>
          </p:cNvPr>
          <p:cNvSpPr txBox="1"/>
          <p:nvPr/>
        </p:nvSpPr>
        <p:spPr>
          <a:xfrm>
            <a:off x="3877909" y="1087260"/>
            <a:ext cx="4741996" cy="2894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u="sng" dirty="0">
                <a:latin typeface="CrayonE" panose="00000500000000000000" pitchFamily="2" charset="0"/>
              </a:rPr>
              <a:t>Pour écrire des phrases: </a:t>
            </a:r>
          </a:p>
          <a:p>
            <a:r>
              <a:rPr lang="fr-FR" sz="1714" u="sng" dirty="0">
                <a:latin typeface="Modern Love Grunge" panose="04070805081005020601" pitchFamily="82" charset="0"/>
              </a:rPr>
              <a:t>Les verbes :</a:t>
            </a:r>
          </a:p>
          <a:p>
            <a:pPr lvl="1"/>
            <a:r>
              <a:rPr lang="fr-FR" sz="1429" dirty="0">
                <a:latin typeface="CrayonE" panose="00000500000000000000" pitchFamily="2" charset="0"/>
              </a:rPr>
              <a:t>Il y a 		Il préparait			Il rajoutait</a:t>
            </a:r>
          </a:p>
          <a:p>
            <a:pPr lvl="1"/>
            <a:r>
              <a:rPr lang="fr-FR" sz="1429" dirty="0">
                <a:latin typeface="CrayonE" panose="00000500000000000000" pitchFamily="2" charset="0"/>
              </a:rPr>
              <a:t>On parlait		Il admirait			Il faisait</a:t>
            </a:r>
          </a:p>
          <a:p>
            <a:pPr lvl="1"/>
            <a:endParaRPr lang="fr-FR" sz="1429" dirty="0">
              <a:latin typeface="CrayonE" panose="00000500000000000000" pitchFamily="2" charset="0"/>
            </a:endParaRPr>
          </a:p>
          <a:p>
            <a:endParaRPr lang="fr-FR" sz="962" dirty="0">
              <a:latin typeface="Modern Love Grunge" panose="04070805081005020601" pitchFamily="82" charset="0"/>
            </a:endParaRPr>
          </a:p>
          <a:p>
            <a:r>
              <a:rPr lang="fr-FR" sz="1714" u="sng" dirty="0">
                <a:latin typeface="Modern Love Grunge" panose="04070805081005020601" pitchFamily="82" charset="0"/>
              </a:rPr>
              <a:t>Le féminin :</a:t>
            </a:r>
            <a:r>
              <a:rPr lang="fr-FR" sz="1714" dirty="0">
                <a:latin typeface="Modern Love Grunge" panose="04070805081005020601" pitchFamily="82" charset="0"/>
              </a:rPr>
              <a:t> 				</a:t>
            </a:r>
            <a:endParaRPr lang="fr-FR" sz="1714" u="sng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CrayonE" panose="00000500000000000000" pitchFamily="2" charset="0"/>
            </a:endParaRPr>
          </a:p>
          <a:p>
            <a:r>
              <a:rPr lang="fr-FR" sz="1714" dirty="0">
                <a:latin typeface="CrayonE" panose="00000500000000000000" pitchFamily="2" charset="0"/>
              </a:rPr>
              <a:t>Roi </a:t>
            </a:r>
            <a:r>
              <a:rPr lang="fr-FR" sz="1714" dirty="0">
                <a:latin typeface="CrayonE" panose="00000500000000000000" pitchFamily="2" charset="0"/>
                <a:sym typeface="Wingdings" panose="05000000000000000000" pitchFamily="2" charset="2"/>
              </a:rPr>
              <a:t> reine </a:t>
            </a:r>
          </a:p>
          <a:p>
            <a:r>
              <a:rPr lang="fr-FR" sz="1714" dirty="0">
                <a:latin typeface="CrayonE" panose="00000500000000000000" pitchFamily="2" charset="0"/>
                <a:sym typeface="Wingdings" panose="05000000000000000000" pitchFamily="2" charset="2"/>
              </a:rPr>
              <a:t>Noir  noire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962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5B3670-EBCF-4844-9837-C533C10FCD36}"/>
              </a:ext>
            </a:extLst>
          </p:cNvPr>
          <p:cNvSpPr txBox="1"/>
          <p:nvPr/>
        </p:nvSpPr>
        <p:spPr>
          <a:xfrm>
            <a:off x="3877909" y="3803058"/>
            <a:ext cx="2585730" cy="31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29" u="sng" dirty="0">
                <a:latin typeface="Modern Love Grunge" panose="04070805081005020601" pitchFamily="82" charset="0"/>
              </a:rPr>
              <a:t>Bilan de la dictée: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7F88CE7-9FE8-49DD-97CE-34CABC9EB4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2495">
            <a:off x="7312935" y="4867208"/>
            <a:ext cx="2487431" cy="265963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4D68E34-787D-4745-A1A9-E29FBA29C2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12" t="35523" r="71722" b="23828"/>
          <a:stretch/>
        </p:blipFill>
        <p:spPr>
          <a:xfrm>
            <a:off x="5168985" y="3925634"/>
            <a:ext cx="2586803" cy="243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2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7551CB-C49C-4ED2-9C20-4AB745E36E13}"/>
              </a:ext>
            </a:extLst>
          </p:cNvPr>
          <p:cNvSpPr txBox="1"/>
          <p:nvPr/>
        </p:nvSpPr>
        <p:spPr>
          <a:xfrm>
            <a:off x="1102857" y="413956"/>
            <a:ext cx="7945080" cy="668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dirty="0">
                <a:latin typeface="Modern Love Grunge" panose="04070805081005020601" pitchFamily="82" charset="0"/>
              </a:rPr>
              <a:t>Semaine 4: Lettre o et ses farces : ion</a:t>
            </a: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r>
              <a:rPr lang="fr-FR" sz="1714" dirty="0">
                <a:latin typeface="Modern Love Grunge" panose="04070805081005020601" pitchFamily="82" charset="0"/>
              </a:rPr>
              <a:t>Les mots :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lion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camion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pion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passion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mission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opinion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création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million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natation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occasion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illusion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punition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solution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direction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digestion </a:t>
            </a: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E1CB6F6-284B-4053-A9F5-ECC10F39C0F0}"/>
              </a:ext>
            </a:extLst>
          </p:cNvPr>
          <p:cNvSpPr txBox="1"/>
          <p:nvPr/>
        </p:nvSpPr>
        <p:spPr>
          <a:xfrm>
            <a:off x="3877909" y="1087260"/>
            <a:ext cx="4925234" cy="3949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u="sng" dirty="0">
                <a:latin typeface="CrayonE" panose="00000500000000000000" pitchFamily="2" charset="0"/>
              </a:rPr>
              <a:t>Pour écrire des phrases: </a:t>
            </a:r>
          </a:p>
          <a:p>
            <a:r>
              <a:rPr lang="fr-FR" sz="1714" u="sng" dirty="0">
                <a:latin typeface="Modern Love Grunge" panose="04070805081005020601" pitchFamily="82" charset="0"/>
              </a:rPr>
              <a:t>Les verbes :</a:t>
            </a:r>
          </a:p>
          <a:p>
            <a:pPr lvl="1"/>
            <a:r>
              <a:rPr lang="fr-FR" sz="1429" dirty="0">
                <a:latin typeface="CrayonE" panose="00000500000000000000" pitchFamily="2" charset="0"/>
              </a:rPr>
              <a:t>Il y avait 			Ils avaient		Nous venions</a:t>
            </a:r>
          </a:p>
          <a:p>
            <a:pPr lvl="1"/>
            <a:r>
              <a:rPr lang="fr-FR" sz="1429" dirty="0">
                <a:latin typeface="CrayonE" panose="00000500000000000000" pitchFamily="2" charset="0"/>
              </a:rPr>
              <a:t>Nous avions		       Nous aimions</a:t>
            </a:r>
          </a:p>
          <a:p>
            <a:pPr lvl="1"/>
            <a:endParaRPr lang="fr-FR" sz="1429" dirty="0">
              <a:latin typeface="CrayonE" panose="00000500000000000000" pitchFamily="2" charset="0"/>
            </a:endParaRPr>
          </a:p>
          <a:p>
            <a:endParaRPr lang="fr-FR" sz="962" dirty="0">
              <a:latin typeface="Modern Love Grunge" panose="04070805081005020601" pitchFamily="82" charset="0"/>
            </a:endParaRPr>
          </a:p>
          <a:p>
            <a:r>
              <a:rPr lang="fr-FR" sz="1714" u="sng" dirty="0">
                <a:latin typeface="Modern Love Grunge" panose="04070805081005020601" pitchFamily="82" charset="0"/>
              </a:rPr>
              <a:t>Le féminin :</a:t>
            </a:r>
            <a:r>
              <a:rPr lang="fr-FR" sz="1714" dirty="0">
                <a:latin typeface="Modern Love Grunge" panose="04070805081005020601" pitchFamily="82" charset="0"/>
              </a:rPr>
              <a:t> 				</a:t>
            </a:r>
            <a:endParaRPr lang="fr-FR" sz="1714" u="sng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CrayonE" panose="00000500000000000000" pitchFamily="2" charset="0"/>
            </a:endParaRPr>
          </a:p>
          <a:p>
            <a:r>
              <a:rPr lang="fr-FR" sz="1714" dirty="0">
                <a:latin typeface="CrayonE" panose="00000500000000000000" pitchFamily="2" charset="0"/>
              </a:rPr>
              <a:t>Un lion </a:t>
            </a:r>
            <a:r>
              <a:rPr lang="fr-FR" sz="1714" dirty="0">
                <a:latin typeface="CrayonE" panose="00000500000000000000" pitchFamily="2" charset="0"/>
                <a:sym typeface="Wingdings" panose="05000000000000000000" pitchFamily="2" charset="2"/>
              </a:rPr>
              <a:t> une lionne 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r>
              <a:rPr lang="fr-FR" sz="1714" u="sng" dirty="0">
                <a:latin typeface="Modern Love Grunge" panose="04070805081005020601" pitchFamily="82" charset="0"/>
              </a:rPr>
              <a:t>Vocabulaire :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r>
              <a:rPr lang="fr-FR" sz="1714" dirty="0">
                <a:latin typeface="CrayonE" panose="00000500000000000000" pitchFamily="2" charset="0"/>
                <a:sym typeface="Wingdings" panose="05000000000000000000" pitchFamily="2" charset="2"/>
              </a:rPr>
              <a:t>Passion : Quelque chose que l’on aime bien faire</a:t>
            </a:r>
          </a:p>
          <a:p>
            <a:r>
              <a:rPr lang="fr-FR" sz="1714" dirty="0">
                <a:latin typeface="CrayonE" panose="00000500000000000000" pitchFamily="2" charset="0"/>
                <a:sym typeface="Wingdings" panose="05000000000000000000" pitchFamily="2" charset="2"/>
              </a:rPr>
              <a:t>Illusion : Ce qui n’est pas réel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962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5B3670-EBCF-4844-9837-C533C10FCD36}"/>
              </a:ext>
            </a:extLst>
          </p:cNvPr>
          <p:cNvSpPr txBox="1"/>
          <p:nvPr/>
        </p:nvSpPr>
        <p:spPr>
          <a:xfrm>
            <a:off x="3385370" y="5649192"/>
            <a:ext cx="2585730" cy="31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29" u="sng" dirty="0">
                <a:latin typeface="Modern Love Grunge" panose="04070805081005020601" pitchFamily="82" charset="0"/>
              </a:rPr>
              <a:t>Bilan de la dictée: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7F88CE7-9FE8-49DD-97CE-34CABC9EB4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2495">
            <a:off x="7312935" y="4867208"/>
            <a:ext cx="2487431" cy="265963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37F00DD-ADED-4797-985F-7E7D97F9FD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09" t="33431" r="71722" b="23081"/>
          <a:stretch/>
        </p:blipFill>
        <p:spPr>
          <a:xfrm>
            <a:off x="5235035" y="4617415"/>
            <a:ext cx="2038790" cy="206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68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7551CB-C49C-4ED2-9C20-4AB745E36E13}"/>
              </a:ext>
            </a:extLst>
          </p:cNvPr>
          <p:cNvSpPr txBox="1"/>
          <p:nvPr/>
        </p:nvSpPr>
        <p:spPr>
          <a:xfrm>
            <a:off x="1102857" y="413956"/>
            <a:ext cx="7945080" cy="6950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dirty="0">
                <a:latin typeface="Modern Love Grunge" panose="04070805081005020601" pitchFamily="82" charset="0"/>
              </a:rPr>
              <a:t>Semaine 5: Lettre o et ses farces : </a:t>
            </a:r>
            <a:r>
              <a:rPr lang="fr-FR" sz="1714" dirty="0" err="1">
                <a:latin typeface="Modern Love Grunge" panose="04070805081005020601" pitchFamily="82" charset="0"/>
              </a:rPr>
              <a:t>oin</a:t>
            </a:r>
            <a:r>
              <a:rPr lang="fr-FR" sz="1714" dirty="0">
                <a:latin typeface="Modern Love Grunge" panose="04070805081005020601" pitchFamily="82" charset="0"/>
              </a:rPr>
              <a:t> , </a:t>
            </a:r>
            <a:r>
              <a:rPr lang="fr-FR" sz="1714" dirty="0" err="1">
                <a:latin typeface="Modern Love Grunge" panose="04070805081005020601" pitchFamily="82" charset="0"/>
              </a:rPr>
              <a:t>ouin</a:t>
            </a:r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r>
              <a:rPr lang="fr-FR" sz="1714" dirty="0">
                <a:latin typeface="Modern Love Grunge" panose="04070805081005020601" pitchFamily="82" charset="0"/>
              </a:rPr>
              <a:t>Les mots :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point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coin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poing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moins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foin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babouin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pingouin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shampoing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témoin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besoin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soin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coing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pointure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rejoindre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lointain</a:t>
            </a:r>
          </a:p>
          <a:p>
            <a:endParaRPr lang="fr-FR" sz="1714" dirty="0">
              <a:latin typeface="CrayonE" panose="00000500000000000000" pitchFamily="2" charset="0"/>
              <a:cs typeface="Arial" panose="020B0604020202020204" pitchFamily="34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E1CB6F6-284B-4053-A9F5-ECC10F39C0F0}"/>
              </a:ext>
            </a:extLst>
          </p:cNvPr>
          <p:cNvSpPr txBox="1"/>
          <p:nvPr/>
        </p:nvSpPr>
        <p:spPr>
          <a:xfrm>
            <a:off x="3877909" y="1087260"/>
            <a:ext cx="4925234" cy="3318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u="sng" dirty="0">
                <a:latin typeface="CrayonE" panose="00000500000000000000" pitchFamily="2" charset="0"/>
              </a:rPr>
              <a:t>Pour écrire des phrases: </a:t>
            </a:r>
          </a:p>
          <a:p>
            <a:r>
              <a:rPr lang="fr-FR" sz="1714" u="sng" dirty="0">
                <a:latin typeface="Modern Love Grunge" panose="04070805081005020601" pitchFamily="82" charset="0"/>
              </a:rPr>
              <a:t>Les verbes :</a:t>
            </a:r>
          </a:p>
          <a:p>
            <a:pPr lvl="1"/>
            <a:r>
              <a:rPr lang="fr-FR" sz="1429" dirty="0">
                <a:latin typeface="CrayonE" panose="00000500000000000000" pitchFamily="2" charset="0"/>
              </a:rPr>
              <a:t>Ils voient 		Ils parlent 		Ils cachent </a:t>
            </a:r>
          </a:p>
          <a:p>
            <a:pPr lvl="1"/>
            <a:r>
              <a:rPr lang="fr-FR" sz="1429" dirty="0">
                <a:latin typeface="CrayonE" panose="00000500000000000000" pitchFamily="2" charset="0"/>
              </a:rPr>
              <a:t>Ils mangent 		Ils ont 		Il est 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r>
              <a:rPr lang="fr-FR" sz="1714" u="sng" dirty="0">
                <a:latin typeface="Modern Love Grunge" panose="04070805081005020601" pitchFamily="82" charset="0"/>
              </a:rPr>
              <a:t>Vocabulaire :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r>
              <a:rPr lang="fr-FR" sz="1714" dirty="0">
                <a:latin typeface="CrayonE" panose="00000500000000000000" pitchFamily="2" charset="0"/>
                <a:sym typeface="Wingdings" panose="05000000000000000000" pitchFamily="2" charset="2"/>
              </a:rPr>
              <a:t>Témoin : Personne qui a vu ou entendu quelque chose </a:t>
            </a:r>
          </a:p>
          <a:p>
            <a:r>
              <a:rPr lang="fr-FR" sz="1714" dirty="0">
                <a:latin typeface="CrayonE" panose="00000500000000000000" pitchFamily="2" charset="0"/>
                <a:sym typeface="Wingdings" panose="05000000000000000000" pitchFamily="2" charset="2"/>
              </a:rPr>
              <a:t>Pointure: Taille des chaussures</a:t>
            </a:r>
          </a:p>
          <a:p>
            <a:r>
              <a:rPr lang="fr-FR" sz="1714" dirty="0">
                <a:latin typeface="CrayonE" panose="00000500000000000000" pitchFamily="2" charset="0"/>
                <a:sym typeface="Wingdings" panose="05000000000000000000" pitchFamily="2" charset="2"/>
              </a:rPr>
              <a:t>Coing: fruit 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962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5B3670-EBCF-4844-9837-C533C10FCD36}"/>
              </a:ext>
            </a:extLst>
          </p:cNvPr>
          <p:cNvSpPr txBox="1"/>
          <p:nvPr/>
        </p:nvSpPr>
        <p:spPr>
          <a:xfrm>
            <a:off x="3385370" y="5649192"/>
            <a:ext cx="2585730" cy="31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29" u="sng" dirty="0">
                <a:latin typeface="Modern Love Grunge" panose="04070805081005020601" pitchFamily="82" charset="0"/>
              </a:rPr>
              <a:t>Bilan de la dictée: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7F88CE7-9FE8-49DD-97CE-34CABC9EB4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2495">
            <a:off x="7312935" y="4867208"/>
            <a:ext cx="2487431" cy="2659638"/>
          </a:xfrm>
          <a:prstGeom prst="rect">
            <a:avLst/>
          </a:prstGeom>
        </p:spPr>
      </p:pic>
      <p:pic>
        <p:nvPicPr>
          <p:cNvPr id="1026" name="Picture 2" descr="Coing | Bien de chez nous">
            <a:extLst>
              <a:ext uri="{FF2B5EF4-FFF2-40B4-BE49-F238E27FC236}">
                <a16:creationId xmlns:a16="http://schemas.microsoft.com/office/drawing/2014/main" id="{8E71116A-663D-4D1A-A8CF-A2E7B522C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046" y="3817253"/>
            <a:ext cx="1365133" cy="115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7451914-1399-4317-8503-FACC7284C3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47" t="35250" r="72117" b="24412"/>
          <a:stretch/>
        </p:blipFill>
        <p:spPr>
          <a:xfrm>
            <a:off x="5415316" y="4765614"/>
            <a:ext cx="2031974" cy="201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23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7551CB-C49C-4ED2-9C20-4AB745E36E13}"/>
              </a:ext>
            </a:extLst>
          </p:cNvPr>
          <p:cNvSpPr txBox="1"/>
          <p:nvPr/>
        </p:nvSpPr>
        <p:spPr>
          <a:xfrm>
            <a:off x="1102857" y="413956"/>
            <a:ext cx="7945080" cy="668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dirty="0">
                <a:latin typeface="Modern Love Grunge" panose="04070805081005020601" pitchFamily="82" charset="0"/>
              </a:rPr>
              <a:t>Semaine 6: Lettre g devant les voyelles</a:t>
            </a:r>
          </a:p>
          <a:p>
            <a:r>
              <a:rPr lang="fr-FR" sz="1714" dirty="0">
                <a:latin typeface="Modern Love Grunge" panose="04070805081005020601" pitchFamily="82" charset="0"/>
              </a:rPr>
              <a:t>Les mots :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gare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goûter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déguster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escargot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galette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pigeon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gymnastique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gentil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rouge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girafe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boulanger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boulangerie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boulangère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ménage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sage </a:t>
            </a:r>
          </a:p>
          <a:p>
            <a:endParaRPr lang="fr-FR" sz="1714" dirty="0">
              <a:latin typeface="CrayonE" panose="00000500000000000000" pitchFamily="2" charset="0"/>
              <a:cs typeface="Arial" panose="020B0604020202020204" pitchFamily="34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E1CB6F6-284B-4053-A9F5-ECC10F39C0F0}"/>
              </a:ext>
            </a:extLst>
          </p:cNvPr>
          <p:cNvSpPr txBox="1"/>
          <p:nvPr/>
        </p:nvSpPr>
        <p:spPr>
          <a:xfrm>
            <a:off x="3877909" y="1087260"/>
            <a:ext cx="4925234" cy="4593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u="sng" dirty="0">
                <a:latin typeface="CrayonE" panose="00000500000000000000" pitchFamily="2" charset="0"/>
              </a:rPr>
              <a:t>Pour écrire des phrases: </a:t>
            </a:r>
          </a:p>
          <a:p>
            <a:r>
              <a:rPr lang="fr-FR" sz="1714" u="sng" dirty="0">
                <a:latin typeface="Modern Love Grunge" panose="04070805081005020601" pitchFamily="82" charset="0"/>
              </a:rPr>
              <a:t>Les verbes :</a:t>
            </a:r>
          </a:p>
          <a:p>
            <a:pPr lvl="1"/>
            <a:r>
              <a:rPr lang="fr-FR" sz="1429" dirty="0">
                <a:latin typeface="CrayonE" panose="00000500000000000000" pitchFamily="2" charset="0"/>
              </a:rPr>
              <a:t>Il y a 			Ils sont		Ils donnent</a:t>
            </a:r>
          </a:p>
          <a:p>
            <a:pPr lvl="1"/>
            <a:r>
              <a:rPr lang="fr-FR" sz="1429" dirty="0">
                <a:latin typeface="CrayonE" panose="00000500000000000000" pitchFamily="2" charset="0"/>
              </a:rPr>
              <a:t>Je m’arrête			Je déguste		Je vois 	</a:t>
            </a:r>
          </a:p>
          <a:p>
            <a:pPr lvl="1"/>
            <a:r>
              <a:rPr lang="fr-FR" sz="1429" dirty="0">
                <a:latin typeface="CrayonE" panose="00000500000000000000" pitchFamily="2" charset="0"/>
              </a:rPr>
              <a:t>Elles font			Il court		Elle fait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r>
              <a:rPr lang="fr-FR" sz="1714" u="sng" dirty="0">
                <a:latin typeface="Modern Love Grunge" panose="04070805081005020601" pitchFamily="82" charset="0"/>
              </a:rPr>
              <a:t>Masculin - féminin</a:t>
            </a:r>
          </a:p>
          <a:p>
            <a:r>
              <a:rPr lang="fr-FR" sz="1714" dirty="0">
                <a:latin typeface="CrayonE" panose="00000500000000000000" pitchFamily="2" charset="0"/>
                <a:sym typeface="Wingdings" panose="05000000000000000000" pitchFamily="2" charset="2"/>
              </a:rPr>
              <a:t>Gentil  gentille </a:t>
            </a:r>
          </a:p>
          <a:p>
            <a:r>
              <a:rPr lang="fr-FR" sz="1714" dirty="0">
                <a:latin typeface="CrayonE" panose="00000500000000000000" pitchFamily="2" charset="0"/>
                <a:sym typeface="Wingdings" panose="05000000000000000000" pitchFamily="2" charset="2"/>
              </a:rPr>
              <a:t>Boulanger  boulangère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r>
              <a:rPr lang="fr-FR" sz="1714" u="sng" dirty="0">
                <a:latin typeface="Modern Love Grunge" panose="04070805081005020601" pitchFamily="82" charset="0"/>
              </a:rPr>
              <a:t>Singulier – pluriel</a:t>
            </a:r>
          </a:p>
          <a:p>
            <a:r>
              <a:rPr lang="fr-FR" sz="1714" dirty="0">
                <a:latin typeface="CrayonE" panose="00000500000000000000" pitchFamily="2" charset="0"/>
              </a:rPr>
              <a:t>Gentil </a:t>
            </a:r>
            <a:r>
              <a:rPr lang="fr-FR" sz="1714" dirty="0">
                <a:latin typeface="CrayonE" panose="00000500000000000000" pitchFamily="2" charset="0"/>
                <a:sym typeface="Wingdings" panose="05000000000000000000" pitchFamily="2" charset="2"/>
              </a:rPr>
              <a:t> gentils </a:t>
            </a:r>
          </a:p>
          <a:p>
            <a:r>
              <a:rPr lang="fr-FR" sz="1714" dirty="0">
                <a:latin typeface="CrayonE" panose="00000500000000000000" pitchFamily="2" charset="0"/>
                <a:sym typeface="Wingdings" panose="05000000000000000000" pitchFamily="2" charset="2"/>
              </a:rPr>
              <a:t>Rouge  rouges </a:t>
            </a:r>
            <a:endParaRPr lang="fr-FR" sz="1714" dirty="0">
              <a:latin typeface="CrayonE" panose="00000500000000000000" pitchFamily="2" charset="0"/>
            </a:endParaRP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962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5B3670-EBCF-4844-9837-C533C10FCD36}"/>
              </a:ext>
            </a:extLst>
          </p:cNvPr>
          <p:cNvSpPr txBox="1"/>
          <p:nvPr/>
        </p:nvSpPr>
        <p:spPr>
          <a:xfrm>
            <a:off x="3782532" y="4799463"/>
            <a:ext cx="2585730" cy="31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29" u="sng" dirty="0">
                <a:latin typeface="Modern Love Grunge" panose="04070805081005020601" pitchFamily="82" charset="0"/>
              </a:rPr>
              <a:t>Bilan de la dictée: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7F88CE7-9FE8-49DD-97CE-34CABC9EB4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2495">
            <a:off x="7312935" y="4867208"/>
            <a:ext cx="2487431" cy="265963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CB06509-B5E4-4E1C-8EFF-895B9DD430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12" t="35523" r="71722" b="23828"/>
          <a:stretch/>
        </p:blipFill>
        <p:spPr>
          <a:xfrm>
            <a:off x="5479812" y="4227291"/>
            <a:ext cx="2586803" cy="243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33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7551CB-C49C-4ED2-9C20-4AB745E36E13}"/>
              </a:ext>
            </a:extLst>
          </p:cNvPr>
          <p:cNvSpPr txBox="1"/>
          <p:nvPr/>
        </p:nvSpPr>
        <p:spPr>
          <a:xfrm>
            <a:off x="1102857" y="413956"/>
            <a:ext cx="7945080" cy="668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dirty="0">
                <a:latin typeface="Modern Love Grunge" panose="04070805081005020601" pitchFamily="82" charset="0"/>
              </a:rPr>
              <a:t>Semaine 7: Lettre g devant les consonnes</a:t>
            </a:r>
          </a:p>
          <a:p>
            <a:r>
              <a:rPr lang="fr-FR" sz="1714" dirty="0">
                <a:latin typeface="Modern Love Grunge" panose="04070805081005020601" pitchFamily="82" charset="0"/>
              </a:rPr>
              <a:t>Les mots :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gros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glace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agneau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grimace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engloutir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montagne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mignon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araignée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ligne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anglais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magnifique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grise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grand 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champignon</a:t>
            </a:r>
          </a:p>
          <a:p>
            <a:pPr marL="244933" indent="-244933">
              <a:buFont typeface="Wingdings" panose="05000000000000000000" pitchFamily="2" charset="2"/>
              <a:buChar char="q"/>
            </a:pPr>
            <a:r>
              <a:rPr lang="fr-FR" sz="1714" dirty="0">
                <a:latin typeface="CrayonE" panose="00000500000000000000" pitchFamily="2" charset="0"/>
                <a:cs typeface="Arial" panose="020B0604020202020204" pitchFamily="34" charset="0"/>
              </a:rPr>
              <a:t>accompagner </a:t>
            </a:r>
          </a:p>
          <a:p>
            <a:endParaRPr lang="fr-FR" sz="1714" dirty="0">
              <a:latin typeface="CrayonE" panose="00000500000000000000" pitchFamily="2" charset="0"/>
              <a:cs typeface="Arial" panose="020B0604020202020204" pitchFamily="34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  <a:p>
            <a:endParaRPr lang="fr-FR" sz="1714" dirty="0">
              <a:latin typeface="Modern Love Grunge" panose="04070805081005020601" pitchFamily="8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E1CB6F6-284B-4053-A9F5-ECC10F39C0F0}"/>
              </a:ext>
            </a:extLst>
          </p:cNvPr>
          <p:cNvSpPr txBox="1"/>
          <p:nvPr/>
        </p:nvSpPr>
        <p:spPr>
          <a:xfrm>
            <a:off x="3990698" y="779472"/>
            <a:ext cx="5600773" cy="5692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14" u="sng" dirty="0">
                <a:latin typeface="CrayonE" panose="00000500000000000000" pitchFamily="2" charset="0"/>
              </a:rPr>
              <a:t>Pour écrire des phrases: </a:t>
            </a:r>
          </a:p>
          <a:p>
            <a:r>
              <a:rPr lang="fr-FR" sz="1714" u="sng" dirty="0">
                <a:latin typeface="Modern Love Grunge" panose="04070805081005020601" pitchFamily="82" charset="0"/>
              </a:rPr>
              <a:t>Les verbes :</a:t>
            </a:r>
          </a:p>
          <a:p>
            <a:pPr lvl="1"/>
            <a:r>
              <a:rPr lang="fr-FR" sz="1429" dirty="0">
                <a:latin typeface="CrayonE" panose="00000500000000000000" pitchFamily="2" charset="0"/>
              </a:rPr>
              <a:t>Je suis 		je grimpe 		On trouve		</a:t>
            </a:r>
          </a:p>
          <a:p>
            <a:pPr lvl="1"/>
            <a:r>
              <a:rPr lang="fr-FR" sz="1429" dirty="0">
                <a:latin typeface="CrayonE" panose="00000500000000000000" pitchFamily="2" charset="0"/>
              </a:rPr>
              <a:t>On peut		ils font 		il faut 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r>
              <a:rPr lang="fr-FR" sz="1714" u="sng" dirty="0">
                <a:latin typeface="Modern Love Grunge" panose="04070805081005020601" pitchFamily="82" charset="0"/>
              </a:rPr>
              <a:t>Masculin - féminin</a:t>
            </a:r>
          </a:p>
          <a:p>
            <a:r>
              <a:rPr lang="fr-FR" sz="1714" dirty="0">
                <a:latin typeface="CrayonE" panose="00000500000000000000" pitchFamily="2" charset="0"/>
                <a:sym typeface="Wingdings" panose="05000000000000000000" pitchFamily="2" charset="2"/>
              </a:rPr>
              <a:t>Gros  grosse 					Gris  grise </a:t>
            </a:r>
          </a:p>
          <a:p>
            <a:r>
              <a:rPr lang="fr-FR" sz="1714" dirty="0">
                <a:latin typeface="CrayonE" panose="00000500000000000000" pitchFamily="2" charset="0"/>
                <a:sym typeface="Wingdings" panose="05000000000000000000" pitchFamily="2" charset="2"/>
              </a:rPr>
              <a:t>Mignon  mignonne				Grand  grande </a:t>
            </a:r>
          </a:p>
          <a:p>
            <a:r>
              <a:rPr lang="fr-FR" sz="1714" dirty="0">
                <a:latin typeface="CrayonE" panose="00000500000000000000" pitchFamily="2" charset="0"/>
                <a:sym typeface="Wingdings" panose="05000000000000000000" pitchFamily="2" charset="2"/>
              </a:rPr>
              <a:t>Anglais  anglaise 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r>
              <a:rPr lang="fr-FR" sz="1714" u="sng" dirty="0">
                <a:latin typeface="Modern Love Grunge" panose="04070805081005020601" pitchFamily="82" charset="0"/>
              </a:rPr>
              <a:t>Singulier – pluriel</a:t>
            </a:r>
          </a:p>
          <a:p>
            <a:r>
              <a:rPr lang="fr-FR" sz="1714" dirty="0">
                <a:latin typeface="CrayonE" panose="00000500000000000000" pitchFamily="2" charset="0"/>
              </a:rPr>
              <a:t>Un agneau </a:t>
            </a:r>
            <a:r>
              <a:rPr lang="fr-FR" sz="1714" dirty="0">
                <a:latin typeface="CrayonE" panose="00000500000000000000" pitchFamily="2" charset="0"/>
                <a:sym typeface="Wingdings" panose="05000000000000000000" pitchFamily="2" charset="2"/>
              </a:rPr>
              <a:t> des agneaux</a:t>
            </a: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r>
              <a:rPr lang="fr-FR" sz="1714" u="sng" dirty="0">
                <a:latin typeface="Modern Love Grunge" panose="04070805081005020601" pitchFamily="82" charset="0"/>
              </a:rPr>
              <a:t>Vocabulaire : </a:t>
            </a:r>
          </a:p>
          <a:p>
            <a:r>
              <a:rPr lang="fr-FR" sz="1714" dirty="0">
                <a:latin typeface="CrayonE" panose="00000500000000000000" pitchFamily="2" charset="0"/>
              </a:rPr>
              <a:t>Engloutir </a:t>
            </a:r>
            <a:r>
              <a:rPr lang="fr-FR" sz="1714" dirty="0">
                <a:latin typeface="CrayonE" panose="00000500000000000000" pitchFamily="2" charset="0"/>
                <a:sym typeface="Wingdings" panose="05000000000000000000" pitchFamily="2" charset="2"/>
              </a:rPr>
              <a:t> mettre dans sa bouche une grande quantité d’aliments</a:t>
            </a:r>
          </a:p>
          <a:p>
            <a:r>
              <a:rPr lang="fr-FR" sz="1714" dirty="0">
                <a:latin typeface="CrayonE" panose="00000500000000000000" pitchFamily="2" charset="0"/>
                <a:sym typeface="Wingdings" panose="05000000000000000000" pitchFamily="2" charset="2"/>
              </a:rPr>
              <a:t>Magnifique  très beau</a:t>
            </a:r>
            <a:endParaRPr lang="fr-FR" sz="1714" dirty="0">
              <a:latin typeface="CrayonE" panose="00000500000000000000" pitchFamily="2" charset="0"/>
            </a:endParaRPr>
          </a:p>
          <a:p>
            <a:endParaRPr lang="fr-FR" sz="1714" dirty="0">
              <a:latin typeface="CrayonE" panose="00000500000000000000" pitchFamily="2" charset="0"/>
            </a:endParaRP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1714" dirty="0">
              <a:latin typeface="CrayonE" panose="00000500000000000000" pitchFamily="2" charset="0"/>
              <a:sym typeface="Wingdings" panose="05000000000000000000" pitchFamily="2" charset="2"/>
            </a:endParaRPr>
          </a:p>
          <a:p>
            <a:endParaRPr lang="fr-FR" sz="962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5B3670-EBCF-4844-9837-C533C10FCD36}"/>
              </a:ext>
            </a:extLst>
          </p:cNvPr>
          <p:cNvSpPr txBox="1"/>
          <p:nvPr/>
        </p:nvSpPr>
        <p:spPr>
          <a:xfrm>
            <a:off x="1151532" y="5365072"/>
            <a:ext cx="2585730" cy="31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29" u="sng" dirty="0">
                <a:latin typeface="Modern Love Grunge" panose="04070805081005020601" pitchFamily="82" charset="0"/>
              </a:rPr>
              <a:t>Bilan de la dictée: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7F88CE7-9FE8-49DD-97CE-34CABC9EB4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2495">
            <a:off x="7312935" y="4867208"/>
            <a:ext cx="2487431" cy="265963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CB06509-B5E4-4E1C-8EFF-895B9DD430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12" t="35523" r="71722" b="23828"/>
          <a:stretch/>
        </p:blipFill>
        <p:spPr>
          <a:xfrm>
            <a:off x="2663218" y="5150764"/>
            <a:ext cx="1811838" cy="170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865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1727</TotalTime>
  <Words>1946</Words>
  <Application>Microsoft Office PowerPoint</Application>
  <PresentationFormat>Format A4 (210 x 297 mm)</PresentationFormat>
  <Paragraphs>794</Paragraphs>
  <Slides>27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7" baseType="lpstr">
      <vt:lpstr>Abecedary</vt:lpstr>
      <vt:lpstr>Arial</vt:lpstr>
      <vt:lpstr>Calibri</vt:lpstr>
      <vt:lpstr>Calibri Light</vt:lpstr>
      <vt:lpstr>Cartoon Blocks Christmas</vt:lpstr>
      <vt:lpstr>CrayonE</vt:lpstr>
      <vt:lpstr>Modern Love Grunge</vt:lpstr>
      <vt:lpstr>OpenDyslexicAlta</vt:lpstr>
      <vt:lpstr>Wingdings</vt:lpstr>
      <vt:lpstr>Thème Office</vt:lpstr>
      <vt:lpstr>Cahier de dictée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Cahier de dictée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Cahier de dictée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Cahier de dictée</dc:title>
  <dc:creator>Ellen Valancourt</dc:creator>
  <cp:lastModifiedBy>Ellen Valancourt</cp:lastModifiedBy>
  <cp:revision>95</cp:revision>
  <dcterms:created xsi:type="dcterms:W3CDTF">2020-06-17T08:36:49Z</dcterms:created>
  <dcterms:modified xsi:type="dcterms:W3CDTF">2020-07-20T07:23:59Z</dcterms:modified>
</cp:coreProperties>
</file>