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7D25B78-2515-4AA0-B0E7-493ADB8351E2}" type="datetimeFigureOut">
              <a:rPr lang="fr-FR" smtClean="0"/>
              <a:t>04/12/2016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F5996-1BE0-4D99-BD11-58065F3A7F5B}" type="slidenum">
              <a:rPr lang="fr-FR" smtClean="0"/>
              <a:t>‹N°›</a:t>
            </a:fld>
            <a:endParaRPr lang="fr-FR"/>
          </a:p>
        </p:txBody>
      </p:sp>
    </p:spTree>
    <p:extLst>
      <p:ext uri="{BB962C8B-B14F-4D97-AF65-F5344CB8AC3E}">
        <p14:creationId xmlns:p14="http://schemas.microsoft.com/office/powerpoint/2010/main" val="408437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D25B78-2515-4AA0-B0E7-493ADB8351E2}" type="datetimeFigureOut">
              <a:rPr lang="fr-FR" smtClean="0"/>
              <a:t>04/12/2016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F5996-1BE0-4D99-BD11-58065F3A7F5B}" type="slidenum">
              <a:rPr lang="fr-FR" smtClean="0"/>
              <a:t>‹N°›</a:t>
            </a:fld>
            <a:endParaRPr lang="fr-FR"/>
          </a:p>
        </p:txBody>
      </p:sp>
    </p:spTree>
    <p:extLst>
      <p:ext uri="{BB962C8B-B14F-4D97-AF65-F5344CB8AC3E}">
        <p14:creationId xmlns:p14="http://schemas.microsoft.com/office/powerpoint/2010/main" val="366051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D25B78-2515-4AA0-B0E7-493ADB8351E2}" type="datetimeFigureOut">
              <a:rPr lang="fr-FR" smtClean="0"/>
              <a:t>04/12/2016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F5996-1BE0-4D99-BD11-58065F3A7F5B}" type="slidenum">
              <a:rPr lang="fr-FR" smtClean="0"/>
              <a:t>‹N°›</a:t>
            </a:fld>
            <a:endParaRPr lang="fr-FR"/>
          </a:p>
        </p:txBody>
      </p:sp>
    </p:spTree>
    <p:extLst>
      <p:ext uri="{BB962C8B-B14F-4D97-AF65-F5344CB8AC3E}">
        <p14:creationId xmlns:p14="http://schemas.microsoft.com/office/powerpoint/2010/main" val="135403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D25B78-2515-4AA0-B0E7-493ADB8351E2}" type="datetimeFigureOut">
              <a:rPr lang="fr-FR" smtClean="0"/>
              <a:t>04/12/2016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F5996-1BE0-4D99-BD11-58065F3A7F5B}" type="slidenum">
              <a:rPr lang="fr-FR" smtClean="0"/>
              <a:t>‹N°›</a:t>
            </a:fld>
            <a:endParaRPr lang="fr-FR"/>
          </a:p>
        </p:txBody>
      </p:sp>
    </p:spTree>
    <p:extLst>
      <p:ext uri="{BB962C8B-B14F-4D97-AF65-F5344CB8AC3E}">
        <p14:creationId xmlns:p14="http://schemas.microsoft.com/office/powerpoint/2010/main" val="17884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7D25B78-2515-4AA0-B0E7-493ADB8351E2}" type="datetimeFigureOut">
              <a:rPr lang="fr-FR" smtClean="0"/>
              <a:t>04/12/2016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AF5996-1BE0-4D99-BD11-58065F3A7F5B}" type="slidenum">
              <a:rPr lang="fr-FR" smtClean="0"/>
              <a:t>‹N°›</a:t>
            </a:fld>
            <a:endParaRPr lang="fr-FR"/>
          </a:p>
        </p:txBody>
      </p:sp>
    </p:spTree>
    <p:extLst>
      <p:ext uri="{BB962C8B-B14F-4D97-AF65-F5344CB8AC3E}">
        <p14:creationId xmlns:p14="http://schemas.microsoft.com/office/powerpoint/2010/main" val="14832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7D25B78-2515-4AA0-B0E7-493ADB8351E2}" type="datetimeFigureOut">
              <a:rPr lang="fr-FR" smtClean="0"/>
              <a:t>04/12/2016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AF5996-1BE0-4D99-BD11-58065F3A7F5B}" type="slidenum">
              <a:rPr lang="fr-FR" smtClean="0"/>
              <a:t>‹N°›</a:t>
            </a:fld>
            <a:endParaRPr lang="fr-FR"/>
          </a:p>
        </p:txBody>
      </p:sp>
    </p:spTree>
    <p:extLst>
      <p:ext uri="{BB962C8B-B14F-4D97-AF65-F5344CB8AC3E}">
        <p14:creationId xmlns:p14="http://schemas.microsoft.com/office/powerpoint/2010/main" val="411295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7D25B78-2515-4AA0-B0E7-493ADB8351E2}" type="datetimeFigureOut">
              <a:rPr lang="fr-FR" smtClean="0"/>
              <a:t>04/12/2016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AF5996-1BE0-4D99-BD11-58065F3A7F5B}" type="slidenum">
              <a:rPr lang="fr-FR" smtClean="0"/>
              <a:t>‹N°›</a:t>
            </a:fld>
            <a:endParaRPr lang="fr-FR"/>
          </a:p>
        </p:txBody>
      </p:sp>
    </p:spTree>
    <p:extLst>
      <p:ext uri="{BB962C8B-B14F-4D97-AF65-F5344CB8AC3E}">
        <p14:creationId xmlns:p14="http://schemas.microsoft.com/office/powerpoint/2010/main" val="104255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7D25B78-2515-4AA0-B0E7-493ADB8351E2}" type="datetimeFigureOut">
              <a:rPr lang="fr-FR" smtClean="0"/>
              <a:t>04/12/2016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AF5996-1BE0-4D99-BD11-58065F3A7F5B}" type="slidenum">
              <a:rPr lang="fr-FR" smtClean="0"/>
              <a:t>‹N°›</a:t>
            </a:fld>
            <a:endParaRPr lang="fr-FR"/>
          </a:p>
        </p:txBody>
      </p:sp>
    </p:spTree>
    <p:extLst>
      <p:ext uri="{BB962C8B-B14F-4D97-AF65-F5344CB8AC3E}">
        <p14:creationId xmlns:p14="http://schemas.microsoft.com/office/powerpoint/2010/main" val="277773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D25B78-2515-4AA0-B0E7-493ADB8351E2}" type="datetimeFigureOut">
              <a:rPr lang="fr-FR" smtClean="0"/>
              <a:t>04/12/2016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AF5996-1BE0-4D99-BD11-58065F3A7F5B}" type="slidenum">
              <a:rPr lang="fr-FR" smtClean="0"/>
              <a:t>‹N°›</a:t>
            </a:fld>
            <a:endParaRPr lang="fr-FR"/>
          </a:p>
        </p:txBody>
      </p:sp>
    </p:spTree>
    <p:extLst>
      <p:ext uri="{BB962C8B-B14F-4D97-AF65-F5344CB8AC3E}">
        <p14:creationId xmlns:p14="http://schemas.microsoft.com/office/powerpoint/2010/main" val="411165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7D25B78-2515-4AA0-B0E7-493ADB8351E2}" type="datetimeFigureOut">
              <a:rPr lang="fr-FR" smtClean="0"/>
              <a:t>04/12/2016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AF5996-1BE0-4D99-BD11-58065F3A7F5B}" type="slidenum">
              <a:rPr lang="fr-FR" smtClean="0"/>
              <a:t>‹N°›</a:t>
            </a:fld>
            <a:endParaRPr lang="fr-FR"/>
          </a:p>
        </p:txBody>
      </p:sp>
    </p:spTree>
    <p:extLst>
      <p:ext uri="{BB962C8B-B14F-4D97-AF65-F5344CB8AC3E}">
        <p14:creationId xmlns:p14="http://schemas.microsoft.com/office/powerpoint/2010/main" val="36223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7D25B78-2515-4AA0-B0E7-493ADB8351E2}" type="datetimeFigureOut">
              <a:rPr lang="fr-FR" smtClean="0"/>
              <a:t>04/12/2016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AF5996-1BE0-4D99-BD11-58065F3A7F5B}" type="slidenum">
              <a:rPr lang="fr-FR" smtClean="0"/>
              <a:t>‹N°›</a:t>
            </a:fld>
            <a:endParaRPr lang="fr-FR"/>
          </a:p>
        </p:txBody>
      </p:sp>
    </p:spTree>
    <p:extLst>
      <p:ext uri="{BB962C8B-B14F-4D97-AF65-F5344CB8AC3E}">
        <p14:creationId xmlns:p14="http://schemas.microsoft.com/office/powerpoint/2010/main" val="29171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25B78-2515-4AA0-B0E7-493ADB8351E2}" type="datetimeFigureOut">
              <a:rPr lang="fr-FR" smtClean="0"/>
              <a:t>04/12/2016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F5996-1BE0-4D99-BD11-58065F3A7F5B}" type="slidenum">
              <a:rPr lang="fr-FR" smtClean="0"/>
              <a:t>‹N°›</a:t>
            </a:fld>
            <a:endParaRPr lang="fr-FR"/>
          </a:p>
        </p:txBody>
      </p:sp>
    </p:spTree>
    <p:extLst>
      <p:ext uri="{BB962C8B-B14F-4D97-AF65-F5344CB8AC3E}">
        <p14:creationId xmlns:p14="http://schemas.microsoft.com/office/powerpoint/2010/main" val="3269755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76672"/>
            <a:ext cx="7772400" cy="1470025"/>
          </a:xfrm>
        </p:spPr>
        <p:txBody>
          <a:bodyPr/>
          <a:lstStyle/>
          <a:p>
            <a:r>
              <a:rPr lang="fr-FR" dirty="0" smtClean="0">
                <a:latin typeface="Cooper Black" panose="0208090404030B020404" pitchFamily="18" charset="0"/>
              </a:rPr>
              <a:t>Le loup </a:t>
            </a:r>
            <a:r>
              <a:rPr lang="fr-FR" dirty="0" smtClean="0"/>
              <a:t>qui n’aimait pas Noël !</a:t>
            </a:r>
            <a:endParaRPr lang="fr-FR" dirty="0"/>
          </a:p>
        </p:txBody>
      </p:sp>
      <p:pic>
        <p:nvPicPr>
          <p:cNvPr id="16386"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132856"/>
            <a:ext cx="4139079" cy="412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00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603679" cy="1938992"/>
          </a:xfrm>
          <a:prstGeom prst="rect">
            <a:avLst/>
          </a:prstGeom>
        </p:spPr>
        <p:txBody>
          <a:bodyPr wrap="square">
            <a:spAutoFit/>
          </a:bodyPr>
          <a:lstStyle/>
          <a:p>
            <a:pPr algn="just"/>
            <a:r>
              <a:rPr lang="fr-FR" sz="2400" dirty="0" smtClean="0"/>
              <a:t>Quand tout fut terminé, la nuit était tombée. </a:t>
            </a:r>
            <a:r>
              <a:rPr lang="fr-FR" sz="2400" i="1" dirty="0" smtClean="0"/>
              <a:t>« J’ai passé un très bon après-midi,</a:t>
            </a:r>
            <a:r>
              <a:rPr lang="fr-FR" sz="2400" dirty="0" smtClean="0"/>
              <a:t> fit Loup en se léchant les babines. </a:t>
            </a:r>
            <a:r>
              <a:rPr lang="fr-FR" sz="2400" i="1" dirty="0" smtClean="0"/>
              <a:t>Maintenant, je suis le roi de la dinde farcie et de la bûche au chocolat ! </a:t>
            </a:r>
          </a:p>
          <a:p>
            <a:pPr algn="just"/>
            <a:r>
              <a:rPr lang="fr-FR" sz="2400" dirty="0" smtClean="0"/>
              <a:t>- </a:t>
            </a:r>
            <a:r>
              <a:rPr lang="fr-FR" sz="2400" b="1" dirty="0" smtClean="0"/>
              <a:t>J’ai adoré préparer ce repas avec toi ! </a:t>
            </a:r>
            <a:r>
              <a:rPr lang="fr-FR" sz="2400" dirty="0" smtClean="0"/>
              <a:t>répondit Louve. </a:t>
            </a:r>
            <a:r>
              <a:rPr lang="fr-FR" sz="2400" b="1" dirty="0" smtClean="0"/>
              <a:t>Merci pour ton aide, mon Loup, et à demain. </a:t>
            </a:r>
            <a:r>
              <a:rPr lang="fr-FR" sz="2400" dirty="0" smtClean="0"/>
              <a:t>»</a:t>
            </a:r>
            <a:endParaRPr lang="fr-FR" sz="24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36462"/>
            <a:ext cx="3888282" cy="285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769" y="3227900"/>
            <a:ext cx="40671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36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1960" y="1772816"/>
            <a:ext cx="4572000" cy="3416320"/>
          </a:xfrm>
          <a:prstGeom prst="rect">
            <a:avLst/>
          </a:prstGeom>
        </p:spPr>
        <p:txBody>
          <a:bodyPr>
            <a:spAutoFit/>
          </a:bodyPr>
          <a:lstStyle/>
          <a:p>
            <a:pPr algn="just"/>
            <a:r>
              <a:rPr lang="fr-FR" sz="2400" dirty="0" smtClean="0"/>
              <a:t>Arrivé devant chez lui, Loup poussa un « </a:t>
            </a:r>
            <a:r>
              <a:rPr lang="fr-FR" sz="2400" i="1" dirty="0" smtClean="0"/>
              <a:t>Oh </a:t>
            </a:r>
            <a:r>
              <a:rPr lang="fr-FR" sz="2400" dirty="0" smtClean="0"/>
              <a:t>! » émerveillé. </a:t>
            </a:r>
          </a:p>
          <a:p>
            <a:pPr algn="just"/>
            <a:r>
              <a:rPr lang="fr-FR" sz="2400" dirty="0" smtClean="0"/>
              <a:t>Des guirlandes étaient accrochées sur le toit de sa maison ! </a:t>
            </a:r>
          </a:p>
          <a:p>
            <a:pPr algn="just"/>
            <a:r>
              <a:rPr lang="fr-FR" sz="2400" dirty="0" smtClean="0"/>
              <a:t>Elles scintillaient dans la nuit, c’était une féérie. « </a:t>
            </a:r>
            <a:r>
              <a:rPr lang="fr-FR" sz="2400" i="1" dirty="0" smtClean="0"/>
              <a:t>Merci Maître Hibou, merci Valentin </a:t>
            </a:r>
            <a:r>
              <a:rPr lang="fr-FR" sz="2400" dirty="0" smtClean="0"/>
              <a:t>», murmura Loup. En souriant, il poussa la porte et …</a:t>
            </a:r>
            <a:endParaRPr lang="fr-FR"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16343"/>
            <a:ext cx="3600400" cy="5566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31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3" y="476672"/>
            <a:ext cx="8133531" cy="1569660"/>
          </a:xfrm>
          <a:prstGeom prst="rect">
            <a:avLst/>
          </a:prstGeom>
        </p:spPr>
        <p:txBody>
          <a:bodyPr wrap="square">
            <a:spAutoFit/>
          </a:bodyPr>
          <a:lstStyle/>
          <a:p>
            <a:pPr algn="just"/>
            <a:r>
              <a:rPr lang="fr-FR" sz="2400" dirty="0" smtClean="0"/>
              <a:t>Quelle surprise ! </a:t>
            </a:r>
          </a:p>
          <a:p>
            <a:pPr algn="just"/>
            <a:r>
              <a:rPr lang="fr-FR" sz="2400" dirty="0" smtClean="0"/>
              <a:t>Au milieu de son salon, il y avait un magnifique sapin, avec un petit mot de Joshua : « </a:t>
            </a:r>
            <a:r>
              <a:rPr lang="fr-FR" sz="2400" b="1" dirty="0" smtClean="0"/>
              <a:t>J’ai décoré ce sapin pour toi, j’espère qu’il te plaira ! </a:t>
            </a:r>
            <a:r>
              <a:rPr lang="fr-FR" sz="2400" dirty="0" smtClean="0"/>
              <a:t>» </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533" y="2046332"/>
            <a:ext cx="4361957" cy="4331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67543" y="2228671"/>
            <a:ext cx="3528393" cy="3046988"/>
          </a:xfrm>
          <a:prstGeom prst="rect">
            <a:avLst/>
          </a:prstGeom>
        </p:spPr>
        <p:txBody>
          <a:bodyPr wrap="square">
            <a:spAutoFit/>
          </a:bodyPr>
          <a:lstStyle/>
          <a:p>
            <a:pPr algn="just"/>
            <a:r>
              <a:rPr lang="fr-FR" sz="2400" dirty="0" smtClean="0"/>
              <a:t>Sur la cheminée, des santons étaient posés, et un petit mot de Louve disait : </a:t>
            </a:r>
            <a:r>
              <a:rPr lang="fr-FR" sz="2400" b="1" dirty="0" smtClean="0"/>
              <a:t>« J’ai choisi ces santons pour toi, c’est Demoiselle Yéti qui les a installés. Bisous de ta Louve chérie ».</a:t>
            </a:r>
            <a:r>
              <a:rPr lang="fr-FR" sz="2400" dirty="0" smtClean="0"/>
              <a:t> </a:t>
            </a:r>
            <a:endParaRPr lang="fr-FR" sz="2400" dirty="0"/>
          </a:p>
        </p:txBody>
      </p:sp>
    </p:spTree>
    <p:extLst>
      <p:ext uri="{BB962C8B-B14F-4D97-AF65-F5344CB8AC3E}">
        <p14:creationId xmlns:p14="http://schemas.microsoft.com/office/powerpoint/2010/main" val="1087997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5936" y="404664"/>
            <a:ext cx="4572000" cy="3046988"/>
          </a:xfrm>
          <a:prstGeom prst="rect">
            <a:avLst/>
          </a:prstGeom>
        </p:spPr>
        <p:txBody>
          <a:bodyPr>
            <a:spAutoFit/>
          </a:bodyPr>
          <a:lstStyle/>
          <a:p>
            <a:pPr algn="just"/>
            <a:r>
              <a:rPr lang="fr-FR" sz="2400" dirty="0" smtClean="0"/>
              <a:t>Dans la cuisine, Loup trouva une boîte de biscuits et un mot de Gros-Louis : « </a:t>
            </a:r>
            <a:r>
              <a:rPr lang="fr-FR" sz="2400" b="1" dirty="0" smtClean="0"/>
              <a:t>Ces biscuits de Noël sont pour toi, Loup. Rassure-toi, ils sont au chocolat !</a:t>
            </a:r>
            <a:r>
              <a:rPr lang="fr-FR" sz="2400" dirty="0" smtClean="0"/>
              <a:t>» Il y avait aussi des bougies par-ci, par-là, et un gros tas de bois tout juste rentré.</a:t>
            </a:r>
            <a:endParaRPr lang="fr-FR" sz="2400" dirty="0"/>
          </a:p>
        </p:txBody>
      </p:sp>
      <p:pic>
        <p:nvPicPr>
          <p:cNvPr id="1229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2920" y="1710051"/>
            <a:ext cx="4565144" cy="447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04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4572000" cy="4893647"/>
          </a:xfrm>
          <a:prstGeom prst="rect">
            <a:avLst/>
          </a:prstGeom>
        </p:spPr>
        <p:txBody>
          <a:bodyPr>
            <a:spAutoFit/>
          </a:bodyPr>
          <a:lstStyle/>
          <a:p>
            <a:pPr algn="just"/>
            <a:r>
              <a:rPr lang="fr-FR" sz="2400" dirty="0" smtClean="0"/>
              <a:t>Le lendemain, Loup se prépara avec soin pour le réveillon de Noël. Il mit son plus joli costume, se versa quelques paillettes sur la tête, acheta des fleurs pour Louve et des petits paquets de chocolats pour chacun des invités. </a:t>
            </a:r>
          </a:p>
          <a:p>
            <a:pPr algn="just"/>
            <a:r>
              <a:rPr lang="fr-FR" sz="2400" dirty="0" smtClean="0"/>
              <a:t>Quand Loup retrouva ses amis pour le réveillon de Noël, il leur dit : « </a:t>
            </a:r>
            <a:r>
              <a:rPr lang="fr-FR" sz="2400" i="1" dirty="0" smtClean="0"/>
              <a:t>Merci les amis ! Grâce à vous, pour la première fois, je passe un merveilleux Noël. Et maintenant, bon appétit! </a:t>
            </a:r>
            <a:r>
              <a:rPr lang="fr-FR" sz="2400" dirty="0" smtClean="0"/>
              <a:t>»</a:t>
            </a:r>
            <a:endParaRPr lang="fr-FR"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244" y="1556792"/>
            <a:ext cx="3999756" cy="450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97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4572000" cy="4154984"/>
          </a:xfrm>
          <a:prstGeom prst="rect">
            <a:avLst/>
          </a:prstGeom>
        </p:spPr>
        <p:txBody>
          <a:bodyPr>
            <a:spAutoFit/>
          </a:bodyPr>
          <a:lstStyle/>
          <a:p>
            <a:pPr algn="just"/>
            <a:r>
              <a:rPr lang="fr-FR" sz="2400" dirty="0" smtClean="0"/>
              <a:t>Ce fut une soirée chaleureuse, délicieuse, et tout le monde eut beaucoup de mal à se quitter. </a:t>
            </a:r>
          </a:p>
          <a:p>
            <a:pPr algn="just"/>
            <a:r>
              <a:rPr lang="fr-FR" sz="2400" dirty="0" smtClean="0"/>
              <a:t>« </a:t>
            </a:r>
            <a:r>
              <a:rPr lang="fr-FR" sz="2400" i="1" dirty="0" smtClean="0"/>
              <a:t>On se retrouve demain pour jouer dans la neige ? </a:t>
            </a:r>
            <a:r>
              <a:rPr lang="fr-FR" sz="2400" dirty="0" smtClean="0"/>
              <a:t>demanda Loup avant de partir. </a:t>
            </a:r>
          </a:p>
          <a:p>
            <a:pPr algn="just"/>
            <a:r>
              <a:rPr lang="fr-FR" sz="2400" dirty="0" smtClean="0"/>
              <a:t>- </a:t>
            </a:r>
            <a:r>
              <a:rPr lang="fr-FR" sz="2400" b="1" dirty="0" smtClean="0"/>
              <a:t>Oui, oui ! </a:t>
            </a:r>
            <a:r>
              <a:rPr lang="fr-FR" sz="2400" dirty="0" smtClean="0"/>
              <a:t>» répondirent ses amis. Loup ne vit pas Gros-Louis qui faisait un clin d’œil à Demoiselle Yéti, ni les autres qui riaient d’un air un peu bêta …</a:t>
            </a:r>
            <a:endParaRPr lang="fr-FR"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616" y="980728"/>
            <a:ext cx="3843880" cy="516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789040"/>
            <a:ext cx="43148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806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4572000" cy="3416320"/>
          </a:xfrm>
          <a:prstGeom prst="rect">
            <a:avLst/>
          </a:prstGeom>
        </p:spPr>
        <p:txBody>
          <a:bodyPr>
            <a:spAutoFit/>
          </a:bodyPr>
          <a:lstStyle/>
          <a:p>
            <a:pPr algn="just"/>
            <a:r>
              <a:rPr lang="fr-FR" sz="2400" dirty="0" smtClean="0"/>
              <a:t>Le jour de Noël, Loup se leva tôt. Quelle ne fut pas sa surprise en découvrant au pied de son sapin… des cadeaux! </a:t>
            </a:r>
          </a:p>
          <a:p>
            <a:pPr algn="just"/>
            <a:r>
              <a:rPr lang="fr-FR" sz="2400" dirty="0" smtClean="0"/>
              <a:t>Et ce petit mot : «</a:t>
            </a:r>
            <a:r>
              <a:rPr lang="fr-FR" sz="2400" dirty="0" smtClean="0">
                <a:solidFill>
                  <a:srgbClr val="FF0000"/>
                </a:solidFill>
              </a:rPr>
              <a:t> </a:t>
            </a:r>
            <a:r>
              <a:rPr lang="fr-FR" sz="2400" b="1" dirty="0" smtClean="0">
                <a:solidFill>
                  <a:srgbClr val="FF0000"/>
                </a:solidFill>
              </a:rPr>
              <a:t>Cher Loup, désolé de t’avoir oublié si longtemps, mais grâce à tes amis qui m’ont écrit, cette année j’ai pu te gâter ! </a:t>
            </a:r>
            <a:r>
              <a:rPr lang="fr-FR" sz="2400" dirty="0" smtClean="0"/>
              <a:t>Signé : </a:t>
            </a:r>
            <a:r>
              <a:rPr lang="fr-FR" sz="2400" b="1" dirty="0" smtClean="0">
                <a:solidFill>
                  <a:srgbClr val="FF0000"/>
                </a:solidFill>
              </a:rPr>
              <a:t>Le Père Noël.»</a:t>
            </a:r>
            <a:endParaRPr lang="fr-FR" sz="2400" b="1" dirty="0">
              <a:solidFill>
                <a:srgbClr val="FF000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426" y="1340768"/>
            <a:ext cx="3410776" cy="481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863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312" y="612845"/>
            <a:ext cx="7992888" cy="1938992"/>
          </a:xfrm>
          <a:prstGeom prst="rect">
            <a:avLst/>
          </a:prstGeom>
        </p:spPr>
        <p:txBody>
          <a:bodyPr wrap="square">
            <a:spAutoFit/>
          </a:bodyPr>
          <a:lstStyle/>
          <a:p>
            <a:r>
              <a:rPr lang="fr-FR" sz="2400" dirty="0" smtClean="0"/>
              <a:t>Tout excité, Loup se précipita vers ses paquets.</a:t>
            </a:r>
          </a:p>
          <a:p>
            <a:r>
              <a:rPr lang="fr-FR" sz="2400" dirty="0" smtClean="0"/>
              <a:t>Il y avait beaucoup à déballer. </a:t>
            </a:r>
          </a:p>
          <a:p>
            <a:r>
              <a:rPr lang="fr-FR" sz="2400" dirty="0" smtClean="0"/>
              <a:t>« </a:t>
            </a:r>
            <a:r>
              <a:rPr lang="fr-FR" sz="2400" i="1" dirty="0" smtClean="0"/>
              <a:t>Merci, Père Noël ! </a:t>
            </a:r>
            <a:r>
              <a:rPr lang="fr-FR" sz="2400" dirty="0" smtClean="0"/>
              <a:t>» murmura Loup, tout ému. </a:t>
            </a:r>
          </a:p>
          <a:p>
            <a:pPr algn="just"/>
            <a:r>
              <a:rPr lang="fr-FR" sz="2400" dirty="0" smtClean="0"/>
              <a:t>Puis il fila rejoindre ses amis qui l’attendaient pour la plus grande bataille de boules de neige de l’année.</a:t>
            </a:r>
            <a:endParaRPr lang="fr-FR"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863" y="2663324"/>
            <a:ext cx="3132313" cy="3682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04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398" y="184572"/>
            <a:ext cx="8280920" cy="2308324"/>
          </a:xfrm>
          <a:prstGeom prst="rect">
            <a:avLst/>
          </a:prstGeom>
        </p:spPr>
        <p:txBody>
          <a:bodyPr wrap="square">
            <a:spAutoFit/>
          </a:bodyPr>
          <a:lstStyle/>
          <a:p>
            <a:pPr algn="just"/>
            <a:r>
              <a:rPr lang="fr-FR" sz="2400" dirty="0" smtClean="0"/>
              <a:t>Il était une fois un gros loup noir qui n’aimait pas Noël. Il s’appelait Loup. </a:t>
            </a:r>
          </a:p>
          <a:p>
            <a:pPr algn="just"/>
            <a:r>
              <a:rPr lang="fr-FR" sz="2400" dirty="0" smtClean="0"/>
              <a:t>A Noël, il y avait trop de lumières, trop de chansons, trop de décorations. </a:t>
            </a:r>
          </a:p>
          <a:p>
            <a:pPr algn="just"/>
            <a:r>
              <a:rPr lang="fr-FR" sz="2400" dirty="0" smtClean="0"/>
              <a:t>Vraiment, cette fête lui donnait mal à la tête. </a:t>
            </a:r>
          </a:p>
          <a:p>
            <a:pPr algn="just"/>
            <a:r>
              <a:rPr lang="fr-FR" sz="2400" dirty="0" smtClean="0"/>
              <a:t>Et plus décembre approchait, plus Loup se renfrognait.</a:t>
            </a:r>
            <a:endParaRPr lang="fr-FR" sz="2400" dirty="0"/>
          </a:p>
        </p:txBody>
      </p:sp>
      <p:pic>
        <p:nvPicPr>
          <p:cNvPr id="102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936" y="2492896"/>
            <a:ext cx="4900036" cy="397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98" y="2941205"/>
            <a:ext cx="375285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17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9952" y="221077"/>
            <a:ext cx="4572000" cy="6370975"/>
          </a:xfrm>
          <a:prstGeom prst="rect">
            <a:avLst/>
          </a:prstGeom>
        </p:spPr>
        <p:txBody>
          <a:bodyPr>
            <a:spAutoFit/>
          </a:bodyPr>
          <a:lstStyle/>
          <a:p>
            <a:pPr algn="just"/>
            <a:r>
              <a:rPr lang="fr-FR" sz="2400" dirty="0" smtClean="0"/>
              <a:t>Ce matin-là, quand Loup se réveilla, tout était blanc dans la forêt. Enchanté, il s’habilla chaudement et sortit se promener. </a:t>
            </a:r>
          </a:p>
          <a:p>
            <a:pPr algn="just"/>
            <a:r>
              <a:rPr lang="fr-FR" sz="2400" i="1" dirty="0" smtClean="0"/>
              <a:t>« </a:t>
            </a:r>
            <a:r>
              <a:rPr lang="fr-FR" sz="2400" i="1" dirty="0" err="1" smtClean="0"/>
              <a:t>You-hou</a:t>
            </a:r>
            <a:r>
              <a:rPr lang="fr-FR" sz="2400" i="1" dirty="0" smtClean="0"/>
              <a:t> ! Lou-</a:t>
            </a:r>
            <a:r>
              <a:rPr lang="fr-FR" sz="2400" i="1" dirty="0" err="1" smtClean="0"/>
              <a:t>oup</a:t>
            </a:r>
            <a:r>
              <a:rPr lang="fr-FR" sz="2400" i="1" dirty="0" smtClean="0"/>
              <a:t> ! </a:t>
            </a:r>
          </a:p>
          <a:p>
            <a:pPr algn="just"/>
            <a:r>
              <a:rPr lang="fr-FR" sz="2400" i="1" dirty="0" smtClean="0"/>
              <a:t>- Salut les amis ! fit Loup en découvrant Maître Hibou et Valentin perchés tout en haut d’un sapin. Voulez-vous faire une bataille de boules de neige avec moi ? </a:t>
            </a:r>
          </a:p>
          <a:p>
            <a:pPr marL="342900" indent="-342900" algn="just">
              <a:buFontTx/>
              <a:buChar char="-"/>
            </a:pPr>
            <a:r>
              <a:rPr lang="fr-FR" sz="2400" b="1" dirty="0" smtClean="0"/>
              <a:t>Désolé, Loup, mais nous installons les guirlandes lumineuses pour Noël. Tu viens nous aider ? </a:t>
            </a:r>
          </a:p>
          <a:p>
            <a:pPr marL="342900" indent="-342900" algn="just">
              <a:buFontTx/>
              <a:buChar char="-"/>
            </a:pPr>
            <a:r>
              <a:rPr lang="fr-FR" sz="2400" i="1" dirty="0" smtClean="0"/>
              <a:t>Certainement pas ! </a:t>
            </a:r>
            <a:r>
              <a:rPr lang="fr-FR" sz="2400" dirty="0" smtClean="0"/>
              <a:t>répondit Loup. </a:t>
            </a:r>
            <a:r>
              <a:rPr lang="fr-FR" sz="2400" i="1" dirty="0" smtClean="0"/>
              <a:t>Je déteste Noël. »</a:t>
            </a:r>
            <a:endParaRPr lang="fr-FR" sz="2400" i="1"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57" r="3209"/>
          <a:stretch/>
        </p:blipFill>
        <p:spPr bwMode="auto">
          <a:xfrm>
            <a:off x="467544" y="1061451"/>
            <a:ext cx="3406879" cy="5109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36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64704"/>
            <a:ext cx="4572000" cy="4893647"/>
          </a:xfrm>
          <a:prstGeom prst="rect">
            <a:avLst/>
          </a:prstGeom>
        </p:spPr>
        <p:txBody>
          <a:bodyPr>
            <a:spAutoFit/>
          </a:bodyPr>
          <a:lstStyle/>
          <a:p>
            <a:pPr algn="just"/>
            <a:r>
              <a:rPr lang="fr-FR" sz="2400" dirty="0" smtClean="0"/>
              <a:t>Plus loin, Loup s’arrêta chez son ami Joshua. Ce dernier était dans son salon, en train de choisir des décorations. </a:t>
            </a:r>
          </a:p>
          <a:p>
            <a:pPr algn="just"/>
            <a:r>
              <a:rPr lang="fr-FR" sz="2400" dirty="0" smtClean="0"/>
              <a:t>« </a:t>
            </a:r>
            <a:r>
              <a:rPr lang="fr-FR" sz="2400" i="1" dirty="0" smtClean="0"/>
              <a:t>Salut Joshua</a:t>
            </a:r>
            <a:r>
              <a:rPr lang="fr-FR" sz="2400" dirty="0" smtClean="0"/>
              <a:t>, fit Loup, </a:t>
            </a:r>
            <a:r>
              <a:rPr lang="fr-FR" sz="2400" i="1" dirty="0" smtClean="0"/>
              <a:t>tu as vu toute cette neige ! Veux-tu venir t’amuser avec moi ? </a:t>
            </a:r>
          </a:p>
          <a:p>
            <a:pPr marL="342900" indent="-342900" algn="just">
              <a:buFontTx/>
              <a:buChar char="-"/>
            </a:pPr>
            <a:r>
              <a:rPr lang="fr-FR" sz="2400" b="1" dirty="0" smtClean="0"/>
              <a:t>Désolé, Loup, mais aujourd’hui, je décore mon sapin de Noël. Tu veux m’aider? </a:t>
            </a:r>
          </a:p>
          <a:p>
            <a:pPr marL="342900" indent="-342900" algn="just">
              <a:buFontTx/>
              <a:buChar char="-"/>
            </a:pPr>
            <a:r>
              <a:rPr lang="fr-FR" sz="2400" i="1" dirty="0" smtClean="0"/>
              <a:t>Certainement pas </a:t>
            </a:r>
            <a:r>
              <a:rPr lang="fr-FR" sz="2400" dirty="0" smtClean="0"/>
              <a:t>! répondit Loup agacé. </a:t>
            </a:r>
            <a:r>
              <a:rPr lang="fr-FR" sz="2400" i="1" dirty="0" smtClean="0"/>
              <a:t>Je déteste Noël. </a:t>
            </a:r>
            <a:r>
              <a:rPr lang="fr-FR" sz="2400" dirty="0" smtClean="0"/>
              <a:t>» </a:t>
            </a:r>
          </a:p>
          <a:p>
            <a:pPr algn="just"/>
            <a:r>
              <a:rPr lang="fr-FR" sz="2400" dirty="0" smtClean="0"/>
              <a:t>Et il continua son chemin.</a:t>
            </a:r>
            <a:endParaRPr lang="fr-FR" sz="24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547" y="548680"/>
            <a:ext cx="3159492" cy="276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4375" y="3429000"/>
            <a:ext cx="3920948" cy="2916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94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532440" cy="2677656"/>
          </a:xfrm>
          <a:prstGeom prst="rect">
            <a:avLst/>
          </a:prstGeom>
        </p:spPr>
        <p:txBody>
          <a:bodyPr wrap="square">
            <a:spAutoFit/>
          </a:bodyPr>
          <a:lstStyle/>
          <a:p>
            <a:pPr algn="just"/>
            <a:r>
              <a:rPr lang="fr-FR" sz="2400" dirty="0" smtClean="0"/>
              <a:t>Loup arriva chez son ami Gros-Louis. Une délicieuse odeur s'échappait de la cuisine. </a:t>
            </a:r>
          </a:p>
          <a:p>
            <a:pPr algn="just"/>
            <a:r>
              <a:rPr lang="fr-FR" sz="2400" i="1" dirty="0" smtClean="0"/>
              <a:t>Salut Gros-Louis ! Tu viens faire un bonhomme de neige avec moi ? </a:t>
            </a:r>
          </a:p>
          <a:p>
            <a:pPr marL="342900" indent="-342900" algn="just">
              <a:buFontTx/>
              <a:buChar char="-"/>
            </a:pPr>
            <a:r>
              <a:rPr lang="fr-FR" sz="2400" b="1" dirty="0" smtClean="0"/>
              <a:t>Désolé, Loup, mais je n’ai pas le temps. Je prépare des sablés de Noël à la cannelle. Tu veux les goûter? </a:t>
            </a:r>
          </a:p>
          <a:p>
            <a:pPr marL="342900" indent="-342900" algn="just">
              <a:buFontTx/>
              <a:buChar char="-"/>
            </a:pPr>
            <a:r>
              <a:rPr lang="fr-FR" sz="2400" i="1" dirty="0" smtClean="0"/>
              <a:t>Certainement pas ! </a:t>
            </a:r>
            <a:r>
              <a:rPr lang="fr-FR" sz="2400" dirty="0" smtClean="0"/>
              <a:t>répondit Loup. </a:t>
            </a:r>
            <a:r>
              <a:rPr lang="fr-FR" sz="2400" i="1" dirty="0" smtClean="0"/>
              <a:t>Je déteste la cannelle… Et d’abord, je déteste Noël ! </a:t>
            </a:r>
            <a:r>
              <a:rPr lang="fr-FR" sz="2400" dirty="0" smtClean="0"/>
              <a:t>»</a:t>
            </a:r>
            <a:endParaRPr lang="fr-FR" sz="2400" dirty="0"/>
          </a:p>
        </p:txBody>
      </p:sp>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174" y="2895087"/>
            <a:ext cx="3205729" cy="341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74248"/>
            <a:ext cx="4116486" cy="3435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56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4572000" cy="5262979"/>
          </a:xfrm>
          <a:prstGeom prst="rect">
            <a:avLst/>
          </a:prstGeom>
        </p:spPr>
        <p:txBody>
          <a:bodyPr>
            <a:spAutoFit/>
          </a:bodyPr>
          <a:lstStyle/>
          <a:p>
            <a:pPr algn="just"/>
            <a:r>
              <a:rPr lang="fr-FR" sz="2400" dirty="0" smtClean="0"/>
              <a:t>Un peu plus loin, Loup frappa chez son ami Alfred. </a:t>
            </a:r>
            <a:r>
              <a:rPr lang="fr-FR" sz="2400" i="1" dirty="0" smtClean="0"/>
              <a:t>« Salut Alfred, tu veux faire une bataille de boules de neige ? </a:t>
            </a:r>
          </a:p>
          <a:p>
            <a:pPr marL="342900" indent="-342900" algn="just">
              <a:buFontTx/>
              <a:buChar char="-"/>
            </a:pPr>
            <a:r>
              <a:rPr lang="fr-FR" sz="2400" b="1" dirty="0" smtClean="0"/>
              <a:t>Désolé, Loup, répondit Alfred. J’écris ma lettre au Père Noël. Il faut que je la poste aujourd’hui. Et toi, tu as déjà envoyé la tienne ? </a:t>
            </a:r>
          </a:p>
          <a:p>
            <a:pPr marL="342900" indent="-342900" algn="just">
              <a:buFontTx/>
              <a:buChar char="-"/>
            </a:pPr>
            <a:r>
              <a:rPr lang="fr-FR" sz="2400" i="1" dirty="0" smtClean="0"/>
              <a:t>Certainement pas </a:t>
            </a:r>
            <a:r>
              <a:rPr lang="fr-FR" sz="2400" dirty="0" smtClean="0"/>
              <a:t>! répondit Loup. </a:t>
            </a:r>
            <a:r>
              <a:rPr lang="fr-FR" sz="2400" i="1" dirty="0" smtClean="0"/>
              <a:t>Je déteste Noël ! </a:t>
            </a:r>
            <a:r>
              <a:rPr lang="fr-FR" sz="2400" dirty="0" smtClean="0"/>
              <a:t>» Et il ajouta, en bougonnant : « </a:t>
            </a:r>
            <a:r>
              <a:rPr lang="fr-FR" sz="2400" i="1" dirty="0" smtClean="0"/>
              <a:t>De toute façon, le Père Noël ne m’apporte jamais rien à moi! </a:t>
            </a:r>
            <a:r>
              <a:rPr lang="fr-FR" sz="2400" dirty="0" smtClean="0"/>
              <a:t>»</a:t>
            </a:r>
            <a:endParaRPr lang="fr-FR"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3592"/>
            <a:ext cx="3538664" cy="634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491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0072" y="404664"/>
            <a:ext cx="3347864" cy="6001643"/>
          </a:xfrm>
          <a:prstGeom prst="rect">
            <a:avLst/>
          </a:prstGeom>
        </p:spPr>
        <p:txBody>
          <a:bodyPr wrap="square">
            <a:spAutoFit/>
          </a:bodyPr>
          <a:lstStyle/>
          <a:p>
            <a:pPr algn="just"/>
            <a:r>
              <a:rPr lang="fr-FR" sz="2400" dirty="0" smtClean="0"/>
              <a:t>Loup alla ensuite chez Louve. Elle, au moins, aurait du temps pour lui. Après tout, c’était sa louve, sa chérie ! </a:t>
            </a:r>
          </a:p>
          <a:p>
            <a:pPr algn="just"/>
            <a:r>
              <a:rPr lang="fr-FR" sz="2400" i="1" dirty="0" smtClean="0"/>
              <a:t>« Bonjour Louve. Tu as vu comme la forêt est belle aujourd’hui ! As-tu envie de venir te promener avec moi ? </a:t>
            </a:r>
          </a:p>
          <a:p>
            <a:pPr algn="just"/>
            <a:r>
              <a:rPr lang="fr-FR" sz="2400" dirty="0" smtClean="0"/>
              <a:t>- </a:t>
            </a:r>
            <a:r>
              <a:rPr lang="fr-FR" sz="2400" b="1" dirty="0" smtClean="0"/>
              <a:t>J’aurais adoré, </a:t>
            </a:r>
            <a:r>
              <a:rPr lang="fr-FR" sz="2400" dirty="0" smtClean="0"/>
              <a:t>répondit Louve. </a:t>
            </a:r>
            <a:r>
              <a:rPr lang="fr-FR" sz="2400" b="1" dirty="0" smtClean="0"/>
              <a:t>Mais je dois préparer le dîner pour le réveillon de Noël, demain soir. D’ailleurs, tu es invité ! </a:t>
            </a:r>
            <a:endParaRPr lang="fr-FR" sz="2400" b="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748" y="1083402"/>
            <a:ext cx="4680520" cy="464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71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24744"/>
            <a:ext cx="4824536" cy="4893647"/>
          </a:xfrm>
          <a:prstGeom prst="rect">
            <a:avLst/>
          </a:prstGeom>
        </p:spPr>
        <p:txBody>
          <a:bodyPr wrap="square">
            <a:spAutoFit/>
          </a:bodyPr>
          <a:lstStyle/>
          <a:p>
            <a:pPr algn="just"/>
            <a:r>
              <a:rPr lang="fr-FR" sz="2400" dirty="0" smtClean="0"/>
              <a:t>Loup sentit la moutarde lui monter au nez. « </a:t>
            </a:r>
            <a:r>
              <a:rPr lang="fr-FR" sz="2400" i="1" dirty="0" smtClean="0"/>
              <a:t>Noël, toujours Noël ! Moi je déteste Noël ! </a:t>
            </a:r>
          </a:p>
          <a:p>
            <a:pPr algn="just"/>
            <a:r>
              <a:rPr lang="fr-FR" sz="2400" b="1" dirty="0" smtClean="0"/>
              <a:t>Mais… pourquoi détestes-tu Noël ? demanda Louve très étonnée. Noël, c’est des étoiles, se retrouver tous ensemble autour d’un sapin, partager un bon repas…Noël, c’est tellement bien ! » </a:t>
            </a:r>
          </a:p>
          <a:p>
            <a:pPr algn="just"/>
            <a:r>
              <a:rPr lang="fr-FR" sz="2400" dirty="0" smtClean="0"/>
              <a:t>Pendant un moment, Loup ne dit rien. Puis d’une petite voix, il grommela: </a:t>
            </a:r>
            <a:r>
              <a:rPr lang="fr-FR" sz="2400" i="1" dirty="0" smtClean="0"/>
              <a:t>« Moi, je n’ai jamais fêté Noël. »</a:t>
            </a:r>
            <a:endParaRPr lang="fr-FR" sz="2400" i="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412776"/>
            <a:ext cx="324802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71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346132" cy="2677656"/>
          </a:xfrm>
          <a:prstGeom prst="rect">
            <a:avLst/>
          </a:prstGeom>
        </p:spPr>
        <p:txBody>
          <a:bodyPr wrap="square">
            <a:spAutoFit/>
          </a:bodyPr>
          <a:lstStyle/>
          <a:p>
            <a:pPr algn="just"/>
            <a:r>
              <a:rPr lang="fr-FR" sz="2400" dirty="0" smtClean="0"/>
              <a:t>Louve en resta ébahie. </a:t>
            </a:r>
            <a:r>
              <a:rPr lang="fr-FR" sz="2400" b="1" dirty="0" smtClean="0"/>
              <a:t>« Raison de plus pour que tu m’aides à préparer le repas !</a:t>
            </a:r>
            <a:r>
              <a:rPr lang="fr-FR" sz="2400" dirty="0" smtClean="0"/>
              <a:t> </a:t>
            </a:r>
            <a:r>
              <a:rPr lang="fr-FR" sz="2400" dirty="0" err="1" smtClean="0"/>
              <a:t>fit-elle</a:t>
            </a:r>
            <a:r>
              <a:rPr lang="fr-FR" sz="2400" dirty="0" smtClean="0"/>
              <a:t> enfin. </a:t>
            </a:r>
            <a:r>
              <a:rPr lang="fr-FR" sz="2400" b="1" dirty="0" smtClean="0"/>
              <a:t>A nous deux, ce sera beaucoup plus amusant. » </a:t>
            </a:r>
          </a:p>
          <a:p>
            <a:pPr algn="just"/>
            <a:r>
              <a:rPr lang="fr-FR" sz="2400" dirty="0" smtClean="0"/>
              <a:t>C’est ainsi que Loup passa l’après-midi avec Louve. Elle lui montra comment cuisiner la dinde de Noël, et ils s’amusèrent beaucoup à écraser les marrons pour faire la farce. Pour le dessert, ils firent une énorme bûche au chocolat.</a:t>
            </a:r>
            <a:endParaRPr lang="fr-FR" sz="2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440" y="3010312"/>
            <a:ext cx="5066228" cy="34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7086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1160</Words>
  <Application>Microsoft Office PowerPoint</Application>
  <PresentationFormat>Affichage à l'écran (4:3)</PresentationFormat>
  <Paragraphs>50</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Le loup qui n’aimait pas Noël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loup qui n’aimait pas Noël!</dc:title>
  <dc:creator>Véronique</dc:creator>
  <cp:lastModifiedBy>Véronique</cp:lastModifiedBy>
  <cp:revision>6</cp:revision>
  <dcterms:created xsi:type="dcterms:W3CDTF">2016-12-04T13:27:00Z</dcterms:created>
  <dcterms:modified xsi:type="dcterms:W3CDTF">2016-12-04T14:26:13Z</dcterms:modified>
</cp:coreProperties>
</file>