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6" r:id="rId2"/>
    <p:sldId id="258" r:id="rId3"/>
    <p:sldId id="257" r:id="rId4"/>
    <p:sldId id="261" r:id="rId5"/>
    <p:sldId id="262" r:id="rId6"/>
    <p:sldId id="260" r:id="rId7"/>
    <p:sldId id="263" r:id="rId8"/>
    <p:sldId id="265" r:id="rId9"/>
    <p:sldId id="264" r:id="rId10"/>
    <p:sldId id="266" r:id="rId11"/>
    <p:sldId id="268" r:id="rId12"/>
    <p:sldId id="267" r:id="rId13"/>
    <p:sldId id="269" r:id="rId14"/>
    <p:sldId id="270" r:id="rId15"/>
    <p:sldId id="275" r:id="rId16"/>
    <p:sldId id="272" r:id="rId17"/>
    <p:sldId id="273" r:id="rId18"/>
    <p:sldId id="271"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9999FF"/>
    <a:srgbClr val="99FF99"/>
    <a:srgbClr val="33C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02"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BA06CC-73AD-4B34-8121-470536311D85}" type="datetimeFigureOut">
              <a:rPr lang="fr-FR" smtClean="0"/>
              <a:t>15/11/2015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8A3A2B-5D20-4C1D-9516-A9E16D6C37D0}"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6045470-5676-4568-925D-2F84F7FBC8C9}" type="datetimeFigureOut">
              <a:rPr lang="fr-FR" smtClean="0"/>
              <a:pPr/>
              <a:t>15/11/2015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AD8D0-F377-49A2-BB6D-4E22F8859F0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45470-5676-4568-925D-2F84F7FBC8C9}" type="datetimeFigureOut">
              <a:rPr lang="fr-FR" smtClean="0"/>
              <a:pPr/>
              <a:t>15/11/2015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AD8D0-F377-49A2-BB6D-4E22F8859F0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340768"/>
            <a:ext cx="4536504" cy="5112568"/>
          </a:xfrm>
        </p:spPr>
        <p:txBody>
          <a:bodyPr>
            <a:normAutofit lnSpcReduction="10000"/>
          </a:bodyPr>
          <a:lstStyle/>
          <a:p>
            <a:pPr algn="l"/>
            <a:r>
              <a:rPr lang="fr-FR" sz="1600" dirty="0" smtClean="0">
                <a:solidFill>
                  <a:schemeClr val="tx1"/>
                </a:solidFill>
                <a:latin typeface="CrayonL" pitchFamily="2" charset="0"/>
              </a:rPr>
              <a:t>Chers </a:t>
            </a:r>
            <a:r>
              <a:rPr lang="fr-FR" sz="1600" dirty="0" err="1" smtClean="0">
                <a:solidFill>
                  <a:schemeClr val="tx1"/>
                </a:solidFill>
                <a:latin typeface="CrayonL" pitchFamily="2" charset="0"/>
              </a:rPr>
              <a:t>gazous</a:t>
            </a:r>
            <a:r>
              <a:rPr lang="fr-FR" sz="1600" dirty="0" smtClean="0">
                <a:solidFill>
                  <a:schemeClr val="tx1"/>
                </a:solidFill>
                <a:latin typeface="CrayonL" pitchFamily="2" charset="0"/>
              </a:rPr>
              <a:t>, chères gazelles,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Quel singulier voyage, j’ai pris l’avion avec les Springboks. Vous connaissez? Ils retournaient dans leur pays après la coupe du monde de rugby. J’ai appris grâce au capitaine que le nom « Springboks » vient du nom d’une gazelle d’Afrique du Sud. En fait « </a:t>
            </a:r>
            <a:r>
              <a:rPr lang="fr-FR" sz="2000" dirty="0" err="1" smtClean="0">
                <a:solidFill>
                  <a:schemeClr val="tx1"/>
                </a:solidFill>
                <a:latin typeface="CrayonL" pitchFamily="2" charset="0"/>
              </a:rPr>
              <a:t>Spring</a:t>
            </a:r>
            <a:r>
              <a:rPr lang="fr-FR" sz="2000" dirty="0" smtClean="0">
                <a:solidFill>
                  <a:schemeClr val="tx1"/>
                </a:solidFill>
                <a:latin typeface="CrayonL" pitchFamily="2" charset="0"/>
              </a:rPr>
              <a:t> » veut dire sauter et « </a:t>
            </a:r>
            <a:r>
              <a:rPr lang="fr-FR" sz="2000" dirty="0" err="1" smtClean="0">
                <a:solidFill>
                  <a:schemeClr val="tx1"/>
                </a:solidFill>
                <a:latin typeface="CrayonL" pitchFamily="2" charset="0"/>
              </a:rPr>
              <a:t>bok</a:t>
            </a:r>
            <a:r>
              <a:rPr lang="fr-FR" sz="2000" dirty="0" smtClean="0">
                <a:solidFill>
                  <a:schemeClr val="tx1"/>
                </a:solidFill>
                <a:latin typeface="CrayonL" pitchFamily="2" charset="0"/>
              </a:rPr>
              <a:t> » signifie chèvre. Ces sportifs étaient bien fatigués! Certains se sont endormis quelques secondes après le décollage.</a:t>
            </a:r>
          </a:p>
          <a:p>
            <a:pPr algn="l"/>
            <a:r>
              <a:rPr lang="fr-FR" sz="2000" dirty="0" smtClean="0">
                <a:solidFill>
                  <a:schemeClr val="tx1"/>
                </a:solidFill>
                <a:latin typeface="CrayonL" pitchFamily="2" charset="0"/>
              </a:rPr>
              <a:t>Dès que mes bagages sont déballés, je vous raconte ce grand pays. </a:t>
            </a:r>
          </a:p>
          <a:p>
            <a:pPr algn="l"/>
            <a:endParaRPr lang="fr-FR" sz="2000" dirty="0" smtClean="0">
              <a:solidFill>
                <a:schemeClr val="tx1"/>
              </a:solidFill>
              <a:latin typeface="CrayonL" pitchFamily="2" charset="0"/>
            </a:endParaRPr>
          </a:p>
          <a:p>
            <a:pPr algn="l"/>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 </a:t>
            </a:r>
          </a:p>
          <a:p>
            <a:pPr algn="l"/>
            <a:endParaRPr lang="fr-FR" sz="2000" dirty="0" smtClean="0">
              <a:solidFill>
                <a:schemeClr val="tx1"/>
              </a:solidFill>
              <a:latin typeface="CrayonL" pitchFamily="2" charset="0"/>
            </a:endParaRP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err="1" smtClean="0">
                <a:latin typeface="CrayonL" pitchFamily="2" charset="0"/>
              </a:rPr>
              <a:t>Prétoria</a:t>
            </a:r>
            <a:r>
              <a:rPr lang="fr-FR" sz="1500" dirty="0" smtClean="0">
                <a:latin typeface="CrayonL" pitchFamily="2" charset="0"/>
              </a:rPr>
              <a:t>, le 20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4" name="ZoneTexte 13"/>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pic>
        <p:nvPicPr>
          <p:cNvPr id="19458" name="Picture 2" descr="Afficher l'image d'origine"/>
          <p:cNvPicPr>
            <a:picLocks noChangeAspect="1" noChangeArrowheads="1"/>
          </p:cNvPicPr>
          <p:nvPr/>
        </p:nvPicPr>
        <p:blipFill>
          <a:blip r:embed="rId2" cstate="print"/>
          <a:srcRect/>
          <a:stretch>
            <a:fillRect/>
          </a:stretch>
        </p:blipFill>
        <p:spPr bwMode="auto">
          <a:xfrm>
            <a:off x="7020272" y="260648"/>
            <a:ext cx="1880721" cy="155679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5184576"/>
          </a:xfrm>
        </p:spPr>
        <p:txBody>
          <a:bodyPr>
            <a:normAutofit lnSpcReduction="10000"/>
          </a:bodyPr>
          <a:lstStyle/>
          <a:p>
            <a:pPr algn="l"/>
            <a:r>
              <a:rPr lang="fr-FR" sz="1600" dirty="0" smtClean="0">
                <a:solidFill>
                  <a:schemeClr val="tx1"/>
                </a:solidFill>
                <a:latin typeface="CrayonL" pitchFamily="2" charset="0"/>
              </a:rPr>
              <a:t>  Chers frères de voyage,</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Je suis toujours à Johannesburg, j’essaye de comprendre un peu comment ce pays en est arrivé à l’apartheid. Pendant des milliers d’années, comme dans le reste de l’Afrique australe (du sud), la région était habitée par des Bochimans. Au quinzième siècle, le Cap de Bonne Espérance se situe à mi-chemin de la route pour les Indes. Découverte par les Portugais, ce sont les Néerlandais qui établiront leur station de ravitaillement dans cette superbe région. Comment vont cohabiter ces peuples?</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3168352" cy="323165"/>
          </a:xfrm>
          <a:prstGeom prst="rect">
            <a:avLst/>
          </a:prstGeom>
          <a:noFill/>
        </p:spPr>
        <p:txBody>
          <a:bodyPr wrap="square" rtlCol="0">
            <a:spAutoFit/>
          </a:bodyPr>
          <a:lstStyle/>
          <a:p>
            <a:r>
              <a:rPr lang="fr-FR" sz="1500" dirty="0" smtClean="0">
                <a:latin typeface="CrayonL" pitchFamily="2" charset="0"/>
              </a:rPr>
              <a:t>Johannesburg, le 18 novembre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pic>
        <p:nvPicPr>
          <p:cNvPr id="9218" name="Picture 2" descr="Afficher l'image d'origine"/>
          <p:cNvPicPr>
            <a:picLocks noChangeAspect="1" noChangeArrowheads="1"/>
          </p:cNvPicPr>
          <p:nvPr/>
        </p:nvPicPr>
        <p:blipFill>
          <a:blip r:embed="rId2" cstate="print"/>
          <a:srcRect/>
          <a:stretch>
            <a:fillRect/>
          </a:stretch>
        </p:blipFill>
        <p:spPr bwMode="auto">
          <a:xfrm>
            <a:off x="6215438" y="260648"/>
            <a:ext cx="2716823" cy="165618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lnSpcReduction="10000"/>
          </a:bodyPr>
          <a:lstStyle/>
          <a:p>
            <a:pPr algn="l"/>
            <a:r>
              <a:rPr lang="fr-FR" sz="1600" dirty="0" smtClean="0">
                <a:solidFill>
                  <a:schemeClr val="tx1"/>
                </a:solidFill>
                <a:latin typeface="CrayonL" pitchFamily="2" charset="0"/>
              </a:rPr>
              <a:t>  Chers amis de voyage,</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Nous sommes loin de l’hiver ici, je me promène autour de Johannesburg. J’ai vu des enfants jouer près d’une rivière qui semble très polluée. Il y a beaucoup de pauvreté et cela me touche vraiment. Des chèvres trainent dans les rues, des enfants aident leurs parents mais il y a aussi de très belles demeures dans certains quartiers. Nelson Mandela a passé sa vie à combattre le racisme envers les noirs et à aider à l’égalité entre les hommes.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Bonne lecture, bien à vous,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3240360" cy="323165"/>
          </a:xfrm>
          <a:prstGeom prst="rect">
            <a:avLst/>
          </a:prstGeom>
          <a:noFill/>
        </p:spPr>
        <p:txBody>
          <a:bodyPr wrap="square" rtlCol="0">
            <a:spAutoFit/>
          </a:bodyPr>
          <a:lstStyle/>
          <a:p>
            <a:r>
              <a:rPr lang="fr-FR" sz="1500" dirty="0" smtClean="0">
                <a:latin typeface="CrayonL" pitchFamily="2" charset="0"/>
              </a:rPr>
              <a:t>Johannesburg, le 18 novembre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pic>
        <p:nvPicPr>
          <p:cNvPr id="14" name="Picture 2" descr="Afficher l'image d'origine"/>
          <p:cNvPicPr>
            <a:picLocks noChangeAspect="1" noChangeArrowheads="1"/>
          </p:cNvPicPr>
          <p:nvPr/>
        </p:nvPicPr>
        <p:blipFill>
          <a:blip r:embed="rId2" cstate="print"/>
          <a:srcRect/>
          <a:stretch>
            <a:fillRect/>
          </a:stretch>
        </p:blipFill>
        <p:spPr bwMode="auto">
          <a:xfrm>
            <a:off x="6215438" y="260648"/>
            <a:ext cx="2716823" cy="16561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5364088" y="404664"/>
            <a:ext cx="3096038" cy="1081980"/>
          </a:xfrm>
          <a:prstGeom prst="teardrop">
            <a:avLst>
              <a:gd name="adj" fmla="val 118043"/>
            </a:avLst>
          </a:prstGeom>
          <a:solidFill>
            <a:srgbClr val="00B05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200" dirty="0" smtClean="0">
                <a:solidFill>
                  <a:schemeClr val="bg1"/>
                </a:solidFill>
                <a:latin typeface="Short Stack" pitchFamily="2" charset="0"/>
              </a:rPr>
              <a:t>L’Afrique du Sud!</a:t>
            </a:r>
            <a:endParaRPr lang="fr-FR" sz="2200" b="1" dirty="0">
              <a:solidFill>
                <a:schemeClr val="bg1"/>
              </a:solidFill>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5076056" y="4653136"/>
            <a:ext cx="3528392" cy="646331"/>
          </a:xfrm>
          <a:prstGeom prst="rect">
            <a:avLst/>
          </a:prstGeom>
          <a:noFill/>
        </p:spPr>
        <p:txBody>
          <a:bodyPr wrap="square" rtlCol="0">
            <a:spAutoFit/>
          </a:bodyPr>
          <a:lstStyle/>
          <a:p>
            <a:pPr algn="ctr"/>
            <a:r>
              <a:rPr lang="fr-FR" dirty="0" smtClean="0">
                <a:latin typeface="Short Stack" pitchFamily="2" charset="0"/>
              </a:rPr>
              <a:t>Le Cap de Bonne Espérance</a:t>
            </a:r>
            <a:endParaRPr lang="fr-FR" dirty="0">
              <a:latin typeface="Short Stack" pitchFamily="2" charset="0"/>
            </a:endParaRPr>
          </a:p>
        </p:txBody>
      </p:sp>
      <p:sp>
        <p:nvSpPr>
          <p:cNvPr id="22" name="ZoneTexte 21"/>
          <p:cNvSpPr txBox="1"/>
          <p:nvPr/>
        </p:nvSpPr>
        <p:spPr>
          <a:xfrm>
            <a:off x="323528" y="3429000"/>
            <a:ext cx="3384376" cy="646331"/>
          </a:xfrm>
          <a:prstGeom prst="rect">
            <a:avLst/>
          </a:prstGeom>
          <a:noFill/>
        </p:spPr>
        <p:txBody>
          <a:bodyPr wrap="square" rtlCol="0">
            <a:spAutoFit/>
          </a:bodyPr>
          <a:lstStyle/>
          <a:p>
            <a:pPr algn="ctr"/>
            <a:r>
              <a:rPr lang="fr-FR" dirty="0" smtClean="0">
                <a:latin typeface="Short Stack" pitchFamily="2" charset="0"/>
              </a:rPr>
              <a:t>La route des Indes au XVI</a:t>
            </a:r>
            <a:r>
              <a:rPr lang="fr-FR" sz="1400" dirty="0" smtClean="0">
                <a:latin typeface="Short Stack" pitchFamily="2" charset="0"/>
              </a:rPr>
              <a:t>e</a:t>
            </a:r>
            <a:r>
              <a:rPr lang="fr-FR" dirty="0" smtClean="0">
                <a:latin typeface="Short Stack" pitchFamily="2" charset="0"/>
              </a:rPr>
              <a:t> siècle</a:t>
            </a:r>
            <a:endParaRPr lang="fr-FR" sz="1400" dirty="0">
              <a:latin typeface="Short Stack" pitchFamily="2" charset="0"/>
            </a:endParaRPr>
          </a:p>
        </p:txBody>
      </p:sp>
      <p:pic>
        <p:nvPicPr>
          <p:cNvPr id="3" name="Picture 2" descr="Afficher l'image d'origine"/>
          <p:cNvPicPr>
            <a:picLocks noChangeAspect="1" noChangeArrowheads="1"/>
          </p:cNvPicPr>
          <p:nvPr/>
        </p:nvPicPr>
        <p:blipFill>
          <a:blip r:embed="rId2" cstate="print"/>
          <a:srcRect/>
          <a:stretch>
            <a:fillRect/>
          </a:stretch>
        </p:blipFill>
        <p:spPr bwMode="auto">
          <a:xfrm>
            <a:off x="251520" y="836712"/>
            <a:ext cx="3960440" cy="240002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Picture 4" descr="Afficher l'image d'origine"/>
          <p:cNvPicPr>
            <a:picLocks noChangeAspect="1" noChangeArrowheads="1"/>
          </p:cNvPicPr>
          <p:nvPr/>
        </p:nvPicPr>
        <p:blipFill>
          <a:blip r:embed="rId3" cstate="print">
            <a:lum contrast="10000"/>
          </a:blip>
          <a:srcRect r="3952" b="2569"/>
          <a:stretch>
            <a:fillRect/>
          </a:stretch>
        </p:blipFill>
        <p:spPr bwMode="auto">
          <a:xfrm>
            <a:off x="4572000" y="1988840"/>
            <a:ext cx="4283968" cy="24874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6" descr="Afficher l'image d'origine"/>
          <p:cNvPicPr>
            <a:picLocks noChangeAspect="1" noChangeArrowheads="1"/>
          </p:cNvPicPr>
          <p:nvPr/>
        </p:nvPicPr>
        <p:blipFill>
          <a:blip r:embed="rId4" cstate="print">
            <a:lum contrast="10000"/>
          </a:blip>
          <a:srcRect t="11071"/>
          <a:stretch>
            <a:fillRect/>
          </a:stretch>
        </p:blipFill>
        <p:spPr bwMode="auto">
          <a:xfrm>
            <a:off x="395536" y="4221088"/>
            <a:ext cx="3148946" cy="2088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9" name="ZoneTexte 18"/>
          <p:cNvSpPr txBox="1"/>
          <p:nvPr/>
        </p:nvSpPr>
        <p:spPr>
          <a:xfrm>
            <a:off x="3635896" y="5733256"/>
            <a:ext cx="2160240" cy="369332"/>
          </a:xfrm>
          <a:prstGeom prst="rect">
            <a:avLst/>
          </a:prstGeom>
          <a:noFill/>
        </p:spPr>
        <p:txBody>
          <a:bodyPr wrap="square" rtlCol="0">
            <a:spAutoFit/>
          </a:bodyPr>
          <a:lstStyle/>
          <a:p>
            <a:pPr algn="ctr"/>
            <a:r>
              <a:rPr lang="fr-FR" dirty="0" smtClean="0">
                <a:latin typeface="Short Stack" pitchFamily="2" charset="0"/>
              </a:rPr>
              <a:t>Bochimans</a:t>
            </a:r>
            <a:endParaRPr lang="fr-FR" dirty="0">
              <a:latin typeface="Short Stack"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fontScale="92500" lnSpcReduction="10000"/>
          </a:bodyPr>
          <a:lstStyle/>
          <a:p>
            <a:pPr algn="l"/>
            <a:r>
              <a:rPr lang="fr-FR" sz="1600" dirty="0" smtClean="0">
                <a:solidFill>
                  <a:schemeClr val="tx1"/>
                </a:solidFill>
                <a:latin typeface="CrayonL" pitchFamily="2" charset="0"/>
              </a:rPr>
              <a:t>  Chers amis de l’hémisphère nord,</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Le calendrier tourne, j’ai tellement de choses à voir, un pays tout entier! J’ai envie de m’éloigner des villes et de me réveiller près d’une mare à grenouilles ou à hippopotames! Je file vers le nord. En passant, je m’arrête à Soweto qui est un fameux quartier noir non loin de Johannesburg. Soweto (= South Western Township) est conçu en 1951 pour ne recevoir que des habitants noirs. En 1976, les résidents se sont révoltés contre l’apartheid. Je prends une de mes meilleures photos, un enfant qui joue au ballon en souriant!</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je vous embrasse,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Soweto, le 24  novembre 2015</a:t>
            </a:r>
            <a:endParaRPr lang="fr-FR" sz="1500" dirty="0">
              <a:latin typeface="CrayonL" pitchFamily="2" charset="0"/>
            </a:endParaRPr>
          </a:p>
        </p:txBody>
      </p:sp>
      <p:sp>
        <p:nvSpPr>
          <p:cNvPr id="13" name="ZoneTexte 12"/>
          <p:cNvSpPr txBox="1"/>
          <p:nvPr/>
        </p:nvSpPr>
        <p:spPr>
          <a:xfrm>
            <a:off x="5436096" y="3717032"/>
            <a:ext cx="3707904" cy="1631216"/>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 c</a:t>
            </a:r>
          </a:p>
          <a:p>
            <a:endParaRPr lang="fr-FR" sz="2000" dirty="0" smtClean="0">
              <a:latin typeface="CrayonL" pitchFamily="2" charset="0"/>
            </a:endParaRPr>
          </a:p>
          <a:p>
            <a:pPr algn="ctr"/>
            <a:r>
              <a:rPr lang="fr-FR" sz="2000" dirty="0" smtClean="0">
                <a:latin typeface="CrayonL" pitchFamily="2" charset="0"/>
              </a:rPr>
              <a:t>16, rue des écoles</a:t>
            </a:r>
          </a:p>
          <a:p>
            <a:pPr algn="ctr"/>
            <a:endParaRPr lang="fr-FR" sz="2000" dirty="0" smtClean="0">
              <a:latin typeface="CrayonL" pitchFamily="2" charset="0"/>
            </a:endParaRPr>
          </a:p>
          <a:p>
            <a:pPr algn="ctr"/>
            <a:endParaRPr lang="fr-FR" sz="2000" dirty="0" smtClean="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pic>
        <p:nvPicPr>
          <p:cNvPr id="6146" name="Picture 2" descr="Afficher l'image d'origine"/>
          <p:cNvPicPr>
            <a:picLocks noChangeAspect="1" noChangeArrowheads="1"/>
          </p:cNvPicPr>
          <p:nvPr/>
        </p:nvPicPr>
        <p:blipFill>
          <a:blip r:embed="rId2" cstate="print"/>
          <a:srcRect l="18552" r="2603" b="31639"/>
          <a:stretch>
            <a:fillRect/>
          </a:stretch>
        </p:blipFill>
        <p:spPr bwMode="auto">
          <a:xfrm>
            <a:off x="6012160" y="116632"/>
            <a:ext cx="2952328" cy="11809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5112568"/>
          </a:xfrm>
        </p:spPr>
        <p:txBody>
          <a:bodyPr>
            <a:normAutofit fontScale="92500" lnSpcReduction="20000"/>
          </a:bodyPr>
          <a:lstStyle/>
          <a:p>
            <a:pPr algn="l"/>
            <a:r>
              <a:rPr lang="fr-FR" sz="1600" dirty="0" smtClean="0">
                <a:solidFill>
                  <a:schemeClr val="tx1"/>
                </a:solidFill>
                <a:latin typeface="CrayonL" pitchFamily="2" charset="0"/>
              </a:rPr>
              <a:t>  Chers amis de l’hémisphère nord,</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Les yeux remplis de belles couleurs violette, je reprends mon voyage en partant vers le nord du pays. J’espère voir des animaux plus grands que des papillons. Des éléphants peut-être? J’ai toujours mon carnet et un crayon pour ne rien, oublier. J’arrive d’abord dans un magnifique paysage, un canyon dit de la </a:t>
            </a:r>
            <a:r>
              <a:rPr lang="fr-FR" sz="2000" dirty="0" err="1" smtClean="0">
                <a:solidFill>
                  <a:schemeClr val="tx1"/>
                </a:solidFill>
                <a:latin typeface="CrayonL" pitchFamily="2" charset="0"/>
              </a:rPr>
              <a:t>Blyde</a:t>
            </a:r>
            <a:r>
              <a:rPr lang="fr-FR" sz="2000" dirty="0" smtClean="0">
                <a:solidFill>
                  <a:schemeClr val="tx1"/>
                </a:solidFill>
                <a:latin typeface="CrayonL" pitchFamily="2" charset="0"/>
              </a:rPr>
              <a:t> River. Ce qui veut dire la rivière de la joie. On raconte que des femmes pensaient avoir perdu leur famille (les hommes) mais qu’ils s’étaient en fait perdus et elles les ont retrouvés près de la rivière.</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Dessins et croquis bientôt, quel métier que celui de voyageur !!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p>
          <a:p>
            <a:pPr algn="l"/>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Soweto, le 24 novembre 2015</a:t>
            </a:r>
            <a:endParaRPr lang="fr-FR" sz="1500" dirty="0">
              <a:latin typeface="CrayonL" pitchFamily="2" charset="0"/>
            </a:endParaRPr>
          </a:p>
        </p:txBody>
      </p:sp>
      <p:sp>
        <p:nvSpPr>
          <p:cNvPr id="13" name="ZoneTexte 12"/>
          <p:cNvSpPr txBox="1"/>
          <p:nvPr/>
        </p:nvSpPr>
        <p:spPr>
          <a:xfrm>
            <a:off x="5436096" y="3717032"/>
            <a:ext cx="3707904" cy="1323439"/>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p>
          <a:p>
            <a:endParaRPr lang="fr-FR" sz="2000" dirty="0" smtClean="0">
              <a:latin typeface="CrayonL" pitchFamily="2" charset="0"/>
            </a:endParaRPr>
          </a:p>
          <a:p>
            <a:pPr algn="ctr"/>
            <a:r>
              <a:rPr lang="fr-FR" sz="2000" dirty="0" smtClean="0">
                <a:latin typeface="CrayonL" pitchFamily="2" charset="0"/>
              </a:rPr>
              <a:t>16, rue des écoles</a:t>
            </a:r>
          </a:p>
          <a:p>
            <a:pPr algn="ctr"/>
            <a:endParaRPr lang="fr-FR" sz="2000" dirty="0" smtClean="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pic>
        <p:nvPicPr>
          <p:cNvPr id="14" name="Picture 2" descr="Afficher l'image d'origine"/>
          <p:cNvPicPr>
            <a:picLocks noChangeAspect="1" noChangeArrowheads="1"/>
          </p:cNvPicPr>
          <p:nvPr/>
        </p:nvPicPr>
        <p:blipFill>
          <a:blip r:embed="rId2" cstate="print"/>
          <a:srcRect l="18552" r="2603" b="31639"/>
          <a:stretch>
            <a:fillRect/>
          </a:stretch>
        </p:blipFill>
        <p:spPr bwMode="auto">
          <a:xfrm>
            <a:off x="6012160" y="188640"/>
            <a:ext cx="2952328" cy="118093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5364088" y="404664"/>
            <a:ext cx="3096038" cy="1081980"/>
          </a:xfrm>
          <a:prstGeom prst="teardrop">
            <a:avLst>
              <a:gd name="adj" fmla="val 118043"/>
            </a:avLst>
          </a:prstGeom>
          <a:solidFill>
            <a:srgbClr val="00B05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200" dirty="0" smtClean="0">
                <a:solidFill>
                  <a:schemeClr val="bg1"/>
                </a:solidFill>
                <a:latin typeface="Short Stack" pitchFamily="2" charset="0"/>
              </a:rPr>
              <a:t>L’Afrique du Sud!</a:t>
            </a:r>
            <a:endParaRPr lang="fr-FR" sz="2200" b="1" dirty="0">
              <a:solidFill>
                <a:schemeClr val="bg1"/>
              </a:solidFill>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6156176" y="4005064"/>
            <a:ext cx="2376264" cy="646331"/>
          </a:xfrm>
          <a:prstGeom prst="rect">
            <a:avLst/>
          </a:prstGeom>
          <a:noFill/>
        </p:spPr>
        <p:txBody>
          <a:bodyPr wrap="square" rtlCol="0">
            <a:spAutoFit/>
          </a:bodyPr>
          <a:lstStyle/>
          <a:p>
            <a:pPr algn="ctr"/>
            <a:r>
              <a:rPr lang="fr-FR" dirty="0" smtClean="0">
                <a:latin typeface="Short Stack" pitchFamily="2" charset="0"/>
              </a:rPr>
              <a:t>Un bidonville de Soweto</a:t>
            </a:r>
            <a:endParaRPr lang="fr-FR" dirty="0">
              <a:latin typeface="Short Stack" pitchFamily="2" charset="0"/>
            </a:endParaRPr>
          </a:p>
        </p:txBody>
      </p:sp>
      <p:sp>
        <p:nvSpPr>
          <p:cNvPr id="22" name="ZoneTexte 21"/>
          <p:cNvSpPr txBox="1"/>
          <p:nvPr/>
        </p:nvSpPr>
        <p:spPr>
          <a:xfrm>
            <a:off x="2195736" y="5733256"/>
            <a:ext cx="3384376" cy="584775"/>
          </a:xfrm>
          <a:prstGeom prst="rect">
            <a:avLst/>
          </a:prstGeom>
          <a:noFill/>
        </p:spPr>
        <p:txBody>
          <a:bodyPr wrap="square" rtlCol="0">
            <a:spAutoFit/>
          </a:bodyPr>
          <a:lstStyle/>
          <a:p>
            <a:pPr algn="ctr"/>
            <a:r>
              <a:rPr lang="fr-FR" dirty="0" smtClean="0">
                <a:latin typeface="Short Stack" pitchFamily="2" charset="0"/>
              </a:rPr>
              <a:t>Canyon de la </a:t>
            </a:r>
            <a:r>
              <a:rPr lang="fr-FR" dirty="0" err="1" smtClean="0">
                <a:latin typeface="Short Stack" pitchFamily="2" charset="0"/>
              </a:rPr>
              <a:t>Blyde</a:t>
            </a:r>
            <a:r>
              <a:rPr lang="fr-FR" dirty="0" smtClean="0">
                <a:latin typeface="Short Stack" pitchFamily="2" charset="0"/>
              </a:rPr>
              <a:t> River</a:t>
            </a:r>
          </a:p>
          <a:p>
            <a:pPr algn="ctr"/>
            <a:r>
              <a:rPr lang="fr-FR" sz="1400" dirty="0" smtClean="0">
                <a:latin typeface="Short Stack" pitchFamily="2" charset="0"/>
              </a:rPr>
              <a:t>(rivière de la joie)</a:t>
            </a:r>
            <a:endParaRPr lang="fr-FR" sz="1400" dirty="0">
              <a:latin typeface="Short Stack" pitchFamily="2" charset="0"/>
            </a:endParaRPr>
          </a:p>
        </p:txBody>
      </p:sp>
      <p:pic>
        <p:nvPicPr>
          <p:cNvPr id="7170" name="Picture 2" descr="Afficher l'image d'origine"/>
          <p:cNvPicPr>
            <a:picLocks noChangeAspect="1" noChangeArrowheads="1"/>
          </p:cNvPicPr>
          <p:nvPr/>
        </p:nvPicPr>
        <p:blipFill>
          <a:blip r:embed="rId2" cstate="print">
            <a:lum contrast="10000"/>
          </a:blip>
          <a:srcRect/>
          <a:stretch>
            <a:fillRect/>
          </a:stretch>
        </p:blipFill>
        <p:spPr bwMode="auto">
          <a:xfrm>
            <a:off x="0" y="0"/>
            <a:ext cx="5391150" cy="5162550"/>
          </a:xfrm>
          <a:prstGeom prst="rect">
            <a:avLst/>
          </a:prstGeom>
          <a:noFill/>
        </p:spPr>
      </p:pic>
      <p:pic>
        <p:nvPicPr>
          <p:cNvPr id="7172" name="Picture 4" descr="https://upload.wikimedia.org/wikipedia/commons/thumb/4/40/Soweto_township.jpg/800px-Soweto_township.jpg"/>
          <p:cNvPicPr>
            <a:picLocks noChangeAspect="1" noChangeArrowheads="1"/>
          </p:cNvPicPr>
          <p:nvPr/>
        </p:nvPicPr>
        <p:blipFill>
          <a:blip r:embed="rId3" cstate="print"/>
          <a:srcRect/>
          <a:stretch>
            <a:fillRect/>
          </a:stretch>
        </p:blipFill>
        <p:spPr bwMode="auto">
          <a:xfrm>
            <a:off x="5796136" y="1772816"/>
            <a:ext cx="2880320" cy="2160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174" name="Picture 6" descr="http://www.southern-africa.arroukatchee.fr/south-africa/photos/blyde-river-canyon/landscape-south-africa.jpg"/>
          <p:cNvPicPr>
            <a:picLocks noChangeAspect="1" noChangeArrowheads="1"/>
          </p:cNvPicPr>
          <p:nvPr/>
        </p:nvPicPr>
        <p:blipFill>
          <a:blip r:embed="rId4" cstate="print">
            <a:lum contrast="20000"/>
          </a:blip>
          <a:srcRect/>
          <a:stretch>
            <a:fillRect/>
          </a:stretch>
        </p:blipFill>
        <p:spPr bwMode="auto">
          <a:xfrm>
            <a:off x="5724128" y="4725144"/>
            <a:ext cx="2436071" cy="1800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1412776"/>
            <a:ext cx="4680520" cy="5229200"/>
          </a:xfrm>
        </p:spPr>
        <p:txBody>
          <a:bodyPr>
            <a:normAutofit fontScale="92500" lnSpcReduction="20000"/>
          </a:bodyPr>
          <a:lstStyle/>
          <a:p>
            <a:pPr algn="l"/>
            <a:r>
              <a:rPr lang="fr-FR" sz="1600" dirty="0" smtClean="0">
                <a:solidFill>
                  <a:schemeClr val="tx1"/>
                </a:solidFill>
                <a:latin typeface="CrayonL" pitchFamily="2" charset="0"/>
              </a:rPr>
              <a:t>Chers enfants,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Des animaux grands, petits, sauvages! Je suis dans la plus grande réserve animalière d’Afrique du sud. On y trouve des lions, des éléphants, des léopards, des rhinocéros et des buffles. Beaucoup d’oiseaux aussi, c’est magique! Leur variété est impressionnante, leurs couleurs aussi! Il ne faut pas leur donner à manger, juste les admirer. C’est drôle de croiser un panneau « attention aux hippopotames » sur le bord de la route!</a:t>
            </a:r>
          </a:p>
          <a:p>
            <a:pPr algn="l"/>
            <a:r>
              <a:rPr lang="fr-FR" sz="2000" dirty="0" smtClean="0">
                <a:solidFill>
                  <a:schemeClr val="tx1"/>
                </a:solidFill>
                <a:latin typeface="CrayonL" pitchFamily="2" charset="0"/>
              </a:rPr>
              <a:t>	</a:t>
            </a:r>
          </a:p>
          <a:p>
            <a:pPr algn="l"/>
            <a:r>
              <a:rPr lang="fr-FR" sz="2000" dirty="0" smtClean="0">
                <a:solidFill>
                  <a:schemeClr val="tx1"/>
                </a:solidFill>
                <a:latin typeface="CrayonL" pitchFamily="2" charset="0"/>
              </a:rPr>
              <a:t>	</a:t>
            </a:r>
            <a:r>
              <a:rPr lang="fr-FR" sz="1800" dirty="0" smtClean="0">
                <a:solidFill>
                  <a:schemeClr val="tx1"/>
                </a:solidFill>
                <a:latin typeface="CrayonL" pitchFamily="2" charset="0"/>
              </a:rPr>
              <a:t>Bise à la </a:t>
            </a:r>
            <a:r>
              <a:rPr lang="fr-FR" sz="1800" smtClean="0">
                <a:solidFill>
                  <a:schemeClr val="tx1"/>
                </a:solidFill>
                <a:latin typeface="CrayonL" pitchFamily="2" charset="0"/>
              </a:rPr>
              <a:t>bave d’éléphants, </a:t>
            </a:r>
            <a:r>
              <a:rPr lang="fr-FR" sz="1800" dirty="0" smtClean="0">
                <a:solidFill>
                  <a:schemeClr val="tx1"/>
                </a:solidFill>
                <a:latin typeface="CrayonL" pitchFamily="2" charset="0"/>
              </a:rPr>
              <a:t>de nouvelles aventures m’attendent …</a:t>
            </a:r>
          </a:p>
          <a:p>
            <a:pPr algn="l"/>
            <a:r>
              <a:rPr lang="fr-FR" sz="2000" dirty="0">
                <a:solidFill>
                  <a:schemeClr val="tx1"/>
                </a:solidFill>
                <a:latin typeface="CrayonL" pitchFamily="2" charset="0"/>
              </a:rPr>
              <a:t>	</a:t>
            </a:r>
            <a:endParaRPr lang="fr-FR" sz="2000" dirty="0" smtClean="0">
              <a:solidFill>
                <a:schemeClr val="tx1"/>
              </a:solidFill>
              <a:latin typeface="CrayonL" pitchFamily="2" charset="0"/>
            </a:endParaRP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smtClean="0">
                <a:latin typeface="CrayonL" pitchFamily="2" charset="0"/>
              </a:rPr>
              <a:t>Parc Kruger le 1 décembre 2015</a:t>
            </a:r>
            <a:endParaRPr lang="fr-FR" sz="1500" dirty="0">
              <a:latin typeface="CrayonL" pitchFamily="2" charset="0"/>
            </a:endParaRPr>
          </a:p>
        </p:txBody>
      </p:sp>
      <p:sp>
        <p:nvSpPr>
          <p:cNvPr id="13" name="ZoneTexte 12"/>
          <p:cNvSpPr txBox="1"/>
          <p:nvPr/>
        </p:nvSpPr>
        <p:spPr>
          <a:xfrm>
            <a:off x="5436096" y="3717032"/>
            <a:ext cx="3707904" cy="1631216"/>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 c</a:t>
            </a:r>
          </a:p>
          <a:p>
            <a:endParaRPr lang="fr-FR" sz="2000" dirty="0" smtClean="0">
              <a:latin typeface="CrayonL" pitchFamily="2" charset="0"/>
            </a:endParaRPr>
          </a:p>
          <a:p>
            <a:pPr algn="ctr"/>
            <a:r>
              <a:rPr lang="fr-FR" sz="2000" dirty="0" smtClean="0">
                <a:latin typeface="CrayonL" pitchFamily="2" charset="0"/>
              </a:rPr>
              <a:t>16, rue des écoles</a:t>
            </a:r>
          </a:p>
          <a:p>
            <a:pPr algn="ctr"/>
            <a:endParaRPr lang="fr-FR" sz="2000" dirty="0" smtClean="0">
              <a:latin typeface="CrayonL" pitchFamily="2" charset="0"/>
            </a:endParaRPr>
          </a:p>
          <a:p>
            <a:pPr algn="ctr"/>
            <a:endParaRPr lang="fr-FR" sz="2000" dirty="0" smtClean="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pic>
        <p:nvPicPr>
          <p:cNvPr id="3074" name="Picture 2" descr="Afficher l'image d'origine"/>
          <p:cNvPicPr>
            <a:picLocks noChangeAspect="1" noChangeArrowheads="1"/>
          </p:cNvPicPr>
          <p:nvPr/>
        </p:nvPicPr>
        <p:blipFill>
          <a:blip r:embed="rId2" cstate="print"/>
          <a:srcRect l="3846" t="7861" b="10909"/>
          <a:stretch>
            <a:fillRect/>
          </a:stretch>
        </p:blipFill>
        <p:spPr bwMode="auto">
          <a:xfrm>
            <a:off x="7740352" y="260648"/>
            <a:ext cx="1103348" cy="13681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5229200"/>
          </a:xfrm>
        </p:spPr>
        <p:txBody>
          <a:bodyPr>
            <a:normAutofit lnSpcReduction="10000"/>
          </a:bodyPr>
          <a:lstStyle/>
          <a:p>
            <a:pPr algn="l"/>
            <a:r>
              <a:rPr lang="fr-FR" sz="1600" dirty="0" smtClean="0">
                <a:solidFill>
                  <a:schemeClr val="tx1"/>
                </a:solidFill>
                <a:latin typeface="CrayonL" pitchFamily="2" charset="0"/>
              </a:rPr>
              <a:t>Chers enfants,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Avez-vous déjà admiré des éléphants? Quel animal majestueux! Je me trouve dans la plus grande réserve animalière d’Afrique du sud. Les animaux y sont en liberté. J’ai observé une maman hippopotame et son petit. Quelle drôle de scène. On pense souvent qu’un tel endroit ne peux exister. Les gérants du parc ont beaucoup de travail de surveillance. De nombreux chasseurs sont tentés par l’abondance de si gros gibier! </a:t>
            </a:r>
          </a:p>
          <a:p>
            <a:pPr algn="l"/>
            <a:r>
              <a:rPr lang="fr-FR" sz="2000" smtClean="0">
                <a:solidFill>
                  <a:schemeClr val="tx1"/>
                </a:solidFill>
                <a:latin typeface="CrayonL" pitchFamily="2" charset="0"/>
              </a:rPr>
              <a:t>	</a:t>
            </a:r>
            <a:r>
              <a:rPr lang="fr-FR" sz="1800" smtClean="0">
                <a:solidFill>
                  <a:schemeClr val="tx1"/>
                </a:solidFill>
                <a:latin typeface="CrayonL" pitchFamily="2" charset="0"/>
              </a:rPr>
              <a:t>Bise </a:t>
            </a:r>
            <a:r>
              <a:rPr lang="fr-FR" sz="1800" dirty="0" smtClean="0">
                <a:solidFill>
                  <a:schemeClr val="tx1"/>
                </a:solidFill>
                <a:latin typeface="CrayonL" pitchFamily="2" charset="0"/>
              </a:rPr>
              <a:t>à la bave de léopards, et à bientôt pour un nouveau voyage …</a:t>
            </a:r>
          </a:p>
          <a:p>
            <a:pPr algn="l"/>
            <a:r>
              <a:rPr lang="fr-FR" sz="2000" dirty="0">
                <a:solidFill>
                  <a:schemeClr val="tx1"/>
                </a:solidFill>
                <a:latin typeface="CrayonL" pitchFamily="2" charset="0"/>
              </a:rPr>
              <a:t>	</a:t>
            </a:r>
            <a:endParaRPr lang="fr-FR" sz="2000" dirty="0" smtClean="0">
              <a:solidFill>
                <a:schemeClr val="tx1"/>
              </a:solidFill>
              <a:latin typeface="CrayonL" pitchFamily="2" charset="0"/>
            </a:endParaRP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436096" y="3717032"/>
            <a:ext cx="3707904" cy="1631216"/>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 </a:t>
            </a:r>
          </a:p>
          <a:p>
            <a:endParaRPr lang="fr-FR" sz="2000" dirty="0" smtClean="0">
              <a:latin typeface="CrayonL" pitchFamily="2" charset="0"/>
            </a:endParaRPr>
          </a:p>
          <a:p>
            <a:pPr algn="ctr"/>
            <a:r>
              <a:rPr lang="fr-FR" sz="2000" dirty="0" smtClean="0">
                <a:latin typeface="CrayonL" pitchFamily="2" charset="0"/>
              </a:rPr>
              <a:t>16, rue des écoles</a:t>
            </a:r>
          </a:p>
          <a:p>
            <a:pPr algn="ctr"/>
            <a:endParaRPr lang="fr-FR" sz="2000" dirty="0" smtClean="0">
              <a:latin typeface="CrayonL" pitchFamily="2" charset="0"/>
            </a:endParaRPr>
          </a:p>
          <a:p>
            <a:pPr algn="ctr"/>
            <a:endParaRPr lang="fr-FR" sz="2000" dirty="0" smtClean="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pic>
        <p:nvPicPr>
          <p:cNvPr id="14" name="Picture 2" descr="Afficher l'image d'origine"/>
          <p:cNvPicPr>
            <a:picLocks noChangeAspect="1" noChangeArrowheads="1"/>
          </p:cNvPicPr>
          <p:nvPr/>
        </p:nvPicPr>
        <p:blipFill>
          <a:blip r:embed="rId2" cstate="print"/>
          <a:srcRect l="3846" t="7861" b="10909"/>
          <a:stretch>
            <a:fillRect/>
          </a:stretch>
        </p:blipFill>
        <p:spPr bwMode="auto">
          <a:xfrm>
            <a:off x="7740352" y="260648"/>
            <a:ext cx="1103348" cy="1368152"/>
          </a:xfrm>
          <a:prstGeom prst="rect">
            <a:avLst/>
          </a:prstGeom>
          <a:noFill/>
        </p:spPr>
      </p:pic>
      <p:sp>
        <p:nvSpPr>
          <p:cNvPr id="15" name="ZoneTexte 14"/>
          <p:cNvSpPr txBox="1"/>
          <p:nvPr/>
        </p:nvSpPr>
        <p:spPr>
          <a:xfrm>
            <a:off x="2051720" y="332656"/>
            <a:ext cx="2952328" cy="323165"/>
          </a:xfrm>
          <a:prstGeom prst="rect">
            <a:avLst/>
          </a:prstGeom>
          <a:noFill/>
        </p:spPr>
        <p:txBody>
          <a:bodyPr wrap="square" rtlCol="0">
            <a:spAutoFit/>
          </a:bodyPr>
          <a:lstStyle/>
          <a:p>
            <a:r>
              <a:rPr lang="fr-FR" sz="1500" dirty="0" smtClean="0">
                <a:latin typeface="CrayonL" pitchFamily="2" charset="0"/>
              </a:rPr>
              <a:t>Parc Kruger le 1 décembre 2015</a:t>
            </a:r>
            <a:endParaRPr lang="fr-FR" sz="1500" dirty="0">
              <a:latin typeface="CrayonL"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3635896" y="476672"/>
            <a:ext cx="4752528" cy="995422"/>
          </a:xfrm>
          <a:prstGeom prst="teardrop">
            <a:avLst>
              <a:gd name="adj" fmla="val 118043"/>
            </a:avLst>
          </a:prstGeom>
          <a:solidFill>
            <a:schemeClr val="accent1">
              <a:lumMod val="75000"/>
            </a:schemeClr>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000" b="1" dirty="0" smtClean="0">
                <a:solidFill>
                  <a:schemeClr val="bg1"/>
                </a:solidFill>
                <a:latin typeface="Short Stack" pitchFamily="2" charset="0"/>
              </a:rPr>
              <a:t>Parc national Kruger </a:t>
            </a:r>
            <a:r>
              <a:rPr lang="fr-FR" sz="2000" dirty="0" smtClean="0">
                <a:solidFill>
                  <a:schemeClr val="bg1"/>
                </a:solidFill>
                <a:latin typeface="Short Stack" pitchFamily="2" charset="0"/>
              </a:rPr>
              <a:t>d’Afrique du Sud!</a:t>
            </a:r>
            <a:endParaRPr lang="fr-FR" sz="2000" b="1" dirty="0">
              <a:solidFill>
                <a:schemeClr val="bg1"/>
              </a:solidFill>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spect="1" noChangeArrowheads="1"/>
          </p:cNvSpPr>
          <p:nvPr/>
        </p:nvSpPr>
        <p:spPr bwMode="auto">
          <a:xfrm>
            <a:off x="63500" y="-136525"/>
            <a:ext cx="2466975" cy="18478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 name="ZoneTexte 19"/>
          <p:cNvSpPr txBox="1"/>
          <p:nvPr/>
        </p:nvSpPr>
        <p:spPr>
          <a:xfrm>
            <a:off x="179512" y="2924944"/>
            <a:ext cx="3672408" cy="923330"/>
          </a:xfrm>
          <a:prstGeom prst="rect">
            <a:avLst/>
          </a:prstGeom>
          <a:noFill/>
        </p:spPr>
        <p:txBody>
          <a:bodyPr wrap="square" rtlCol="0">
            <a:spAutoFit/>
          </a:bodyPr>
          <a:lstStyle/>
          <a:p>
            <a:pPr algn="ctr"/>
            <a:r>
              <a:rPr lang="fr-FR" b="1" dirty="0" smtClean="0">
                <a:solidFill>
                  <a:schemeClr val="bg1"/>
                </a:solidFill>
                <a:latin typeface="Short Stack" pitchFamily="2" charset="0"/>
              </a:rPr>
              <a:t>Un éléphant dans une </a:t>
            </a:r>
            <a:r>
              <a:rPr lang="fr-FR" b="1" smtClean="0">
                <a:solidFill>
                  <a:schemeClr val="bg1"/>
                </a:solidFill>
                <a:latin typeface="Short Stack" pitchFamily="2" charset="0"/>
              </a:rPr>
              <a:t>réserve privée </a:t>
            </a:r>
            <a:r>
              <a:rPr lang="fr-FR" b="1" dirty="0" smtClean="0">
                <a:solidFill>
                  <a:schemeClr val="bg1"/>
                </a:solidFill>
                <a:latin typeface="Short Stack" pitchFamily="2" charset="0"/>
              </a:rPr>
              <a:t>du parc Kruger</a:t>
            </a:r>
            <a:endParaRPr lang="fr-FR" b="1" dirty="0">
              <a:solidFill>
                <a:schemeClr val="bg1"/>
              </a:solidFill>
              <a:latin typeface="Short Stack" pitchFamily="2" charset="0"/>
            </a:endParaRPr>
          </a:p>
        </p:txBody>
      </p:sp>
      <p:sp>
        <p:nvSpPr>
          <p:cNvPr id="22" name="ZoneTexte 21"/>
          <p:cNvSpPr txBox="1"/>
          <p:nvPr/>
        </p:nvSpPr>
        <p:spPr>
          <a:xfrm>
            <a:off x="251520" y="6021288"/>
            <a:ext cx="3672408" cy="369332"/>
          </a:xfrm>
          <a:prstGeom prst="rect">
            <a:avLst/>
          </a:prstGeom>
          <a:noFill/>
        </p:spPr>
        <p:txBody>
          <a:bodyPr wrap="square" rtlCol="0">
            <a:spAutoFit/>
          </a:bodyPr>
          <a:lstStyle/>
          <a:p>
            <a:pPr algn="ctr"/>
            <a:r>
              <a:rPr lang="fr-FR" b="1" dirty="0" smtClean="0">
                <a:solidFill>
                  <a:schemeClr val="bg1"/>
                </a:solidFill>
                <a:latin typeface="Short Stack" pitchFamily="2" charset="0"/>
              </a:rPr>
              <a:t>Lion et lionceau</a:t>
            </a:r>
            <a:endParaRPr lang="fr-FR" b="1" dirty="0">
              <a:solidFill>
                <a:schemeClr val="bg1"/>
              </a:solidFill>
              <a:latin typeface="Short Stack" pitchFamily="2" charset="0"/>
            </a:endParaRPr>
          </a:p>
        </p:txBody>
      </p:sp>
      <p:sp>
        <p:nvSpPr>
          <p:cNvPr id="19" name="ZoneTexte 18"/>
          <p:cNvSpPr txBox="1"/>
          <p:nvPr/>
        </p:nvSpPr>
        <p:spPr>
          <a:xfrm>
            <a:off x="6407696" y="5661248"/>
            <a:ext cx="2736304" cy="307777"/>
          </a:xfrm>
          <a:prstGeom prst="rect">
            <a:avLst/>
          </a:prstGeom>
          <a:noFill/>
        </p:spPr>
        <p:txBody>
          <a:bodyPr wrap="square" rtlCol="0">
            <a:spAutoFit/>
          </a:bodyPr>
          <a:lstStyle/>
          <a:p>
            <a:pPr algn="ctr"/>
            <a:r>
              <a:rPr lang="fr-FR" sz="1400" dirty="0" smtClean="0">
                <a:solidFill>
                  <a:schemeClr val="bg1"/>
                </a:solidFill>
                <a:latin typeface="Short Stack" pitchFamily="2" charset="0"/>
              </a:rPr>
              <a:t>Quelques springboks!</a:t>
            </a:r>
            <a:endParaRPr lang="fr-FR" sz="1400" dirty="0">
              <a:solidFill>
                <a:schemeClr val="bg1"/>
              </a:solidFill>
              <a:latin typeface="Short Stack" pitchFamily="2" charset="0"/>
            </a:endParaRPr>
          </a:p>
        </p:txBody>
      </p:sp>
      <p:pic>
        <p:nvPicPr>
          <p:cNvPr id="4098" name="Picture 2" descr="https://upload.wikimedia.org/wikipedia/commons/thumb/1/12/Elephants_du_Kruger.jpg/330px-Elephants_du_Kruger.jpg"/>
          <p:cNvPicPr>
            <a:picLocks noChangeAspect="1" noChangeArrowheads="1"/>
          </p:cNvPicPr>
          <p:nvPr/>
        </p:nvPicPr>
        <p:blipFill>
          <a:blip r:embed="rId3" cstate="print"/>
          <a:srcRect/>
          <a:stretch>
            <a:fillRect/>
          </a:stretch>
        </p:blipFill>
        <p:spPr bwMode="auto">
          <a:xfrm>
            <a:off x="251520" y="764704"/>
            <a:ext cx="3143250" cy="2076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100" name="Picture 4" descr="South Africa - Kruger"/>
          <p:cNvPicPr>
            <a:picLocks noChangeAspect="1" noChangeArrowheads="1"/>
          </p:cNvPicPr>
          <p:nvPr/>
        </p:nvPicPr>
        <p:blipFill>
          <a:blip r:embed="rId4" cstate="print"/>
          <a:srcRect/>
          <a:stretch>
            <a:fillRect/>
          </a:stretch>
        </p:blipFill>
        <p:spPr bwMode="auto">
          <a:xfrm>
            <a:off x="467544" y="3933056"/>
            <a:ext cx="2736304" cy="20522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102" name="Picture 6" descr="Afficher l'image d'origine"/>
          <p:cNvPicPr>
            <a:picLocks noChangeAspect="1" noChangeArrowheads="1"/>
          </p:cNvPicPr>
          <p:nvPr/>
        </p:nvPicPr>
        <p:blipFill>
          <a:blip r:embed="rId5" cstate="print"/>
          <a:srcRect/>
          <a:stretch>
            <a:fillRect/>
          </a:stretch>
        </p:blipFill>
        <p:spPr bwMode="auto">
          <a:xfrm>
            <a:off x="4860032" y="1916832"/>
            <a:ext cx="3903742" cy="25999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104" name="Picture 8" descr="Afficher l'image d'origine"/>
          <p:cNvPicPr>
            <a:picLocks noChangeAspect="1" noChangeArrowheads="1"/>
          </p:cNvPicPr>
          <p:nvPr/>
        </p:nvPicPr>
        <p:blipFill>
          <a:blip r:embed="rId6" cstate="print">
            <a:lum contrast="10000"/>
          </a:blip>
          <a:srcRect/>
          <a:stretch>
            <a:fillRect/>
          </a:stretch>
        </p:blipFill>
        <p:spPr bwMode="auto">
          <a:xfrm>
            <a:off x="3851920" y="4653136"/>
            <a:ext cx="2492127" cy="1664124"/>
          </a:xfrm>
          <a:prstGeom prst="snip2DiagRect">
            <a:avLst>
              <a:gd name="adj1" fmla="val 22502"/>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4752528"/>
          </a:xfrm>
        </p:spPr>
        <p:txBody>
          <a:bodyPr>
            <a:normAutofit lnSpcReduction="10000"/>
          </a:bodyPr>
          <a:lstStyle/>
          <a:p>
            <a:pPr algn="l"/>
            <a:r>
              <a:rPr lang="fr-FR" sz="1200" dirty="0" smtClean="0">
                <a:solidFill>
                  <a:schemeClr val="tx1"/>
                </a:solidFill>
                <a:latin typeface="CrayonL" pitchFamily="2" charset="0"/>
              </a:rPr>
              <a:t>Chers </a:t>
            </a:r>
            <a:r>
              <a:rPr lang="fr-FR" sz="1200" dirty="0" err="1" smtClean="0">
                <a:solidFill>
                  <a:schemeClr val="tx1"/>
                </a:solidFill>
                <a:latin typeface="CrayonL" pitchFamily="2" charset="0"/>
              </a:rPr>
              <a:t>gazous</a:t>
            </a:r>
            <a:r>
              <a:rPr lang="fr-FR" sz="1200" dirty="0" smtClean="0">
                <a:solidFill>
                  <a:schemeClr val="tx1"/>
                </a:solidFill>
                <a:latin typeface="CrayonL" pitchFamily="2" charset="0"/>
              </a:rPr>
              <a:t>, chères gazelles,</a:t>
            </a:r>
          </a:p>
          <a:p>
            <a:pPr algn="l"/>
            <a:endParaRPr lang="fr-FR" sz="1200" dirty="0" smtClean="0">
              <a:solidFill>
                <a:schemeClr val="tx1"/>
              </a:solidFill>
              <a:latin typeface="CrayonL" pitchFamily="2" charset="0"/>
            </a:endParaRPr>
          </a:p>
          <a:p>
            <a:pPr algn="l"/>
            <a:r>
              <a:rPr lang="fr-FR" sz="2000" dirty="0" smtClean="0">
                <a:solidFill>
                  <a:schemeClr val="tx1"/>
                </a:solidFill>
                <a:latin typeface="CrayonL" pitchFamily="2" charset="0"/>
              </a:rPr>
              <a:t>Me voici dans un nouveau pays, après un sacré voyage avec une équipe de gaillards pas vraiment maigres !! Si j’avais pu me déguiser en tigre, j’aurais peut-être fait peur à ces Springboks! En mangeant ses spaghettis aux légumes, le gourmand capitaine m’a expliqué que « </a:t>
            </a:r>
            <a:r>
              <a:rPr lang="fr-FR" sz="2000" dirty="0" err="1" smtClean="0">
                <a:solidFill>
                  <a:schemeClr val="tx1"/>
                </a:solidFill>
                <a:latin typeface="CrayonL" pitchFamily="2" charset="0"/>
              </a:rPr>
              <a:t>Spring</a:t>
            </a:r>
            <a:r>
              <a:rPr lang="fr-FR" sz="2000" dirty="0" smtClean="0">
                <a:solidFill>
                  <a:schemeClr val="tx1"/>
                </a:solidFill>
                <a:latin typeface="CrayonL" pitchFamily="2" charset="0"/>
              </a:rPr>
              <a:t> » veut dire sauter dans leur langue et « </a:t>
            </a:r>
            <a:r>
              <a:rPr lang="fr-FR" sz="2000" dirty="0" err="1" smtClean="0">
                <a:solidFill>
                  <a:schemeClr val="tx1"/>
                </a:solidFill>
                <a:latin typeface="CrayonL" pitchFamily="2" charset="0"/>
              </a:rPr>
              <a:t>bok</a:t>
            </a:r>
            <a:r>
              <a:rPr lang="fr-FR" sz="2000" dirty="0" smtClean="0">
                <a:solidFill>
                  <a:schemeClr val="tx1"/>
                </a:solidFill>
                <a:latin typeface="CrayonL" pitchFamily="2" charset="0"/>
              </a:rPr>
              <a:t> » signifie chèvre. Je descends de l’avion après une vague sieste, je vous raconte bientôt,</a:t>
            </a:r>
          </a:p>
          <a:p>
            <a:pPr algn="l"/>
            <a:r>
              <a:rPr lang="fr-FR" sz="2000" dirty="0" smtClean="0">
                <a:solidFill>
                  <a:schemeClr val="tx1"/>
                </a:solidFill>
                <a:latin typeface="CrayonL" pitchFamily="2" charset="0"/>
              </a:rPr>
              <a:t>Bien à vous, </a:t>
            </a:r>
          </a:p>
          <a:p>
            <a:pPr algn="l"/>
            <a:endParaRPr lang="fr-FR" sz="1800" dirty="0" smtClean="0">
              <a:solidFill>
                <a:schemeClr val="tx1"/>
              </a:solidFill>
              <a:latin typeface="CrayonL" pitchFamily="2" charset="0"/>
            </a:endParaRPr>
          </a:p>
          <a:p>
            <a:pPr algn="l"/>
            <a:r>
              <a:rPr lang="fr-FR" sz="1800" dirty="0" smtClean="0">
                <a:solidFill>
                  <a:schemeClr val="tx1"/>
                </a:solidFill>
                <a:latin typeface="CrayonL" pitchFamily="2" charset="0"/>
              </a:rPr>
              <a:t>		</a:t>
            </a:r>
            <a:r>
              <a:rPr lang="fr-FR" sz="1800" dirty="0" err="1" smtClean="0">
                <a:solidFill>
                  <a:schemeClr val="tx1"/>
                </a:solidFill>
                <a:latin typeface="CrayonL" pitchFamily="2" charset="0"/>
              </a:rPr>
              <a:t>Orthéas</a:t>
            </a:r>
            <a:r>
              <a:rPr lang="fr-FR" sz="1800" dirty="0" smtClean="0">
                <a:solidFill>
                  <a:schemeClr val="tx1"/>
                </a:solidFill>
                <a:latin typeface="CrayonL" pitchFamily="2" charset="0"/>
              </a:rPr>
              <a:t> Fogg </a:t>
            </a:r>
            <a:endParaRPr lang="fr-FR" sz="18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err="1" smtClean="0">
                <a:latin typeface="CrayonL" pitchFamily="2" charset="0"/>
              </a:rPr>
              <a:t>Prétoria</a:t>
            </a:r>
            <a:r>
              <a:rPr lang="fr-FR" sz="1500" dirty="0" smtClean="0">
                <a:latin typeface="CrayonL" pitchFamily="2" charset="0"/>
              </a:rPr>
              <a:t>, le 20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pic>
        <p:nvPicPr>
          <p:cNvPr id="14" name="Picture 2" descr="Afficher l'image d'origine"/>
          <p:cNvPicPr>
            <a:picLocks noChangeAspect="1" noChangeArrowheads="1"/>
          </p:cNvPicPr>
          <p:nvPr/>
        </p:nvPicPr>
        <p:blipFill>
          <a:blip r:embed="rId2" cstate="print"/>
          <a:srcRect/>
          <a:stretch>
            <a:fillRect/>
          </a:stretch>
        </p:blipFill>
        <p:spPr bwMode="auto">
          <a:xfrm>
            <a:off x="7020272" y="260648"/>
            <a:ext cx="1880721" cy="15567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1403648" y="2852936"/>
            <a:ext cx="2592288" cy="369332"/>
          </a:xfrm>
          <a:prstGeom prst="rect">
            <a:avLst/>
          </a:prstGeom>
          <a:noFill/>
        </p:spPr>
        <p:txBody>
          <a:bodyPr wrap="square" rtlCol="0">
            <a:spAutoFit/>
          </a:bodyPr>
          <a:lstStyle/>
          <a:p>
            <a:r>
              <a:rPr lang="fr-FR" dirty="0" smtClean="0">
                <a:solidFill>
                  <a:schemeClr val="bg1"/>
                </a:solidFill>
                <a:latin typeface="Short Stack" pitchFamily="2" charset="0"/>
              </a:rPr>
              <a:t> une Springbok</a:t>
            </a:r>
            <a:endParaRPr lang="fr-FR" dirty="0">
              <a:solidFill>
                <a:schemeClr val="bg1"/>
              </a:solidFill>
              <a:latin typeface="Short Stack" pitchFamily="2" charset="0"/>
            </a:endParaRPr>
          </a:p>
        </p:txBody>
      </p:sp>
      <p:sp>
        <p:nvSpPr>
          <p:cNvPr id="5" name="ZoneTexte 4"/>
          <p:cNvSpPr txBox="1"/>
          <p:nvPr/>
        </p:nvSpPr>
        <p:spPr>
          <a:xfrm>
            <a:off x="5148064" y="620688"/>
            <a:ext cx="2952328" cy="1255097"/>
          </a:xfrm>
          <a:prstGeom prst="teardrop">
            <a:avLst>
              <a:gd name="adj" fmla="val 139384"/>
            </a:avLst>
          </a:prstGeom>
          <a:solidFill>
            <a:srgbClr val="00B0F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600" dirty="0" smtClean="0">
                <a:latin typeface="Short Stack" pitchFamily="2" charset="0"/>
              </a:rPr>
              <a:t>L’</a:t>
            </a:r>
            <a:r>
              <a:rPr lang="fr-FR" sz="2600" b="1" dirty="0" smtClean="0">
                <a:latin typeface="Short Stack" pitchFamily="2" charset="0"/>
              </a:rPr>
              <a:t>Afrique du Sud</a:t>
            </a:r>
            <a:endParaRPr lang="fr-FR" sz="2600" b="1" dirty="0">
              <a:latin typeface="Short Stack" pitchFamily="2" charset="0"/>
            </a:endParaRPr>
          </a:p>
        </p:txBody>
      </p:sp>
      <p:sp>
        <p:nvSpPr>
          <p:cNvPr id="8" name="ZoneTexte 7"/>
          <p:cNvSpPr txBox="1"/>
          <p:nvPr/>
        </p:nvSpPr>
        <p:spPr>
          <a:xfrm>
            <a:off x="395536" y="5517232"/>
            <a:ext cx="3888432" cy="307777"/>
          </a:xfrm>
          <a:prstGeom prst="rect">
            <a:avLst/>
          </a:prstGeom>
          <a:noFill/>
        </p:spPr>
        <p:txBody>
          <a:bodyPr wrap="square" rtlCol="0">
            <a:spAutoFit/>
          </a:bodyPr>
          <a:lstStyle/>
          <a:p>
            <a:r>
              <a:rPr lang="fr-FR" sz="1400" b="1" dirty="0" smtClean="0">
                <a:latin typeface="Short Stack" pitchFamily="2" charset="0"/>
              </a:rPr>
              <a:t>La springbok de l’équipe de Rugby</a:t>
            </a:r>
            <a:endParaRPr lang="fr-FR" sz="1400" b="1" dirty="0">
              <a:latin typeface="Short Stack" pitchFamily="2" charset="0"/>
            </a:endParaRPr>
          </a:p>
        </p:txBody>
      </p:sp>
      <p:sp>
        <p:nvSpPr>
          <p:cNvPr id="9" name="ZoneTexte 8"/>
          <p:cNvSpPr txBox="1"/>
          <p:nvPr/>
        </p:nvSpPr>
        <p:spPr>
          <a:xfrm>
            <a:off x="4427984" y="5877272"/>
            <a:ext cx="4536504" cy="338554"/>
          </a:xfrm>
          <a:prstGeom prst="rect">
            <a:avLst/>
          </a:prstGeom>
          <a:noFill/>
        </p:spPr>
        <p:txBody>
          <a:bodyPr wrap="square" rtlCol="0">
            <a:spAutoFit/>
          </a:bodyPr>
          <a:lstStyle/>
          <a:p>
            <a:r>
              <a:rPr lang="fr-FR" sz="1600" dirty="0" smtClean="0">
                <a:latin typeface="Short Stack" pitchFamily="2" charset="0"/>
              </a:rPr>
              <a:t>L’équipe des springboks Sud Africains</a:t>
            </a:r>
            <a:endParaRPr lang="fr-FR" sz="1600" dirty="0">
              <a:latin typeface="Short Stack" pitchFamily="2" charset="0"/>
            </a:endParaRPr>
          </a:p>
        </p:txBody>
      </p:sp>
      <p:pic>
        <p:nvPicPr>
          <p:cNvPr id="16386" name="Picture 2" descr="Afficher l'image d'origine"/>
          <p:cNvPicPr>
            <a:picLocks noChangeAspect="1" noChangeArrowheads="1"/>
          </p:cNvPicPr>
          <p:nvPr/>
        </p:nvPicPr>
        <p:blipFill>
          <a:blip r:embed="rId3" cstate="print"/>
          <a:srcRect/>
          <a:stretch>
            <a:fillRect/>
          </a:stretch>
        </p:blipFill>
        <p:spPr bwMode="auto">
          <a:xfrm>
            <a:off x="971600" y="3933056"/>
            <a:ext cx="1368152" cy="13681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388" name="Picture 4" descr="Springbok (Antidorcas marsupialis)"/>
          <p:cNvPicPr>
            <a:picLocks noChangeAspect="1" noChangeArrowheads="1"/>
          </p:cNvPicPr>
          <p:nvPr/>
        </p:nvPicPr>
        <p:blipFill>
          <a:blip r:embed="rId4" cstate="print"/>
          <a:srcRect/>
          <a:stretch>
            <a:fillRect/>
          </a:stretch>
        </p:blipFill>
        <p:spPr bwMode="auto">
          <a:xfrm>
            <a:off x="755576" y="476672"/>
            <a:ext cx="3096344" cy="22912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390" name="Picture 6" descr="Afficher l'image d'origine"/>
          <p:cNvPicPr>
            <a:picLocks noChangeAspect="1" noChangeArrowheads="1"/>
          </p:cNvPicPr>
          <p:nvPr/>
        </p:nvPicPr>
        <p:blipFill>
          <a:blip r:embed="rId5" cstate="print">
            <a:lum contrast="10000"/>
          </a:blip>
          <a:srcRect/>
          <a:stretch>
            <a:fillRect/>
          </a:stretch>
        </p:blipFill>
        <p:spPr bwMode="auto">
          <a:xfrm>
            <a:off x="4571999" y="2708920"/>
            <a:ext cx="4336447" cy="288032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412776"/>
            <a:ext cx="4536504" cy="4752528"/>
          </a:xfrm>
        </p:spPr>
        <p:txBody>
          <a:bodyPr>
            <a:normAutofit fontScale="85000" lnSpcReduction="10000"/>
          </a:bodyPr>
          <a:lstStyle/>
          <a:p>
            <a:pPr algn="l"/>
            <a:r>
              <a:rPr lang="fr-FR" sz="1200" dirty="0" smtClean="0">
                <a:solidFill>
                  <a:schemeClr val="tx1"/>
                </a:solidFill>
                <a:latin typeface="CrayonL" pitchFamily="2" charset="0"/>
              </a:rPr>
              <a:t>Mes chers élèves,</a:t>
            </a:r>
          </a:p>
          <a:p>
            <a:pPr algn="l"/>
            <a:endParaRPr lang="fr-FR" sz="1200" dirty="0" smtClean="0">
              <a:solidFill>
                <a:schemeClr val="tx1"/>
              </a:solidFill>
              <a:latin typeface="CrayonL" pitchFamily="2" charset="0"/>
            </a:endParaRPr>
          </a:p>
          <a:p>
            <a:pPr algn="l"/>
            <a:r>
              <a:rPr lang="fr-FR" sz="2400" dirty="0" smtClean="0">
                <a:solidFill>
                  <a:schemeClr val="tx1"/>
                </a:solidFill>
                <a:latin typeface="CrayonL" pitchFamily="2" charset="0"/>
              </a:rPr>
              <a:t>Les Springboks sont repartis s’entraîner et je commence à visite cette belle région près de </a:t>
            </a:r>
            <a:r>
              <a:rPr lang="fr-FR" sz="2400" dirty="0" err="1" smtClean="0">
                <a:solidFill>
                  <a:schemeClr val="tx1"/>
                </a:solidFill>
                <a:latin typeface="CrayonL" pitchFamily="2" charset="0"/>
              </a:rPr>
              <a:t>Prétoria</a:t>
            </a:r>
            <a:r>
              <a:rPr lang="fr-FR" sz="2400" dirty="0" smtClean="0">
                <a:solidFill>
                  <a:schemeClr val="tx1"/>
                </a:solidFill>
                <a:latin typeface="CrayonL" pitchFamily="2" charset="0"/>
              </a:rPr>
              <a:t>, la capitale de l’Afrique du Sud. On l’appelle la ville des Jacarandas en référence aux milliers d’arbres géants qui fleurissent au printemps. Imaginez les couleurs extraordinaires de la ville. Il est urgent que je trouve où se cachent les horloges, je ne dois pas être en retard pour visiter le château d’Erasmus à l’architecture si étrange. J’ai juste le temps avant le repas du soir. Le </a:t>
            </a:r>
            <a:r>
              <a:rPr lang="fr-FR" sz="2400" dirty="0" err="1" smtClean="0">
                <a:solidFill>
                  <a:schemeClr val="tx1"/>
                </a:solidFill>
                <a:latin typeface="CrayonL" pitchFamily="2" charset="0"/>
              </a:rPr>
              <a:t>potjiekos</a:t>
            </a:r>
            <a:r>
              <a:rPr lang="fr-FR" sz="2400" dirty="0" smtClean="0">
                <a:solidFill>
                  <a:schemeClr val="tx1"/>
                </a:solidFill>
                <a:latin typeface="CrayonL" pitchFamily="2" charset="0"/>
              </a:rPr>
              <a:t> m’attend!</a:t>
            </a:r>
          </a:p>
          <a:p>
            <a:pPr algn="l"/>
            <a:r>
              <a:rPr lang="fr-FR" sz="2400" dirty="0" smtClean="0">
                <a:solidFill>
                  <a:schemeClr val="tx1"/>
                </a:solidFill>
                <a:latin typeface="CrayonL" pitchFamily="2" charset="0"/>
              </a:rPr>
              <a:t>		</a:t>
            </a:r>
            <a:r>
              <a:rPr lang="fr-FR" sz="2400" dirty="0" err="1" smtClean="0">
                <a:solidFill>
                  <a:schemeClr val="tx1"/>
                </a:solidFill>
                <a:latin typeface="CrayonL" pitchFamily="2" charset="0"/>
              </a:rPr>
              <a:t>Orthéas</a:t>
            </a:r>
            <a:r>
              <a:rPr lang="fr-FR" sz="2400" dirty="0" smtClean="0">
                <a:solidFill>
                  <a:schemeClr val="tx1"/>
                </a:solidFill>
                <a:latin typeface="CrayonL" pitchFamily="2" charset="0"/>
              </a:rPr>
              <a:t> Fogg</a:t>
            </a:r>
            <a:endParaRPr lang="fr-FR" sz="24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err="1" smtClean="0">
                <a:latin typeface="CrayonL" pitchFamily="2" charset="0"/>
              </a:rPr>
              <a:t>Prétoria</a:t>
            </a:r>
            <a:r>
              <a:rPr lang="fr-FR" sz="1500" dirty="0" smtClean="0">
                <a:latin typeface="CrayonL" pitchFamily="2" charset="0"/>
              </a:rPr>
              <a:t> , le 31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pic>
        <p:nvPicPr>
          <p:cNvPr id="15362" name="Picture 2" descr="Afficher l'image d'origine"/>
          <p:cNvPicPr>
            <a:picLocks noChangeAspect="1" noChangeArrowheads="1"/>
          </p:cNvPicPr>
          <p:nvPr/>
        </p:nvPicPr>
        <p:blipFill>
          <a:blip r:embed="rId2" cstate="print"/>
          <a:srcRect/>
          <a:stretch>
            <a:fillRect/>
          </a:stretch>
        </p:blipFill>
        <p:spPr bwMode="auto">
          <a:xfrm>
            <a:off x="6228184" y="188640"/>
            <a:ext cx="2685703" cy="172819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fontScale="92500" lnSpcReduction="10000"/>
          </a:bodyPr>
          <a:lstStyle/>
          <a:p>
            <a:pPr algn="l"/>
            <a:r>
              <a:rPr lang="fr-FR" sz="1700" dirty="0" smtClean="0">
                <a:solidFill>
                  <a:schemeClr val="tx1"/>
                </a:solidFill>
                <a:latin typeface="CrayonL" pitchFamily="2" charset="0"/>
              </a:rPr>
              <a:t>Mes chers élèves,</a:t>
            </a:r>
          </a:p>
          <a:p>
            <a:pPr algn="l"/>
            <a:endParaRPr lang="fr-FR" sz="1200" dirty="0" smtClean="0">
              <a:solidFill>
                <a:schemeClr val="tx1"/>
              </a:solidFill>
              <a:latin typeface="CrayonL" pitchFamily="2" charset="0"/>
            </a:endParaRPr>
          </a:p>
          <a:p>
            <a:pPr algn="l"/>
            <a:r>
              <a:rPr lang="fr-FR" sz="2000" dirty="0" smtClean="0">
                <a:solidFill>
                  <a:schemeClr val="tx1"/>
                </a:solidFill>
                <a:latin typeface="CrayonL" pitchFamily="2" charset="0"/>
              </a:rPr>
              <a:t>Les Springboks m’ont bien expliqué comment changer mon argent. Ici, la monnaie est le rand. Je me mélange encore un peu les pinceaux mais j’ai réussi à payer mon </a:t>
            </a:r>
            <a:r>
              <a:rPr lang="fr-FR" sz="2000" dirty="0" err="1" smtClean="0">
                <a:solidFill>
                  <a:schemeClr val="tx1"/>
                </a:solidFill>
                <a:latin typeface="CrayonL" pitchFamily="2" charset="0"/>
              </a:rPr>
              <a:t>potjiekos</a:t>
            </a:r>
            <a:r>
              <a:rPr lang="fr-FR" sz="2000" dirty="0" smtClean="0">
                <a:solidFill>
                  <a:schemeClr val="tx1"/>
                </a:solidFill>
                <a:latin typeface="CrayonL" pitchFamily="2" charset="0"/>
              </a:rPr>
              <a:t>, sorte de ragoût mijoté dans une marmite. J’ai mangé à l’ombre d’un Jacaranda, arbre magnifique symbole de la capitale </a:t>
            </a:r>
            <a:r>
              <a:rPr lang="fr-FR" sz="2000" dirty="0" err="1" smtClean="0">
                <a:solidFill>
                  <a:schemeClr val="tx1"/>
                </a:solidFill>
                <a:latin typeface="CrayonL" pitchFamily="2" charset="0"/>
              </a:rPr>
              <a:t>Prétoria</a:t>
            </a:r>
            <a:r>
              <a:rPr lang="fr-FR" sz="2000" dirty="0" smtClean="0">
                <a:solidFill>
                  <a:schemeClr val="tx1"/>
                </a:solidFill>
                <a:latin typeface="CrayonL" pitchFamily="2" charset="0"/>
              </a:rPr>
              <a:t>. Les gens sont adorables. J’ai hâte de découvrir toutes les richesses de ce pays du sud du globe, visiter les endroits sauvages et vous raconter tout cela, </a:t>
            </a:r>
          </a:p>
          <a:p>
            <a:pPr algn="l"/>
            <a:endParaRPr lang="fr-FR" sz="2000" dirty="0" smtClean="0">
              <a:solidFill>
                <a:schemeClr val="tx1"/>
              </a:solidFill>
              <a:latin typeface="CrayonL" pitchFamily="2" charset="0"/>
            </a:endParaRPr>
          </a:p>
          <a:p>
            <a:pPr algn="l"/>
            <a:r>
              <a:rPr lang="fr-FR" sz="2000" dirty="0" smtClean="0">
                <a:solidFill>
                  <a:schemeClr val="tx1"/>
                </a:solidFill>
                <a:latin typeface="CrayonL" pitchFamily="2" charset="0"/>
              </a:rPr>
              <a:t>	à bientôt, </a:t>
            </a:r>
          </a:p>
          <a:p>
            <a:pPr algn="l"/>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2952328" cy="323165"/>
          </a:xfrm>
          <a:prstGeom prst="rect">
            <a:avLst/>
          </a:prstGeom>
          <a:noFill/>
        </p:spPr>
        <p:txBody>
          <a:bodyPr wrap="square" rtlCol="0">
            <a:spAutoFit/>
          </a:bodyPr>
          <a:lstStyle/>
          <a:p>
            <a:r>
              <a:rPr lang="fr-FR" sz="1500" dirty="0" err="1" smtClean="0">
                <a:latin typeface="CrayonL" pitchFamily="2" charset="0"/>
              </a:rPr>
              <a:t>Prétoria</a:t>
            </a:r>
            <a:r>
              <a:rPr lang="fr-FR" sz="1500" dirty="0" smtClean="0">
                <a:latin typeface="CrayonL" pitchFamily="2" charset="0"/>
              </a:rPr>
              <a:t> , le 31 octobre 2015</a:t>
            </a:r>
            <a:endParaRPr lang="fr-FR" sz="1500" dirty="0">
              <a:latin typeface="CrayonL" pitchFamily="2" charset="0"/>
            </a:endParaRPr>
          </a:p>
        </p:txBody>
      </p:sp>
      <p:sp>
        <p:nvSpPr>
          <p:cNvPr id="13" name="ZoneTexte 12"/>
          <p:cNvSpPr txBox="1"/>
          <p:nvPr/>
        </p:nvSpPr>
        <p:spPr>
          <a:xfrm>
            <a:off x="5436096" y="3717032"/>
            <a:ext cx="3707904" cy="400110"/>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de</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pic>
        <p:nvPicPr>
          <p:cNvPr id="14" name="Picture 2" descr="Afficher l'image d'origine"/>
          <p:cNvPicPr>
            <a:picLocks noChangeAspect="1" noChangeArrowheads="1"/>
          </p:cNvPicPr>
          <p:nvPr/>
        </p:nvPicPr>
        <p:blipFill>
          <a:blip r:embed="rId2" cstate="print"/>
          <a:srcRect/>
          <a:stretch>
            <a:fillRect/>
          </a:stretch>
        </p:blipFill>
        <p:spPr bwMode="auto">
          <a:xfrm>
            <a:off x="6228184" y="188640"/>
            <a:ext cx="2685703" cy="17281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1259632" y="2492896"/>
            <a:ext cx="2592288" cy="369332"/>
          </a:xfrm>
          <a:prstGeom prst="rect">
            <a:avLst/>
          </a:prstGeom>
          <a:noFill/>
        </p:spPr>
        <p:txBody>
          <a:bodyPr wrap="square" rtlCol="0">
            <a:spAutoFit/>
          </a:bodyPr>
          <a:lstStyle/>
          <a:p>
            <a:r>
              <a:rPr lang="fr-FR" b="1" dirty="0" smtClean="0">
                <a:solidFill>
                  <a:schemeClr val="bg1"/>
                </a:solidFill>
                <a:latin typeface="Short Stack" pitchFamily="2" charset="0"/>
              </a:rPr>
              <a:t>Un Jacarandas</a:t>
            </a:r>
            <a:endParaRPr lang="fr-FR" b="1" dirty="0">
              <a:solidFill>
                <a:schemeClr val="bg1"/>
              </a:solidFill>
              <a:latin typeface="Short Stack" pitchFamily="2" charset="0"/>
            </a:endParaRPr>
          </a:p>
        </p:txBody>
      </p:sp>
      <p:sp>
        <p:nvSpPr>
          <p:cNvPr id="5" name="ZoneTexte 4"/>
          <p:cNvSpPr txBox="1"/>
          <p:nvPr/>
        </p:nvSpPr>
        <p:spPr>
          <a:xfrm rot="184390">
            <a:off x="4387086" y="570191"/>
            <a:ext cx="3522442" cy="1255097"/>
          </a:xfrm>
          <a:prstGeom prst="teardrop">
            <a:avLst>
              <a:gd name="adj" fmla="val 129420"/>
            </a:avLst>
          </a:prstGeom>
          <a:solidFill>
            <a:srgbClr val="FFFF0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600" dirty="0" smtClean="0">
                <a:latin typeface="Short Stack" pitchFamily="2" charset="0"/>
              </a:rPr>
              <a:t>Bonjour De PRETORIA!</a:t>
            </a:r>
            <a:endParaRPr lang="fr-FR" sz="2600" b="1" dirty="0">
              <a:latin typeface="Short Stack" pitchFamily="2" charset="0"/>
            </a:endParaRPr>
          </a:p>
        </p:txBody>
      </p:sp>
      <p:sp>
        <p:nvSpPr>
          <p:cNvPr id="8" name="ZoneTexte 7"/>
          <p:cNvSpPr txBox="1"/>
          <p:nvPr/>
        </p:nvSpPr>
        <p:spPr>
          <a:xfrm>
            <a:off x="611560" y="6165304"/>
            <a:ext cx="3096344" cy="400110"/>
          </a:xfrm>
          <a:prstGeom prst="rect">
            <a:avLst/>
          </a:prstGeom>
          <a:noFill/>
        </p:spPr>
        <p:txBody>
          <a:bodyPr wrap="square" rtlCol="0">
            <a:spAutoFit/>
          </a:bodyPr>
          <a:lstStyle/>
          <a:p>
            <a:pPr algn="ctr"/>
            <a:r>
              <a:rPr lang="fr-FR" sz="2000" b="1" dirty="0" smtClean="0">
                <a:latin typeface="Short Stack" pitchFamily="2" charset="0"/>
              </a:rPr>
              <a:t>Le </a:t>
            </a:r>
            <a:r>
              <a:rPr lang="fr-FR" sz="2000" b="1" dirty="0" err="1" smtClean="0">
                <a:latin typeface="Short Stack" pitchFamily="2" charset="0"/>
              </a:rPr>
              <a:t>potjiekos</a:t>
            </a:r>
            <a:endParaRPr lang="fr-FR" sz="2000" b="1" dirty="0">
              <a:latin typeface="Short Stack" pitchFamily="2" charset="0"/>
            </a:endParaRPr>
          </a:p>
        </p:txBody>
      </p:sp>
      <p:sp>
        <p:nvSpPr>
          <p:cNvPr id="9" name="ZoneTexte 8"/>
          <p:cNvSpPr txBox="1"/>
          <p:nvPr/>
        </p:nvSpPr>
        <p:spPr>
          <a:xfrm>
            <a:off x="5580112" y="5085184"/>
            <a:ext cx="3384376" cy="369332"/>
          </a:xfrm>
          <a:prstGeom prst="rect">
            <a:avLst/>
          </a:prstGeom>
          <a:noFill/>
        </p:spPr>
        <p:txBody>
          <a:bodyPr wrap="square" rtlCol="0">
            <a:spAutoFit/>
          </a:bodyPr>
          <a:lstStyle/>
          <a:p>
            <a:r>
              <a:rPr lang="fr-FR" b="1" dirty="0" smtClean="0">
                <a:latin typeface="Short Stack" pitchFamily="2" charset="0"/>
              </a:rPr>
              <a:t>Le château d’Erasmus</a:t>
            </a:r>
            <a:endParaRPr lang="fr-FR" b="1" dirty="0">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314" name="Picture 2" descr="Afficher l'image d'origine"/>
          <p:cNvPicPr>
            <a:picLocks noChangeAspect="1" noChangeArrowheads="1"/>
          </p:cNvPicPr>
          <p:nvPr/>
        </p:nvPicPr>
        <p:blipFill>
          <a:blip r:embed="rId3" cstate="print"/>
          <a:srcRect/>
          <a:stretch>
            <a:fillRect/>
          </a:stretch>
        </p:blipFill>
        <p:spPr bwMode="auto">
          <a:xfrm>
            <a:off x="611560" y="260648"/>
            <a:ext cx="3211106" cy="21328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316" name="Picture 4" descr="https://upload.wikimedia.org/wikipedia/commons/thumb/8/85/The_Erasmus_House.JPG/1024px-The_Erasmus_House.JPG"/>
          <p:cNvPicPr>
            <a:picLocks noChangeAspect="1" noChangeArrowheads="1"/>
          </p:cNvPicPr>
          <p:nvPr/>
        </p:nvPicPr>
        <p:blipFill>
          <a:blip r:embed="rId4" cstate="print"/>
          <a:srcRect/>
          <a:stretch>
            <a:fillRect/>
          </a:stretch>
        </p:blipFill>
        <p:spPr bwMode="auto">
          <a:xfrm>
            <a:off x="4716016" y="2132856"/>
            <a:ext cx="4150012" cy="27817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318" name="Picture 6" descr="Afficher l'image d'origine"/>
          <p:cNvPicPr>
            <a:picLocks noChangeAspect="1" noChangeArrowheads="1"/>
          </p:cNvPicPr>
          <p:nvPr/>
        </p:nvPicPr>
        <p:blipFill>
          <a:blip r:embed="rId5" cstate="print"/>
          <a:srcRect/>
          <a:stretch>
            <a:fillRect/>
          </a:stretch>
        </p:blipFill>
        <p:spPr bwMode="auto">
          <a:xfrm>
            <a:off x="971600" y="3140968"/>
            <a:ext cx="2232248" cy="2963930"/>
          </a:xfrm>
          <a:prstGeom prst="snip2DiagRect">
            <a:avLst>
              <a:gd name="adj1" fmla="val 2626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 name="Picture 2" descr="Afficher l'image d'origine"/>
          <p:cNvPicPr>
            <a:picLocks noChangeAspect="1" noChangeArrowheads="1"/>
          </p:cNvPicPr>
          <p:nvPr/>
        </p:nvPicPr>
        <p:blipFill>
          <a:blip r:embed="rId6" cstate="print">
            <a:lum contrast="10000"/>
          </a:blip>
          <a:srcRect/>
          <a:stretch>
            <a:fillRect/>
          </a:stretch>
        </p:blipFill>
        <p:spPr bwMode="auto">
          <a:xfrm>
            <a:off x="3923928" y="5589240"/>
            <a:ext cx="1584176" cy="8448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ZoneTexte 14"/>
          <p:cNvSpPr txBox="1"/>
          <p:nvPr/>
        </p:nvSpPr>
        <p:spPr>
          <a:xfrm>
            <a:off x="5580112" y="6021288"/>
            <a:ext cx="3384376" cy="276999"/>
          </a:xfrm>
          <a:prstGeom prst="rect">
            <a:avLst/>
          </a:prstGeom>
          <a:noFill/>
        </p:spPr>
        <p:txBody>
          <a:bodyPr wrap="square" rtlCol="0">
            <a:spAutoFit/>
          </a:bodyPr>
          <a:lstStyle/>
          <a:p>
            <a:r>
              <a:rPr lang="fr-FR" sz="1200" b="1" dirty="0" smtClean="0">
                <a:latin typeface="Short Stack" pitchFamily="2" charset="0"/>
              </a:rPr>
              <a:t>Le rand, monnaie sud africaine</a:t>
            </a:r>
            <a:endParaRPr lang="fr-FR" sz="1200" b="1" dirty="0">
              <a:latin typeface="Short Stack"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1628800"/>
            <a:ext cx="4536504" cy="4896544"/>
          </a:xfrm>
        </p:spPr>
        <p:txBody>
          <a:bodyPr>
            <a:normAutofit lnSpcReduction="10000"/>
          </a:bodyPr>
          <a:lstStyle/>
          <a:p>
            <a:pPr algn="l"/>
            <a:r>
              <a:rPr lang="fr-FR" sz="1600" dirty="0" smtClean="0">
                <a:solidFill>
                  <a:schemeClr val="tx1"/>
                </a:solidFill>
                <a:latin typeface="CrayonL" pitchFamily="2" charset="0"/>
              </a:rPr>
              <a:t>  Chers élèves,</a:t>
            </a:r>
          </a:p>
          <a:p>
            <a:pPr algn="l"/>
            <a:endParaRPr lang="fr-FR" sz="1600" dirty="0" smtClean="0">
              <a:solidFill>
                <a:schemeClr val="tx1"/>
              </a:solidFill>
              <a:latin typeface="CrayonL" pitchFamily="2" charset="0"/>
            </a:endParaRPr>
          </a:p>
          <a:p>
            <a:pPr algn="l"/>
            <a:r>
              <a:rPr lang="fr-FR" sz="2000" dirty="0" smtClean="0">
                <a:solidFill>
                  <a:schemeClr val="tx1"/>
                </a:solidFill>
                <a:latin typeface="CrayonL" pitchFamily="2" charset="0"/>
              </a:rPr>
              <a:t>J’ai beaucoup aimé </a:t>
            </a:r>
            <a:r>
              <a:rPr lang="fr-FR" sz="2000" dirty="0" err="1" smtClean="0">
                <a:solidFill>
                  <a:schemeClr val="tx1"/>
                </a:solidFill>
                <a:latin typeface="CrayonL" pitchFamily="2" charset="0"/>
              </a:rPr>
              <a:t>Prétoria</a:t>
            </a:r>
            <a:r>
              <a:rPr lang="fr-FR" sz="2000" dirty="0" smtClean="0">
                <a:solidFill>
                  <a:schemeClr val="tx1"/>
                </a:solidFill>
                <a:latin typeface="CrayonL" pitchFamily="2" charset="0"/>
              </a:rPr>
              <a:t> mais je voulais aussi visiter Johannesburg qui est la plus grande ville du pays. Cette ville est située sur le gisement aurifère (gisement d’or) de Witwatersrand. Ce lieu me fait réfléchir à l’histoire de ce pays. On ne peut effacer le souvenir de l’apartheid. Ce mot signifie séparé, mis à part. C’est une forme de racisme qui est affiché dans les lois du pays. Je vous raconterai bientôt l’énergie déployée par Mandela pour le combattre. </a:t>
            </a:r>
          </a:p>
          <a:p>
            <a:pPr algn="l"/>
            <a:r>
              <a:rPr lang="fr-FR" sz="2000" dirty="0" smtClean="0">
                <a:solidFill>
                  <a:schemeClr val="tx1"/>
                </a:solidFill>
                <a:latin typeface="CrayonL" pitchFamily="2" charset="0"/>
              </a:rPr>
              <a:t>A bientôt,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3096344" cy="323165"/>
          </a:xfrm>
          <a:prstGeom prst="rect">
            <a:avLst/>
          </a:prstGeom>
          <a:noFill/>
        </p:spPr>
        <p:txBody>
          <a:bodyPr wrap="square" rtlCol="0">
            <a:spAutoFit/>
          </a:bodyPr>
          <a:lstStyle/>
          <a:p>
            <a:r>
              <a:rPr lang="fr-FR" sz="1500" dirty="0" smtClean="0">
                <a:latin typeface="CrayonL" pitchFamily="2" charset="0"/>
              </a:rPr>
              <a:t>Johannesburg , le 7 novembre 2015</a:t>
            </a:r>
            <a:endParaRPr lang="fr-FR" sz="1500" dirty="0">
              <a:latin typeface="CrayonL" pitchFamily="2" charset="0"/>
            </a:endParaRPr>
          </a:p>
        </p:txBody>
      </p:sp>
      <p:sp>
        <p:nvSpPr>
          <p:cNvPr id="13" name="ZoneTexte 12"/>
          <p:cNvSpPr txBox="1"/>
          <p:nvPr/>
        </p:nvSpPr>
        <p:spPr>
          <a:xfrm>
            <a:off x="5436096" y="3717032"/>
            <a:ext cx="3707904" cy="1631216"/>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CM</a:t>
            </a:r>
            <a:r>
              <a:rPr lang="fr-FR" sz="2000" dirty="0" smtClean="0">
                <a:latin typeface="CrayonL" pitchFamily="2" charset="0"/>
              </a:rPr>
              <a:t> </a:t>
            </a:r>
            <a:r>
              <a:rPr lang="fr-FR" sz="2000" dirty="0" smtClean="0">
                <a:latin typeface="CrayonL" pitchFamily="2" charset="0"/>
              </a:rPr>
              <a:t>de </a:t>
            </a:r>
            <a:r>
              <a:rPr lang="fr-FR" sz="2000" dirty="0" err="1" smtClean="0">
                <a:latin typeface="CrayonL" pitchFamily="2" charset="0"/>
              </a:rPr>
              <a:t>Mellionnec</a:t>
            </a:r>
            <a:endParaRPr lang="fr-FR" sz="2000" dirty="0" smtClean="0">
              <a:latin typeface="CrayonL" pitchFamily="2" charset="0"/>
            </a:endParaRPr>
          </a:p>
          <a:p>
            <a:endParaRPr lang="fr-FR" sz="2000" dirty="0" smtClean="0">
              <a:latin typeface="CrayonL" pitchFamily="2" charset="0"/>
            </a:endParaRPr>
          </a:p>
          <a:p>
            <a:pPr algn="ctr"/>
            <a:r>
              <a:rPr lang="fr-FR" sz="2000" dirty="0" smtClean="0">
                <a:latin typeface="CrayonL" pitchFamily="2" charset="0"/>
              </a:rPr>
              <a:t>16, rue des écoles</a:t>
            </a:r>
          </a:p>
          <a:p>
            <a:pPr algn="ctr"/>
            <a:endParaRPr lang="fr-FR" sz="2000" dirty="0" smtClean="0">
              <a:latin typeface="CrayonL" pitchFamily="2" charset="0"/>
            </a:endParaRPr>
          </a:p>
          <a:p>
            <a:pPr algn="ctr"/>
            <a:r>
              <a:rPr lang="fr-FR" sz="2000" dirty="0" smtClean="0">
                <a:latin typeface="CrayonL" pitchFamily="2" charset="0"/>
              </a:rPr>
              <a:t>22110 </a:t>
            </a:r>
            <a:r>
              <a:rPr lang="fr-FR" sz="2000" dirty="0" err="1" smtClean="0">
                <a:latin typeface="CrayonL" pitchFamily="2" charset="0"/>
              </a:rPr>
              <a:t>Mellionnec</a:t>
            </a:r>
            <a:endParaRPr lang="fr-FR" sz="2000" dirty="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CM</a:t>
            </a:r>
            <a:endParaRPr lang="fr-FR" sz="1600" dirty="0">
              <a:solidFill>
                <a:schemeClr val="bg1"/>
              </a:solidFill>
              <a:latin typeface="Short Stack" pitchFamily="2" charset="0"/>
            </a:endParaRPr>
          </a:p>
        </p:txBody>
      </p:sp>
      <p:pic>
        <p:nvPicPr>
          <p:cNvPr id="12290" name="Picture 2" descr="Afficher l'image d'origine"/>
          <p:cNvPicPr>
            <a:picLocks noChangeAspect="1" noChangeArrowheads="1"/>
          </p:cNvPicPr>
          <p:nvPr/>
        </p:nvPicPr>
        <p:blipFill>
          <a:blip r:embed="rId2" cstate="print"/>
          <a:srcRect r="9067"/>
          <a:stretch>
            <a:fillRect/>
          </a:stretch>
        </p:blipFill>
        <p:spPr bwMode="auto">
          <a:xfrm>
            <a:off x="7668344" y="260648"/>
            <a:ext cx="1264083" cy="194421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51520" y="1340768"/>
            <a:ext cx="4536504" cy="5184576"/>
          </a:xfrm>
        </p:spPr>
        <p:txBody>
          <a:bodyPr>
            <a:normAutofit fontScale="92500" lnSpcReduction="20000"/>
          </a:bodyPr>
          <a:lstStyle/>
          <a:p>
            <a:pPr algn="l"/>
            <a:r>
              <a:rPr lang="fr-FR" sz="1600" dirty="0" smtClean="0">
                <a:solidFill>
                  <a:schemeClr val="tx1"/>
                </a:solidFill>
                <a:latin typeface="CrayonL" pitchFamily="2" charset="0"/>
              </a:rPr>
              <a:t> Mes chers élèves,</a:t>
            </a:r>
          </a:p>
          <a:p>
            <a:pPr algn="l"/>
            <a:endParaRPr lang="fr-FR" sz="1600" dirty="0" smtClean="0">
              <a:solidFill>
                <a:schemeClr val="tx1"/>
              </a:solidFill>
              <a:latin typeface="CrayonL" pitchFamily="2" charset="0"/>
            </a:endParaRPr>
          </a:p>
          <a:p>
            <a:pPr algn="l"/>
            <a:r>
              <a:rPr lang="fr-FR" sz="2200" dirty="0" smtClean="0">
                <a:solidFill>
                  <a:schemeClr val="tx1"/>
                </a:solidFill>
                <a:latin typeface="CrayonL" pitchFamily="2" charset="0"/>
              </a:rPr>
              <a:t>La saison d’été est encore un peu loin, j’ai essuyé un bel orage en me rendant dans la plus grande ville du pays : Johannesburg. Dans la matinée, j’ai préféré rester à la bibliothèque pour m’informer de l’histoire de ce pays. J’ai lu des textes sur l’apartheid et sur un sacré bonhomme: Nelson Mandela. Il est né en 1918 et mort en 2013 et a lutté toute sa vie contre les discriminations raciales. Je vous en parlerai un peu plus longuement dans ma prochaine lettre, </a:t>
            </a:r>
          </a:p>
          <a:p>
            <a:pPr algn="l"/>
            <a:endParaRPr lang="fr-FR" sz="2000" dirty="0" smtClean="0">
              <a:solidFill>
                <a:schemeClr val="tx1"/>
              </a:solidFill>
              <a:latin typeface="CrayonL" pitchFamily="2" charset="0"/>
            </a:endParaRP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bien à vous,</a:t>
            </a:r>
          </a:p>
          <a:p>
            <a:pPr algn="l"/>
            <a:r>
              <a:rPr lang="fr-FR" sz="2000" dirty="0" smtClean="0">
                <a:solidFill>
                  <a:schemeClr val="tx1"/>
                </a:solidFill>
                <a:latin typeface="CrayonL" pitchFamily="2" charset="0"/>
              </a:rPr>
              <a:t> </a:t>
            </a:r>
          </a:p>
          <a:p>
            <a:pPr algn="l"/>
            <a:r>
              <a:rPr lang="fr-FR" sz="2000" dirty="0">
                <a:solidFill>
                  <a:schemeClr val="tx1"/>
                </a:solidFill>
                <a:latin typeface="CrayonL" pitchFamily="2" charset="0"/>
              </a:rPr>
              <a:t>	</a:t>
            </a:r>
            <a:r>
              <a:rPr lang="fr-FR" sz="2000" dirty="0" smtClean="0">
                <a:solidFill>
                  <a:schemeClr val="tx1"/>
                </a:solidFill>
                <a:latin typeface="CrayonL" pitchFamily="2" charset="0"/>
              </a:rPr>
              <a:t>	</a:t>
            </a:r>
            <a:r>
              <a:rPr lang="fr-FR" sz="2000" dirty="0" err="1" smtClean="0">
                <a:solidFill>
                  <a:schemeClr val="tx1"/>
                </a:solidFill>
                <a:latin typeface="CrayonL" pitchFamily="2" charset="0"/>
              </a:rPr>
              <a:t>Orthéas</a:t>
            </a:r>
            <a:r>
              <a:rPr lang="fr-FR" sz="2000" dirty="0" smtClean="0">
                <a:solidFill>
                  <a:schemeClr val="tx1"/>
                </a:solidFill>
                <a:latin typeface="CrayonL" pitchFamily="2" charset="0"/>
              </a:rPr>
              <a:t> Fogg</a:t>
            </a:r>
          </a:p>
          <a:p>
            <a:endParaRPr lang="fr-FR" sz="1600" dirty="0">
              <a:solidFill>
                <a:schemeClr val="tx1"/>
              </a:solidFill>
              <a:latin typeface="CrayonL" pitchFamily="2" charset="0"/>
            </a:endParaRPr>
          </a:p>
        </p:txBody>
      </p:sp>
      <p:cxnSp>
        <p:nvCxnSpPr>
          <p:cNvPr id="5" name="Connecteur droit 4"/>
          <p:cNvCxnSpPr/>
          <p:nvPr/>
        </p:nvCxnSpPr>
        <p:spPr>
          <a:xfrm>
            <a:off x="5220072" y="1844824"/>
            <a:ext cx="0" cy="432048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5796136" y="400506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5796136" y="4725144"/>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5796136" y="5445224"/>
            <a:ext cx="309634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835696" y="332656"/>
            <a:ext cx="3240360" cy="323165"/>
          </a:xfrm>
          <a:prstGeom prst="rect">
            <a:avLst/>
          </a:prstGeom>
          <a:noFill/>
        </p:spPr>
        <p:txBody>
          <a:bodyPr wrap="square" rtlCol="0">
            <a:spAutoFit/>
          </a:bodyPr>
          <a:lstStyle/>
          <a:p>
            <a:r>
              <a:rPr lang="fr-FR" sz="1500" dirty="0" smtClean="0">
                <a:latin typeface="CrayonL" pitchFamily="2" charset="0"/>
              </a:rPr>
              <a:t>Johannesburg , le 7 novembre 2015</a:t>
            </a:r>
            <a:endParaRPr lang="fr-FR" sz="1500" dirty="0">
              <a:latin typeface="CrayonL" pitchFamily="2" charset="0"/>
            </a:endParaRPr>
          </a:p>
        </p:txBody>
      </p:sp>
      <p:sp>
        <p:nvSpPr>
          <p:cNvPr id="13" name="ZoneTexte 12"/>
          <p:cNvSpPr txBox="1"/>
          <p:nvPr/>
        </p:nvSpPr>
        <p:spPr>
          <a:xfrm>
            <a:off x="5436096" y="3717032"/>
            <a:ext cx="3707904" cy="1631216"/>
          </a:xfrm>
          <a:prstGeom prst="rect">
            <a:avLst/>
          </a:prstGeom>
          <a:noFill/>
        </p:spPr>
        <p:txBody>
          <a:bodyPr wrap="square" rtlCol="0">
            <a:spAutoFit/>
          </a:bodyPr>
          <a:lstStyle/>
          <a:p>
            <a:r>
              <a:rPr lang="fr-FR" sz="2000" dirty="0" smtClean="0">
                <a:latin typeface="CrayonL" pitchFamily="2" charset="0"/>
              </a:rPr>
              <a:t>Les élèves de </a:t>
            </a:r>
            <a:r>
              <a:rPr lang="fr-FR" sz="2000" dirty="0" smtClean="0">
                <a:latin typeface="Arial Narrow" pitchFamily="34" charset="0"/>
              </a:rPr>
              <a:t>CE</a:t>
            </a:r>
            <a:r>
              <a:rPr lang="fr-FR" sz="2000" dirty="0" smtClean="0">
                <a:latin typeface="CrayonL" pitchFamily="2" charset="0"/>
              </a:rPr>
              <a:t> </a:t>
            </a:r>
            <a:r>
              <a:rPr lang="fr-FR" sz="2000" dirty="0" smtClean="0">
                <a:latin typeface="CrayonL" pitchFamily="2" charset="0"/>
              </a:rPr>
              <a:t>de </a:t>
            </a:r>
            <a:r>
              <a:rPr lang="fr-FR" sz="2000" dirty="0" err="1" smtClean="0">
                <a:latin typeface="CrayonL" pitchFamily="2" charset="0"/>
              </a:rPr>
              <a:t>Mellionnec</a:t>
            </a:r>
            <a:endParaRPr lang="fr-FR" sz="2000" dirty="0" smtClean="0">
              <a:latin typeface="CrayonL" pitchFamily="2" charset="0"/>
            </a:endParaRPr>
          </a:p>
          <a:p>
            <a:endParaRPr lang="fr-FR" sz="2000" dirty="0" smtClean="0">
              <a:latin typeface="CrayonL" pitchFamily="2" charset="0"/>
            </a:endParaRPr>
          </a:p>
          <a:p>
            <a:pPr algn="ctr"/>
            <a:r>
              <a:rPr lang="fr-FR" sz="2000" dirty="0" smtClean="0">
                <a:latin typeface="CrayonL" pitchFamily="2" charset="0"/>
              </a:rPr>
              <a:t>16, rue des écoles</a:t>
            </a:r>
          </a:p>
          <a:p>
            <a:endParaRPr lang="fr-FR" sz="2000" dirty="0" smtClean="0">
              <a:latin typeface="CrayonL" pitchFamily="2" charset="0"/>
            </a:endParaRPr>
          </a:p>
          <a:p>
            <a:pPr algn="ctr"/>
            <a:r>
              <a:rPr lang="fr-FR" sz="2000" dirty="0" smtClean="0">
                <a:latin typeface="CrayonL" pitchFamily="2" charset="0"/>
              </a:rPr>
              <a:t>22110 </a:t>
            </a:r>
            <a:r>
              <a:rPr lang="fr-FR" sz="2000" dirty="0" err="1" smtClean="0">
                <a:latin typeface="CrayonL" pitchFamily="2" charset="0"/>
              </a:rPr>
              <a:t>Mellionnec</a:t>
            </a:r>
            <a:endParaRPr lang="fr-FR" sz="2000" dirty="0" smtClean="0">
              <a:latin typeface="CrayonL" pitchFamily="2" charset="0"/>
            </a:endParaRPr>
          </a:p>
        </p:txBody>
      </p:sp>
      <p:sp>
        <p:nvSpPr>
          <p:cNvPr id="11" name="ZoneTexte 10"/>
          <p:cNvSpPr txBox="1"/>
          <p:nvPr/>
        </p:nvSpPr>
        <p:spPr>
          <a:xfrm>
            <a:off x="251520" y="260648"/>
            <a:ext cx="792088" cy="476071"/>
          </a:xfrm>
          <a:prstGeom prst="ellipse">
            <a:avLst/>
          </a:prstGeom>
          <a:solidFill>
            <a:srgbClr val="33CCFF"/>
          </a:solidFill>
          <a:ln>
            <a:solidFill>
              <a:schemeClr val="accent4">
                <a:lumMod val="60000"/>
                <a:lumOff val="40000"/>
              </a:schemeClr>
            </a:solidFill>
          </a:ln>
        </p:spPr>
        <p:txBody>
          <a:bodyPr wrap="square" rtlCol="0">
            <a:spAutoFit/>
          </a:bodyPr>
          <a:lstStyle/>
          <a:p>
            <a:r>
              <a:rPr lang="fr-FR" sz="1600" dirty="0" smtClean="0">
                <a:solidFill>
                  <a:schemeClr val="bg1"/>
                </a:solidFill>
                <a:latin typeface="Short Stack" pitchFamily="2" charset="0"/>
              </a:rPr>
              <a:t>CE</a:t>
            </a:r>
            <a:endParaRPr lang="fr-FR" sz="1600" dirty="0">
              <a:solidFill>
                <a:schemeClr val="bg1"/>
              </a:solidFill>
              <a:latin typeface="Short Stack" pitchFamily="2" charset="0"/>
            </a:endParaRPr>
          </a:p>
        </p:txBody>
      </p:sp>
      <p:pic>
        <p:nvPicPr>
          <p:cNvPr id="14" name="Picture 2" descr="Afficher l'image d'origine"/>
          <p:cNvPicPr>
            <a:picLocks noChangeAspect="1" noChangeArrowheads="1"/>
          </p:cNvPicPr>
          <p:nvPr/>
        </p:nvPicPr>
        <p:blipFill>
          <a:blip r:embed="rId2" cstate="print"/>
          <a:srcRect r="9067"/>
          <a:stretch>
            <a:fillRect/>
          </a:stretch>
        </p:blipFill>
        <p:spPr bwMode="auto">
          <a:xfrm>
            <a:off x="7524328" y="260647"/>
            <a:ext cx="1408099" cy="216571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p:cNvSpPr txBox="1"/>
          <p:nvPr/>
        </p:nvSpPr>
        <p:spPr>
          <a:xfrm>
            <a:off x="3419872" y="6165304"/>
            <a:ext cx="4464496" cy="369332"/>
          </a:xfrm>
          <a:prstGeom prst="rect">
            <a:avLst/>
          </a:prstGeom>
          <a:noFill/>
        </p:spPr>
        <p:txBody>
          <a:bodyPr wrap="square" rtlCol="0">
            <a:spAutoFit/>
          </a:bodyPr>
          <a:lstStyle/>
          <a:p>
            <a:pPr algn="ctr"/>
            <a:r>
              <a:rPr lang="fr-FR" dirty="0" smtClean="0">
                <a:latin typeface="Short Stack" pitchFamily="2" charset="0"/>
              </a:rPr>
              <a:t>Nelson Mandela 1918 - 2013</a:t>
            </a:r>
            <a:endParaRPr lang="fr-FR" dirty="0">
              <a:latin typeface="Short Stack" pitchFamily="2" charset="0"/>
            </a:endParaRPr>
          </a:p>
        </p:txBody>
      </p:sp>
      <p:sp>
        <p:nvSpPr>
          <p:cNvPr id="18434" name="AutoShape 2"/>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6" name="AutoShape 4"/>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38" name="AutoShape 6"/>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440" name="AutoShape 8"/>
          <p:cNvSpPr>
            <a:spLocks noChangeAspect="1" noChangeArrowheads="1"/>
          </p:cNvSpPr>
          <p:nvPr/>
        </p:nvSpPr>
        <p:spPr bwMode="auto">
          <a:xfrm>
            <a:off x="63500" y="-1462088"/>
            <a:ext cx="4953000" cy="30480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42" name="Picture 2" descr="Afficher l'image d'origine"/>
          <p:cNvPicPr>
            <a:picLocks noChangeAspect="1" noChangeArrowheads="1"/>
          </p:cNvPicPr>
          <p:nvPr/>
        </p:nvPicPr>
        <p:blipFill>
          <a:blip r:embed="rId2" cstate="print"/>
          <a:srcRect/>
          <a:stretch>
            <a:fillRect/>
          </a:stretch>
        </p:blipFill>
        <p:spPr bwMode="auto">
          <a:xfrm>
            <a:off x="539552" y="836712"/>
            <a:ext cx="5889786" cy="525658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ZoneTexte 4"/>
          <p:cNvSpPr txBox="1"/>
          <p:nvPr/>
        </p:nvSpPr>
        <p:spPr>
          <a:xfrm rot="167974">
            <a:off x="5499843" y="556119"/>
            <a:ext cx="3318965" cy="2691408"/>
          </a:xfrm>
          <a:prstGeom prst="star7">
            <a:avLst>
              <a:gd name="adj" fmla="val 38839"/>
              <a:gd name="hf" fmla="val 102572"/>
              <a:gd name="vf" fmla="val 105210"/>
            </a:avLst>
          </a:prstGeom>
          <a:solidFill>
            <a:srgbClr val="92D050"/>
          </a:solidFill>
          <a:ln w="28575">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fr-FR" sz="2600" dirty="0" smtClean="0">
              <a:latin typeface="Short Stack" pitchFamily="2" charset="0"/>
            </a:endParaRPr>
          </a:p>
          <a:p>
            <a:pPr algn="ctr"/>
            <a:r>
              <a:rPr lang="fr-FR" sz="2600" dirty="0" smtClean="0">
                <a:latin typeface="Short Stack" pitchFamily="2" charset="0"/>
              </a:rPr>
              <a:t>L’Afrique du Sud de Mandela</a:t>
            </a:r>
            <a:endParaRPr lang="fr-FR" sz="2600" b="1" dirty="0">
              <a:latin typeface="Short Stack" pitchFamily="2" charset="0"/>
            </a:endParaRPr>
          </a:p>
        </p:txBody>
      </p:sp>
      <p:pic>
        <p:nvPicPr>
          <p:cNvPr id="10244" name="Picture 4" descr="Afficher l'image d'origine"/>
          <p:cNvPicPr>
            <a:picLocks noChangeAspect="1" noChangeArrowheads="1"/>
          </p:cNvPicPr>
          <p:nvPr/>
        </p:nvPicPr>
        <p:blipFill>
          <a:blip r:embed="rId3" cstate="print"/>
          <a:srcRect/>
          <a:stretch>
            <a:fillRect/>
          </a:stretch>
        </p:blipFill>
        <p:spPr bwMode="auto">
          <a:xfrm>
            <a:off x="5868144" y="4077072"/>
            <a:ext cx="2736304" cy="15445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1683</TotalTime>
  <Words>1329</Words>
  <Application>Microsoft Office PowerPoint</Application>
  <PresentationFormat>Affichage à l'écran (4:3)</PresentationFormat>
  <Paragraphs>143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Kastle</dc:creator>
  <cp:lastModifiedBy>Kastle</cp:lastModifiedBy>
  <cp:revision>178</cp:revision>
  <dcterms:created xsi:type="dcterms:W3CDTF">2015-08-11T10:11:31Z</dcterms:created>
  <dcterms:modified xsi:type="dcterms:W3CDTF">2015-11-15T14:09:52Z</dcterms:modified>
</cp:coreProperties>
</file>