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8" r:id="rId2"/>
    <p:sldId id="278" r:id="rId3"/>
    <p:sldId id="267" r:id="rId4"/>
    <p:sldId id="279" r:id="rId5"/>
    <p:sldId id="272" r:id="rId6"/>
  </p:sldIdLst>
  <p:sldSz cx="7345363" cy="10440988"/>
  <p:notesSz cx="6735763" cy="9866313"/>
  <p:defaultText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9">
          <p15:clr>
            <a:srgbClr val="A4A3A4"/>
          </p15:clr>
        </p15:guide>
        <p15:guide id="2" pos="2314">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84F"/>
    <a:srgbClr val="FAB900"/>
    <a:srgbClr val="F4AF88"/>
    <a:srgbClr val="FFD357"/>
    <a:srgbClr val="FFF2CD"/>
    <a:srgbClr val="FEE3AC"/>
    <a:srgbClr val="DEA400"/>
    <a:srgbClr val="C08E00"/>
    <a:srgbClr val="FEDD9C"/>
    <a:srgbClr val="FFC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9645" autoAdjust="0"/>
  </p:normalViewPr>
  <p:slideViewPr>
    <p:cSldViewPr>
      <p:cViewPr varScale="1">
        <p:scale>
          <a:sx n="47" d="100"/>
          <a:sy n="47" d="100"/>
        </p:scale>
        <p:origin x="2226" y="48"/>
      </p:cViewPr>
      <p:guideLst>
        <p:guide orient="horz" pos="3289"/>
        <p:guide pos="2314"/>
      </p:guideLst>
    </p:cSldViewPr>
  </p:slideViewPr>
  <p:notesTextViewPr>
    <p:cViewPr>
      <p:scale>
        <a:sx n="1" d="1"/>
        <a:sy n="1" d="1"/>
      </p:scale>
      <p:origin x="0" y="0"/>
    </p:cViewPr>
  </p:notesTextViewPr>
  <p:notesViewPr>
    <p:cSldViewPr>
      <p:cViewPr varScale="1">
        <p:scale>
          <a:sx n="50" d="100"/>
          <a:sy n="50" d="100"/>
        </p:scale>
        <p:origin x="1878" y="5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103FC30C-E7E0-4F0A-85B1-BF9A99BD6CB1}" type="datetimeFigureOut">
              <a:rPr lang="fr-FR" smtClean="0"/>
              <a:t>25/06/2017</a:t>
            </a:fld>
            <a:endParaRPr lang="fr-FR"/>
          </a:p>
        </p:txBody>
      </p:sp>
      <p:sp>
        <p:nvSpPr>
          <p:cNvPr id="4" name="Espace réservé du pied de page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43437CD2-B6F0-42B7-99C2-D69CB4DFE1DD}" type="slidenum">
              <a:rPr lang="fr-FR" smtClean="0"/>
              <a:t>‹N°›</a:t>
            </a:fld>
            <a:endParaRPr lang="fr-FR"/>
          </a:p>
        </p:txBody>
      </p:sp>
    </p:spTree>
    <p:extLst>
      <p:ext uri="{BB962C8B-B14F-4D97-AF65-F5344CB8AC3E}">
        <p14:creationId xmlns:p14="http://schemas.microsoft.com/office/powerpoint/2010/main" val="170611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E9C6831-DC9E-452E-A929-C2B284279061}" type="datetimeFigureOut">
              <a:rPr lang="fr-FR" smtClean="0"/>
              <a:t>25/06/2017</a:t>
            </a:fld>
            <a:endParaRPr lang="fr-FR"/>
          </a:p>
        </p:txBody>
      </p:sp>
      <p:sp>
        <p:nvSpPr>
          <p:cNvPr id="4" name="Espace réservé de l'image des diapositives 3"/>
          <p:cNvSpPr>
            <a:spLocks noGrp="1" noRot="1" noChangeAspect="1"/>
          </p:cNvSpPr>
          <p:nvPr>
            <p:ph type="sldImg" idx="2"/>
          </p:nvPr>
        </p:nvSpPr>
        <p:spPr>
          <a:xfrm>
            <a:off x="2066925" y="739775"/>
            <a:ext cx="260191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D6D6634-DA6D-4104-99B8-F466701FFF6B}" type="slidenum">
              <a:rPr lang="fr-FR" smtClean="0"/>
              <a:t>‹N°›</a:t>
            </a:fld>
            <a:endParaRPr lang="fr-FR"/>
          </a:p>
        </p:txBody>
      </p:sp>
    </p:spTree>
    <p:extLst>
      <p:ext uri="{BB962C8B-B14F-4D97-AF65-F5344CB8AC3E}">
        <p14:creationId xmlns:p14="http://schemas.microsoft.com/office/powerpoint/2010/main" val="1451734694"/>
      </p:ext>
    </p:extLst>
  </p:cSld>
  <p:clrMap bg1="lt1" tx1="dk1" bg2="lt2" tx2="dk2" accent1="accent1" accent2="accent2" accent3="accent3" accent4="accent4" accent5="accent5" accent6="accent6" hlink="hlink" folHlink="folHlink"/>
  <p:notesStyle>
    <a:lvl1pPr marL="0" algn="l" defTabSz="1016356" rtl="0" eaLnBrk="1" latinLnBrk="0" hangingPunct="1">
      <a:defRPr sz="1300" kern="1200">
        <a:solidFill>
          <a:schemeClr val="tx1"/>
        </a:solidFill>
        <a:latin typeface="+mn-lt"/>
        <a:ea typeface="+mn-ea"/>
        <a:cs typeface="+mn-cs"/>
      </a:defRPr>
    </a:lvl1pPr>
    <a:lvl2pPr marL="508178" algn="l" defTabSz="1016356" rtl="0" eaLnBrk="1" latinLnBrk="0" hangingPunct="1">
      <a:defRPr sz="1300" kern="1200">
        <a:solidFill>
          <a:schemeClr val="tx1"/>
        </a:solidFill>
        <a:latin typeface="+mn-lt"/>
        <a:ea typeface="+mn-ea"/>
        <a:cs typeface="+mn-cs"/>
      </a:defRPr>
    </a:lvl2pPr>
    <a:lvl3pPr marL="1016356" algn="l" defTabSz="1016356" rtl="0" eaLnBrk="1" latinLnBrk="0" hangingPunct="1">
      <a:defRPr sz="1300" kern="1200">
        <a:solidFill>
          <a:schemeClr val="tx1"/>
        </a:solidFill>
        <a:latin typeface="+mn-lt"/>
        <a:ea typeface="+mn-ea"/>
        <a:cs typeface="+mn-cs"/>
      </a:defRPr>
    </a:lvl3pPr>
    <a:lvl4pPr marL="1524533" algn="l" defTabSz="1016356" rtl="0" eaLnBrk="1" latinLnBrk="0" hangingPunct="1">
      <a:defRPr sz="1300" kern="1200">
        <a:solidFill>
          <a:schemeClr val="tx1"/>
        </a:solidFill>
        <a:latin typeface="+mn-lt"/>
        <a:ea typeface="+mn-ea"/>
        <a:cs typeface="+mn-cs"/>
      </a:defRPr>
    </a:lvl4pPr>
    <a:lvl5pPr marL="2032711" algn="l" defTabSz="1016356" rtl="0" eaLnBrk="1" latinLnBrk="0" hangingPunct="1">
      <a:defRPr sz="1300" kern="1200">
        <a:solidFill>
          <a:schemeClr val="tx1"/>
        </a:solidFill>
        <a:latin typeface="+mn-lt"/>
        <a:ea typeface="+mn-ea"/>
        <a:cs typeface="+mn-cs"/>
      </a:defRPr>
    </a:lvl5pPr>
    <a:lvl6pPr marL="2540889" algn="l" defTabSz="1016356" rtl="0" eaLnBrk="1" latinLnBrk="0" hangingPunct="1">
      <a:defRPr sz="1300" kern="1200">
        <a:solidFill>
          <a:schemeClr val="tx1"/>
        </a:solidFill>
        <a:latin typeface="+mn-lt"/>
        <a:ea typeface="+mn-ea"/>
        <a:cs typeface="+mn-cs"/>
      </a:defRPr>
    </a:lvl6pPr>
    <a:lvl7pPr marL="3049067" algn="l" defTabSz="1016356" rtl="0" eaLnBrk="1" latinLnBrk="0" hangingPunct="1">
      <a:defRPr sz="1300" kern="1200">
        <a:solidFill>
          <a:schemeClr val="tx1"/>
        </a:solidFill>
        <a:latin typeface="+mn-lt"/>
        <a:ea typeface="+mn-ea"/>
        <a:cs typeface="+mn-cs"/>
      </a:defRPr>
    </a:lvl7pPr>
    <a:lvl8pPr marL="3557245" algn="l" defTabSz="1016356" rtl="0" eaLnBrk="1" latinLnBrk="0" hangingPunct="1">
      <a:defRPr sz="1300" kern="1200">
        <a:solidFill>
          <a:schemeClr val="tx1"/>
        </a:solidFill>
        <a:latin typeface="+mn-lt"/>
        <a:ea typeface="+mn-ea"/>
        <a:cs typeface="+mn-cs"/>
      </a:defRPr>
    </a:lvl8pPr>
    <a:lvl9pPr marL="4065422" algn="l" defTabSz="1016356"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50902" y="3243476"/>
            <a:ext cx="6243559" cy="2238045"/>
          </a:xfrm>
        </p:spPr>
        <p:txBody>
          <a:bodyPr/>
          <a:lstStyle/>
          <a:p>
            <a:r>
              <a:rPr lang="fr-FR"/>
              <a:t>Modifiez le style du titre</a:t>
            </a:r>
          </a:p>
        </p:txBody>
      </p:sp>
      <p:sp>
        <p:nvSpPr>
          <p:cNvPr id="3" name="Sous-titre 2"/>
          <p:cNvSpPr>
            <a:spLocks noGrp="1"/>
          </p:cNvSpPr>
          <p:nvPr>
            <p:ph type="subTitle" idx="1"/>
          </p:nvPr>
        </p:nvSpPr>
        <p:spPr>
          <a:xfrm>
            <a:off x="1101805" y="5916560"/>
            <a:ext cx="5141754" cy="2668252"/>
          </a:xfrm>
        </p:spPr>
        <p:txBody>
          <a:bodyPr/>
          <a:lstStyle>
            <a:lvl1pPr marL="0" indent="0" algn="ctr">
              <a:buNone/>
              <a:defRPr>
                <a:solidFill>
                  <a:schemeClr val="tx1">
                    <a:tint val="75000"/>
                  </a:schemeClr>
                </a:solidFill>
              </a:defRPr>
            </a:lvl1pPr>
            <a:lvl2pPr marL="508178" indent="0" algn="ctr">
              <a:buNone/>
              <a:defRPr>
                <a:solidFill>
                  <a:schemeClr val="tx1">
                    <a:tint val="75000"/>
                  </a:schemeClr>
                </a:solidFill>
              </a:defRPr>
            </a:lvl2pPr>
            <a:lvl3pPr marL="1016356" indent="0" algn="ctr">
              <a:buNone/>
              <a:defRPr>
                <a:solidFill>
                  <a:schemeClr val="tx1">
                    <a:tint val="75000"/>
                  </a:schemeClr>
                </a:solidFill>
              </a:defRPr>
            </a:lvl3pPr>
            <a:lvl4pPr marL="1524533" indent="0" algn="ctr">
              <a:buNone/>
              <a:defRPr>
                <a:solidFill>
                  <a:schemeClr val="tx1">
                    <a:tint val="75000"/>
                  </a:schemeClr>
                </a:solidFill>
              </a:defRPr>
            </a:lvl4pPr>
            <a:lvl5pPr marL="2032711" indent="0" algn="ctr">
              <a:buNone/>
              <a:defRPr>
                <a:solidFill>
                  <a:schemeClr val="tx1">
                    <a:tint val="75000"/>
                  </a:schemeClr>
                </a:solidFill>
              </a:defRPr>
            </a:lvl5pPr>
            <a:lvl6pPr marL="2540889" indent="0" algn="ctr">
              <a:buNone/>
              <a:defRPr>
                <a:solidFill>
                  <a:schemeClr val="tx1">
                    <a:tint val="75000"/>
                  </a:schemeClr>
                </a:solidFill>
              </a:defRPr>
            </a:lvl6pPr>
            <a:lvl7pPr marL="3049067" indent="0" algn="ctr">
              <a:buNone/>
              <a:defRPr>
                <a:solidFill>
                  <a:schemeClr val="tx1">
                    <a:tint val="75000"/>
                  </a:schemeClr>
                </a:solidFill>
              </a:defRPr>
            </a:lvl7pPr>
            <a:lvl8pPr marL="3557245" indent="0" algn="ctr">
              <a:buNone/>
              <a:defRPr>
                <a:solidFill>
                  <a:schemeClr val="tx1">
                    <a:tint val="75000"/>
                  </a:schemeClr>
                </a:solidFill>
              </a:defRPr>
            </a:lvl8pPr>
            <a:lvl9pPr marL="4065422"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25/06/2017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95241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25/06/2017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426046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994040" y="558304"/>
            <a:ext cx="1239531" cy="1187662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75452" y="558304"/>
            <a:ext cx="3596168" cy="118766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25/06/2017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12063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25/06/2017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69057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80233" y="6709302"/>
            <a:ext cx="6243559" cy="2073696"/>
          </a:xfrm>
        </p:spPr>
        <p:txBody>
          <a:bodyPr anchor="t"/>
          <a:lstStyle>
            <a:lvl1pPr algn="l">
              <a:defRPr sz="4400" b="1" cap="all"/>
            </a:lvl1pPr>
          </a:lstStyle>
          <a:p>
            <a:r>
              <a:rPr lang="fr-FR"/>
              <a:t>Modifiez le style du titre</a:t>
            </a:r>
          </a:p>
        </p:txBody>
      </p:sp>
      <p:sp>
        <p:nvSpPr>
          <p:cNvPr id="3" name="Espace réservé du texte 2"/>
          <p:cNvSpPr>
            <a:spLocks noGrp="1"/>
          </p:cNvSpPr>
          <p:nvPr>
            <p:ph type="body" idx="1"/>
          </p:nvPr>
        </p:nvSpPr>
        <p:spPr>
          <a:xfrm>
            <a:off x="580233" y="4425338"/>
            <a:ext cx="6243559" cy="2283965"/>
          </a:xfrm>
        </p:spPr>
        <p:txBody>
          <a:bodyPr anchor="b"/>
          <a:lstStyle>
            <a:lvl1pPr marL="0" indent="0">
              <a:buNone/>
              <a:defRPr sz="2200">
                <a:solidFill>
                  <a:schemeClr val="tx1">
                    <a:tint val="75000"/>
                  </a:schemeClr>
                </a:solidFill>
              </a:defRPr>
            </a:lvl1pPr>
            <a:lvl2pPr marL="508178" indent="0">
              <a:buNone/>
              <a:defRPr sz="2000">
                <a:solidFill>
                  <a:schemeClr val="tx1">
                    <a:tint val="75000"/>
                  </a:schemeClr>
                </a:solidFill>
              </a:defRPr>
            </a:lvl2pPr>
            <a:lvl3pPr marL="1016356" indent="0">
              <a:buNone/>
              <a:defRPr sz="1800">
                <a:solidFill>
                  <a:schemeClr val="tx1">
                    <a:tint val="75000"/>
                  </a:schemeClr>
                </a:solidFill>
              </a:defRPr>
            </a:lvl3pPr>
            <a:lvl4pPr marL="1524533" indent="0">
              <a:buNone/>
              <a:defRPr sz="1600">
                <a:solidFill>
                  <a:schemeClr val="tx1">
                    <a:tint val="75000"/>
                  </a:schemeClr>
                </a:solidFill>
              </a:defRPr>
            </a:lvl4pPr>
            <a:lvl5pPr marL="2032711" indent="0">
              <a:buNone/>
              <a:defRPr sz="1600">
                <a:solidFill>
                  <a:schemeClr val="tx1">
                    <a:tint val="75000"/>
                  </a:schemeClr>
                </a:solidFill>
              </a:defRPr>
            </a:lvl5pPr>
            <a:lvl6pPr marL="2540889" indent="0">
              <a:buNone/>
              <a:defRPr sz="1600">
                <a:solidFill>
                  <a:schemeClr val="tx1">
                    <a:tint val="75000"/>
                  </a:schemeClr>
                </a:solidFill>
              </a:defRPr>
            </a:lvl6pPr>
            <a:lvl7pPr marL="3049067" indent="0">
              <a:buNone/>
              <a:defRPr sz="1600">
                <a:solidFill>
                  <a:schemeClr val="tx1">
                    <a:tint val="75000"/>
                  </a:schemeClr>
                </a:solidFill>
              </a:defRPr>
            </a:lvl7pPr>
            <a:lvl8pPr marL="3557245" indent="0">
              <a:buNone/>
              <a:defRPr sz="1600">
                <a:solidFill>
                  <a:schemeClr val="tx1">
                    <a:tint val="75000"/>
                  </a:schemeClr>
                </a:solidFill>
              </a:defRPr>
            </a:lvl8pPr>
            <a:lvl9pPr marL="4065422"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25/06/2017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515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75451"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15723"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25/06/2017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91484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67268" y="418123"/>
            <a:ext cx="6610827" cy="1740165"/>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67269" y="2337138"/>
            <a:ext cx="3245478"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a:t>Modifiez les styles du texte du masque</a:t>
            </a:r>
          </a:p>
        </p:txBody>
      </p:sp>
      <p:sp>
        <p:nvSpPr>
          <p:cNvPr id="4" name="Espace réservé du contenu 3"/>
          <p:cNvSpPr>
            <a:spLocks noGrp="1"/>
          </p:cNvSpPr>
          <p:nvPr>
            <p:ph sz="half" idx="2"/>
          </p:nvPr>
        </p:nvSpPr>
        <p:spPr>
          <a:xfrm>
            <a:off x="367269" y="3311146"/>
            <a:ext cx="3245478"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731343" y="2337138"/>
            <a:ext cx="3246752"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a:t>Modifiez les styles du texte du masque</a:t>
            </a:r>
          </a:p>
        </p:txBody>
      </p:sp>
      <p:sp>
        <p:nvSpPr>
          <p:cNvPr id="6" name="Espace réservé du contenu 5"/>
          <p:cNvSpPr>
            <a:spLocks noGrp="1"/>
          </p:cNvSpPr>
          <p:nvPr>
            <p:ph sz="quarter" idx="4"/>
          </p:nvPr>
        </p:nvSpPr>
        <p:spPr>
          <a:xfrm>
            <a:off x="3731343" y="3311146"/>
            <a:ext cx="3246752"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D46EECC-1494-4A94-92E8-2069CFE9F7B8}" type="datetimeFigureOut">
              <a:rPr lang="fr-FR" smtClean="0"/>
              <a:t>25/06/2017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1632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D46EECC-1494-4A94-92E8-2069CFE9F7B8}" type="datetimeFigureOut">
              <a:rPr lang="fr-FR" smtClean="0"/>
              <a:t>25/06/2017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850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46EECC-1494-4A94-92E8-2069CFE9F7B8}" type="datetimeFigureOut">
              <a:rPr lang="fr-FR" smtClean="0"/>
              <a:t>25/06/2017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7901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7269" y="415707"/>
            <a:ext cx="2416574" cy="1769167"/>
          </a:xfrm>
        </p:spPr>
        <p:txBody>
          <a:bodyPr anchor="b"/>
          <a:lstStyle>
            <a:lvl1pPr algn="l">
              <a:defRPr sz="2200" b="1"/>
            </a:lvl1pPr>
          </a:lstStyle>
          <a:p>
            <a:r>
              <a:rPr lang="fr-FR"/>
              <a:t>Modifiez le style du titre</a:t>
            </a:r>
          </a:p>
        </p:txBody>
      </p:sp>
      <p:sp>
        <p:nvSpPr>
          <p:cNvPr id="3" name="Espace réservé du contenu 2"/>
          <p:cNvSpPr>
            <a:spLocks noGrp="1"/>
          </p:cNvSpPr>
          <p:nvPr>
            <p:ph idx="1"/>
          </p:nvPr>
        </p:nvSpPr>
        <p:spPr>
          <a:xfrm>
            <a:off x="2871833" y="415707"/>
            <a:ext cx="4106262" cy="8911094"/>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67269" y="2184874"/>
            <a:ext cx="2416574" cy="7141927"/>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25/06/2017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20847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39742" y="7308692"/>
            <a:ext cx="4407218" cy="862833"/>
          </a:xfrm>
        </p:spPr>
        <p:txBody>
          <a:bodyPr anchor="b"/>
          <a:lstStyle>
            <a:lvl1pPr algn="l">
              <a:defRPr sz="2200" b="1"/>
            </a:lvl1pPr>
          </a:lstStyle>
          <a:p>
            <a:r>
              <a:rPr lang="fr-FR"/>
              <a:t>Modifiez le style du titre</a:t>
            </a:r>
          </a:p>
        </p:txBody>
      </p:sp>
      <p:sp>
        <p:nvSpPr>
          <p:cNvPr id="3" name="Espace réservé pour une image  2"/>
          <p:cNvSpPr>
            <a:spLocks noGrp="1"/>
          </p:cNvSpPr>
          <p:nvPr>
            <p:ph type="pic" idx="1"/>
          </p:nvPr>
        </p:nvSpPr>
        <p:spPr>
          <a:xfrm>
            <a:off x="1439742" y="932921"/>
            <a:ext cx="4407218" cy="6264593"/>
          </a:xfrm>
        </p:spPr>
        <p:txBody>
          <a:bodyPr/>
          <a:lstStyle>
            <a:lvl1pPr marL="0" indent="0">
              <a:buNone/>
              <a:defRPr sz="3600"/>
            </a:lvl1pPr>
            <a:lvl2pPr marL="508178" indent="0">
              <a:buNone/>
              <a:defRPr sz="3100"/>
            </a:lvl2pPr>
            <a:lvl3pPr marL="1016356" indent="0">
              <a:buNone/>
              <a:defRPr sz="2700"/>
            </a:lvl3pPr>
            <a:lvl4pPr marL="1524533" indent="0">
              <a:buNone/>
              <a:defRPr sz="2200"/>
            </a:lvl4pPr>
            <a:lvl5pPr marL="2032711" indent="0">
              <a:buNone/>
              <a:defRPr sz="2200"/>
            </a:lvl5pPr>
            <a:lvl6pPr marL="2540889" indent="0">
              <a:buNone/>
              <a:defRPr sz="2200"/>
            </a:lvl6pPr>
            <a:lvl7pPr marL="3049067" indent="0">
              <a:buNone/>
              <a:defRPr sz="2200"/>
            </a:lvl7pPr>
            <a:lvl8pPr marL="3557245" indent="0">
              <a:buNone/>
              <a:defRPr sz="2200"/>
            </a:lvl8pPr>
            <a:lvl9pPr marL="4065422" indent="0">
              <a:buNone/>
              <a:defRPr sz="2200"/>
            </a:lvl9pPr>
          </a:lstStyle>
          <a:p>
            <a:endParaRPr lang="fr-FR"/>
          </a:p>
        </p:txBody>
      </p:sp>
      <p:sp>
        <p:nvSpPr>
          <p:cNvPr id="4" name="Espace réservé du texte 3"/>
          <p:cNvSpPr>
            <a:spLocks noGrp="1"/>
          </p:cNvSpPr>
          <p:nvPr>
            <p:ph type="body" sz="half" idx="2"/>
          </p:nvPr>
        </p:nvSpPr>
        <p:spPr>
          <a:xfrm>
            <a:off x="1439742" y="8171525"/>
            <a:ext cx="4407218" cy="1225365"/>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25/06/2017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18247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7268" y="418123"/>
            <a:ext cx="6610827" cy="1740165"/>
          </a:xfrm>
          <a:prstGeom prst="rect">
            <a:avLst/>
          </a:prstGeom>
        </p:spPr>
        <p:txBody>
          <a:bodyPr vert="horz" lIns="101636" tIns="50818" rIns="101636" bIns="50818" rtlCol="0" anchor="ctr">
            <a:normAutofit/>
          </a:bodyPr>
          <a:lstStyle/>
          <a:p>
            <a:r>
              <a:rPr lang="fr-FR"/>
              <a:t>Modifiez le style du titre</a:t>
            </a:r>
          </a:p>
        </p:txBody>
      </p:sp>
      <p:sp>
        <p:nvSpPr>
          <p:cNvPr id="3" name="Espace réservé du texte 2"/>
          <p:cNvSpPr>
            <a:spLocks noGrp="1"/>
          </p:cNvSpPr>
          <p:nvPr>
            <p:ph type="body" idx="1"/>
          </p:nvPr>
        </p:nvSpPr>
        <p:spPr>
          <a:xfrm>
            <a:off x="367268" y="2436232"/>
            <a:ext cx="6610827" cy="6890569"/>
          </a:xfrm>
          <a:prstGeom prst="rect">
            <a:avLst/>
          </a:prstGeom>
        </p:spPr>
        <p:txBody>
          <a:bodyPr vert="horz" lIns="101636" tIns="50818" rIns="101636" bIns="50818"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67268" y="9677250"/>
            <a:ext cx="1713918" cy="555886"/>
          </a:xfrm>
          <a:prstGeom prst="rect">
            <a:avLst/>
          </a:prstGeom>
        </p:spPr>
        <p:txBody>
          <a:bodyPr vert="horz" lIns="101636" tIns="50818" rIns="101636" bIns="50818" rtlCol="0" anchor="ctr"/>
          <a:lstStyle>
            <a:lvl1pPr algn="l">
              <a:defRPr sz="1300">
                <a:solidFill>
                  <a:schemeClr val="tx1">
                    <a:tint val="75000"/>
                  </a:schemeClr>
                </a:solidFill>
              </a:defRPr>
            </a:lvl1pPr>
          </a:lstStyle>
          <a:p>
            <a:fld id="{9D46EECC-1494-4A94-92E8-2069CFE9F7B8}" type="datetimeFigureOut">
              <a:rPr lang="fr-FR" smtClean="0"/>
              <a:t>25/06/2017</a:t>
            </a:fld>
            <a:endParaRPr lang="fr-FR"/>
          </a:p>
        </p:txBody>
      </p:sp>
      <p:sp>
        <p:nvSpPr>
          <p:cNvPr id="5" name="Espace réservé du pied de page 4"/>
          <p:cNvSpPr>
            <a:spLocks noGrp="1"/>
          </p:cNvSpPr>
          <p:nvPr>
            <p:ph type="ftr" sz="quarter" idx="3"/>
          </p:nvPr>
        </p:nvSpPr>
        <p:spPr>
          <a:xfrm>
            <a:off x="2509666" y="9677250"/>
            <a:ext cx="2326032" cy="555886"/>
          </a:xfrm>
          <a:prstGeom prst="rect">
            <a:avLst/>
          </a:prstGeom>
        </p:spPr>
        <p:txBody>
          <a:bodyPr vert="horz" lIns="101636" tIns="50818" rIns="101636" bIns="50818"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264177" y="9677250"/>
            <a:ext cx="1713918" cy="555886"/>
          </a:xfrm>
          <a:prstGeom prst="rect">
            <a:avLst/>
          </a:prstGeom>
        </p:spPr>
        <p:txBody>
          <a:bodyPr vert="horz" lIns="101636" tIns="50818" rIns="101636" bIns="50818" rtlCol="0" anchor="ctr"/>
          <a:lstStyle>
            <a:lvl1pPr algn="r">
              <a:defRPr sz="1300">
                <a:solidFill>
                  <a:schemeClr val="tx1">
                    <a:tint val="75000"/>
                  </a:schemeClr>
                </a:solidFill>
              </a:defRPr>
            </a:lvl1pPr>
          </a:lstStyle>
          <a:p>
            <a:fld id="{48850114-9B54-42E1-8BFB-F6F5E837C16F}" type="slidenum">
              <a:rPr lang="fr-FR" smtClean="0"/>
              <a:t>‹N°›</a:t>
            </a:fld>
            <a:endParaRPr lang="fr-FR"/>
          </a:p>
        </p:txBody>
      </p:sp>
    </p:spTree>
    <p:extLst>
      <p:ext uri="{BB962C8B-B14F-4D97-AF65-F5344CB8AC3E}">
        <p14:creationId xmlns:p14="http://schemas.microsoft.com/office/powerpoint/2010/main" val="3109199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6356" rtl="0" eaLnBrk="1" latinLnBrk="0" hangingPunct="1">
        <a:spcBef>
          <a:spcPct val="0"/>
        </a:spcBef>
        <a:buNone/>
        <a:defRPr sz="4900" kern="1200">
          <a:solidFill>
            <a:schemeClr val="tx1"/>
          </a:solidFill>
          <a:latin typeface="+mj-lt"/>
          <a:ea typeface="+mj-ea"/>
          <a:cs typeface="+mj-cs"/>
        </a:defRPr>
      </a:lvl1pPr>
    </p:titleStyle>
    <p:bodyStyle>
      <a:lvl1pPr marL="381133" indent="-381133" algn="l" defTabSz="1016356"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5789" indent="-317611" algn="l" defTabSz="1016356"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0445" indent="-254089" algn="l" defTabSz="10163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78622"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86800"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8.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à coins arrondis 48"/>
          <p:cNvSpPr/>
          <p:nvPr/>
        </p:nvSpPr>
        <p:spPr>
          <a:xfrm>
            <a:off x="207937" y="1410422"/>
            <a:ext cx="2199663" cy="5538264"/>
          </a:xfrm>
          <a:prstGeom prst="roundRect">
            <a:avLst>
              <a:gd name="adj" fmla="val 6306"/>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grpSp>
        <p:nvGrpSpPr>
          <p:cNvPr id="9" name="Groupe 8"/>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ZoneTexte 9"/>
          <p:cNvSpPr txBox="1"/>
          <p:nvPr/>
        </p:nvSpPr>
        <p:spPr>
          <a:xfrm>
            <a:off x="665489" y="898721"/>
            <a:ext cx="4255149" cy="471960"/>
          </a:xfrm>
          <a:prstGeom prst="rect">
            <a:avLst/>
          </a:prstGeom>
          <a:noFill/>
        </p:spPr>
        <p:txBody>
          <a:bodyPr wrap="square" lIns="101636" tIns="50818" rIns="101636" bIns="50818" rtlCol="0">
            <a:spAutoFit/>
          </a:bodyPr>
          <a:lstStyle/>
          <a:p>
            <a:r>
              <a:rPr lang="fr-FR" sz="2400" dirty="0" smtClean="0">
                <a:latin typeface="Fineliner Script" pitchFamily="50" charset="0"/>
              </a:rPr>
              <a:t>Le début de la guerre</a:t>
            </a:r>
            <a:endParaRPr lang="fr-FR" sz="2400" dirty="0">
              <a:latin typeface="Fineliner Script" pitchFamily="50" charset="0"/>
            </a:endParaRPr>
          </a:p>
        </p:txBody>
      </p:sp>
      <p:sp>
        <p:nvSpPr>
          <p:cNvPr id="41" name="Ellipse 40"/>
          <p:cNvSpPr/>
          <p:nvPr/>
        </p:nvSpPr>
        <p:spPr>
          <a:xfrm>
            <a:off x="276276" y="128198"/>
            <a:ext cx="660101" cy="699808"/>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2" name="Rectangle 41"/>
          <p:cNvSpPr/>
          <p:nvPr/>
        </p:nvSpPr>
        <p:spPr>
          <a:xfrm>
            <a:off x="314542" y="146733"/>
            <a:ext cx="583567" cy="656626"/>
          </a:xfrm>
          <a:prstGeom prst="rect">
            <a:avLst/>
          </a:prstGeom>
        </p:spPr>
        <p:txBody>
          <a:bodyPr wrap="none" lIns="101636" tIns="50818" rIns="101636" bIns="50818">
            <a:spAutoFit/>
          </a:bodyPr>
          <a:lstStyle/>
          <a:p>
            <a:pPr lvl="0" algn="ctr"/>
            <a:r>
              <a:rPr lang="fr-FR" sz="3600" dirty="0" smtClean="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H </a:t>
            </a:r>
          </a:p>
        </p:txBody>
      </p:sp>
      <p:sp>
        <p:nvSpPr>
          <p:cNvPr id="44" name="Rectangle 43"/>
          <p:cNvSpPr/>
          <p:nvPr/>
        </p:nvSpPr>
        <p:spPr>
          <a:xfrm>
            <a:off x="1601037" y="62406"/>
            <a:ext cx="4015596" cy="533516"/>
          </a:xfrm>
          <a:prstGeom prst="rect">
            <a:avLst/>
          </a:prstGeom>
          <a:noFill/>
          <a:ln>
            <a:noFill/>
          </a:ln>
        </p:spPr>
        <p:txBody>
          <a:bodyPr wrap="none" lIns="101636" tIns="50818" rIns="101636" bIns="50818">
            <a:spAutoFit/>
          </a:bodyPr>
          <a:lstStyle/>
          <a:p>
            <a:pPr algn="ctr"/>
            <a:r>
              <a:rPr lang="fr-F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La 1</a:t>
            </a:r>
            <a:r>
              <a:rPr lang="fr-FR" sz="2800" baseline="30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ère</a:t>
            </a:r>
            <a:r>
              <a:rPr lang="fr-F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 guerre mondiale</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endParaRPr>
          </a:p>
        </p:txBody>
      </p:sp>
      <p:sp>
        <p:nvSpPr>
          <p:cNvPr id="28" name="Rectangle à coins arrondis 27"/>
          <p:cNvSpPr/>
          <p:nvPr/>
        </p:nvSpPr>
        <p:spPr>
          <a:xfrm>
            <a:off x="6345309" y="179934"/>
            <a:ext cx="734468" cy="459891"/>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5" name="Rectangle à coins arrondis 24"/>
          <p:cNvSpPr/>
          <p:nvPr/>
        </p:nvSpPr>
        <p:spPr>
          <a:xfrm>
            <a:off x="6410373" y="595573"/>
            <a:ext cx="605032" cy="278041"/>
          </a:xfrm>
          <a:prstGeom prst="roundRect">
            <a:avLst>
              <a:gd name="adj" fmla="val 33049"/>
            </a:avLst>
          </a:prstGeom>
          <a:solidFill>
            <a:schemeClr val="bg1"/>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7" name="ZoneTexte 26"/>
          <p:cNvSpPr txBox="1"/>
          <p:nvPr/>
        </p:nvSpPr>
        <p:spPr>
          <a:xfrm>
            <a:off x="6439341" y="560168"/>
            <a:ext cx="548750" cy="348850"/>
          </a:xfrm>
          <a:prstGeom prst="rect">
            <a:avLst/>
          </a:prstGeom>
          <a:noFill/>
        </p:spPr>
        <p:txBody>
          <a:bodyPr wrap="square" lIns="101636" tIns="50818" rIns="101636" bIns="50818" rtlCol="0">
            <a:spAutoFit/>
          </a:bodyPr>
          <a:lstStyle/>
          <a:p>
            <a:pPr algn="ctr"/>
            <a:r>
              <a:rPr lang="fr-FR" sz="1600" b="1" dirty="0">
                <a:latin typeface="Fineliner Script" pitchFamily="50" charset="0"/>
              </a:rPr>
              <a:t>CM2</a:t>
            </a:r>
            <a:endParaRPr lang="fr-FR" sz="1800" b="1" dirty="0">
              <a:latin typeface="Fineliner Script" pitchFamily="50" charset="0"/>
            </a:endParaRPr>
          </a:p>
        </p:txBody>
      </p:sp>
      <p:sp>
        <p:nvSpPr>
          <p:cNvPr id="29" name="ZoneTexte 28"/>
          <p:cNvSpPr txBox="1"/>
          <p:nvPr/>
        </p:nvSpPr>
        <p:spPr>
          <a:xfrm>
            <a:off x="6264969" y="198763"/>
            <a:ext cx="895147" cy="447338"/>
          </a:xfrm>
          <a:prstGeom prst="rect">
            <a:avLst/>
          </a:prstGeom>
          <a:noFill/>
        </p:spPr>
        <p:txBody>
          <a:bodyPr wrap="square" lIns="101636" tIns="50818" rIns="101636" bIns="50818" rtlCol="0">
            <a:spAutoFit/>
          </a:bodyPr>
          <a:lstStyle/>
          <a:p>
            <a:pPr algn="ctr">
              <a:lnSpc>
                <a:spcPct val="70000"/>
              </a:lnSpc>
            </a:pPr>
            <a:r>
              <a:rPr lang="fr-FR" sz="1600" b="1" dirty="0">
                <a:solidFill>
                  <a:schemeClr val="bg1"/>
                </a:solidFill>
                <a:latin typeface="Fineliner Script" pitchFamily="50" charset="0"/>
              </a:rPr>
              <a:t>Le </a:t>
            </a:r>
            <a:r>
              <a:rPr lang="fr-FR" sz="1600" b="1" dirty="0" smtClean="0">
                <a:solidFill>
                  <a:schemeClr val="bg1"/>
                </a:solidFill>
                <a:latin typeface="Fineliner Script" pitchFamily="50" charset="0"/>
              </a:rPr>
              <a:t>20</a:t>
            </a:r>
            <a:r>
              <a:rPr lang="fr-FR" sz="1600" b="1" baseline="30000" dirty="0" smtClean="0">
                <a:solidFill>
                  <a:schemeClr val="bg1"/>
                </a:solidFill>
                <a:latin typeface="Fineliner Script" pitchFamily="50" charset="0"/>
              </a:rPr>
              <a:t>ème</a:t>
            </a:r>
            <a:r>
              <a:rPr lang="fr-FR" sz="1600" b="1" dirty="0" smtClean="0">
                <a:solidFill>
                  <a:schemeClr val="bg1"/>
                </a:solidFill>
                <a:latin typeface="Fineliner Script" pitchFamily="50" charset="0"/>
              </a:rPr>
              <a:t> </a:t>
            </a:r>
            <a:r>
              <a:rPr lang="fr-FR" sz="1600" b="1" dirty="0">
                <a:solidFill>
                  <a:schemeClr val="bg1"/>
                </a:solidFill>
                <a:latin typeface="Fineliner Script" pitchFamily="50" charset="0"/>
              </a:rPr>
              <a:t>siècle</a:t>
            </a:r>
            <a:endParaRPr lang="fr-FR" sz="1800" b="1" dirty="0">
              <a:solidFill>
                <a:schemeClr val="bg1"/>
              </a:solidFill>
              <a:latin typeface="Fineliner Script" pitchFamily="50" charset="0"/>
            </a:endParaRPr>
          </a:p>
        </p:txBody>
      </p:sp>
      <p:pic>
        <p:nvPicPr>
          <p:cNvPr id="14" name="Imag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690" y="894608"/>
            <a:ext cx="487640" cy="458823"/>
          </a:xfrm>
          <a:prstGeom prst="rect">
            <a:avLst/>
          </a:prstGeom>
        </p:spPr>
      </p:pic>
      <p:sp>
        <p:nvSpPr>
          <p:cNvPr id="11" name="ZoneTexte 10"/>
          <p:cNvSpPr txBox="1"/>
          <p:nvPr/>
        </p:nvSpPr>
        <p:spPr>
          <a:xfrm>
            <a:off x="193173" y="925096"/>
            <a:ext cx="407252"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1</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sp>
        <p:nvSpPr>
          <p:cNvPr id="4" name="Rectangle 3"/>
          <p:cNvSpPr/>
          <p:nvPr/>
        </p:nvSpPr>
        <p:spPr>
          <a:xfrm>
            <a:off x="207937" y="1431791"/>
            <a:ext cx="2210298" cy="5516895"/>
          </a:xfrm>
          <a:prstGeom prst="rect">
            <a:avLst/>
          </a:prstGeom>
        </p:spPr>
        <p:txBody>
          <a:bodyPr wrap="square">
            <a:spAutoFit/>
          </a:bodyPr>
          <a:lstStyle/>
          <a:p>
            <a:pPr lvl="0">
              <a:lnSpc>
                <a:spcPct val="90000"/>
              </a:lnSpc>
              <a:spcAft>
                <a:spcPts val="600"/>
              </a:spcAft>
            </a:pPr>
            <a:r>
              <a:rPr lang="fr-FR" sz="1500" dirty="0" smtClean="0">
                <a:solidFill>
                  <a:prstClr val="black"/>
                </a:solidFill>
                <a:latin typeface="KG Primary Italics" panose="02000506000000020003" pitchFamily="2" charset="0"/>
                <a:ea typeface="Clensey" panose="02000603000000000000" pitchFamily="2" charset="0"/>
              </a:rPr>
              <a:t>Au début du XX</a:t>
            </a:r>
            <a:r>
              <a:rPr lang="fr-FR" sz="1500" baseline="30000" dirty="0" smtClean="0">
                <a:solidFill>
                  <a:prstClr val="black"/>
                </a:solidFill>
                <a:latin typeface="KG Primary Italics" panose="02000506000000020003" pitchFamily="2" charset="0"/>
                <a:ea typeface="Clensey" panose="02000603000000000000" pitchFamily="2" charset="0"/>
              </a:rPr>
              <a:t>ème</a:t>
            </a:r>
            <a:r>
              <a:rPr lang="fr-FR" sz="1500" dirty="0" smtClean="0">
                <a:solidFill>
                  <a:prstClr val="black"/>
                </a:solidFill>
                <a:latin typeface="KG Primary Italics" panose="02000506000000020003" pitchFamily="2" charset="0"/>
                <a:ea typeface="Clensey" panose="02000603000000000000" pitchFamily="2" charset="0"/>
              </a:rPr>
              <a:t> siècle, des rivalités politiques et coloniales opposent en Europe les pays de l’Alliance, regroupés autour de l’Allemagne, de l’Italie et de l’Autriche-Hongrie, et les pays de l’Entente (les Alliés) réunis autour de la France, du Royaume-Uni et de la Russie. (Doc 1)</a:t>
            </a:r>
          </a:p>
          <a:p>
            <a:pPr lvl="0">
              <a:lnSpc>
                <a:spcPct val="90000"/>
              </a:lnSpc>
              <a:spcAft>
                <a:spcPts val="600"/>
              </a:spcAft>
            </a:pPr>
            <a:r>
              <a:rPr lang="fr-FR" sz="1500" dirty="0" smtClean="0">
                <a:solidFill>
                  <a:prstClr val="black"/>
                </a:solidFill>
                <a:latin typeface="KG Primary Italics" panose="02000506000000020003" pitchFamily="2" charset="0"/>
                <a:ea typeface="Clensey" panose="02000603000000000000" pitchFamily="2" charset="0"/>
              </a:rPr>
              <a:t>En août 1914, la guerre est déclarée entre la triple Alliance au centre de l’Europe et la triple Entente (Est et Ouest de l’Europe).</a:t>
            </a:r>
          </a:p>
          <a:p>
            <a:pPr lvl="0">
              <a:lnSpc>
                <a:spcPct val="90000"/>
              </a:lnSpc>
              <a:spcAft>
                <a:spcPts val="600"/>
              </a:spcAft>
            </a:pPr>
            <a:r>
              <a:rPr lang="fr-FR" sz="1500" dirty="0" smtClean="0">
                <a:solidFill>
                  <a:prstClr val="black"/>
                </a:solidFill>
                <a:latin typeface="KG Primary Italics" panose="02000506000000020003" pitchFamily="2" charset="0"/>
                <a:ea typeface="Clensey" panose="02000603000000000000" pitchFamily="2" charset="0"/>
              </a:rPr>
              <a:t>Fin 1914, les armées française et allemande ont creusé 600 kilomètres de tranchées de la mer du Nord à la Suisse. </a:t>
            </a:r>
          </a:p>
          <a:p>
            <a:pPr lvl="0">
              <a:lnSpc>
                <a:spcPct val="90000"/>
              </a:lnSpc>
              <a:spcAft>
                <a:spcPts val="600"/>
              </a:spcAft>
            </a:pPr>
            <a:r>
              <a:rPr lang="fr-FR" sz="1500" dirty="0" smtClean="0">
                <a:solidFill>
                  <a:prstClr val="black"/>
                </a:solidFill>
                <a:latin typeface="KG Primary Italics" panose="02000506000000020003" pitchFamily="2" charset="0"/>
                <a:ea typeface="Clensey" panose="02000603000000000000" pitchFamily="2" charset="0"/>
              </a:rPr>
              <a:t>Dans les tranchées, la vie des soldats est un vrai cauchemar : Ils sont dans la boue, le froid sous les grenades et les obus !</a:t>
            </a:r>
            <a:endParaRPr lang="fr-FR" sz="1500" dirty="0">
              <a:solidFill>
                <a:prstClr val="black"/>
              </a:solidFill>
              <a:latin typeface="KG Primary Italics" panose="02000506000000020003" pitchFamily="2" charset="0"/>
              <a:ea typeface="Clensey" panose="02000603000000000000" pitchFamily="2" charset="0"/>
            </a:endParaRPr>
          </a:p>
        </p:txBody>
      </p:sp>
      <p:sp>
        <p:nvSpPr>
          <p:cNvPr id="32" name="Rectangle 31"/>
          <p:cNvSpPr/>
          <p:nvPr/>
        </p:nvSpPr>
        <p:spPr>
          <a:xfrm>
            <a:off x="88130" y="6961367"/>
            <a:ext cx="2396692" cy="400110"/>
          </a:xfrm>
          <a:prstGeom prst="rect">
            <a:avLst/>
          </a:prstGeom>
        </p:spPr>
        <p:txBody>
          <a:bodyPr wrap="square">
            <a:spAutoFit/>
          </a:bodyPr>
          <a:lstStyle/>
          <a:p>
            <a:r>
              <a:rPr lang="fr-FR" dirty="0">
                <a:latin typeface="Short Stack" panose="02010500040000000007" pitchFamily="2" charset="0"/>
                <a:sym typeface="Wingdings" panose="05000000000000000000" pitchFamily="2" charset="2"/>
              </a:rPr>
              <a:t></a:t>
            </a:r>
            <a:r>
              <a:rPr lang="fr-FR" dirty="0">
                <a:latin typeface="Short Stack" panose="02010500040000000007" pitchFamily="2" charset="0"/>
                <a:sym typeface="Wingdings"/>
              </a:rPr>
              <a:t> </a:t>
            </a:r>
            <a:r>
              <a:rPr lang="fr-FR" dirty="0" smtClean="0">
                <a:latin typeface="Fineliner Script" pitchFamily="50" charset="0"/>
                <a:sym typeface="Wingdings"/>
              </a:rPr>
              <a:t>Exercices</a:t>
            </a:r>
            <a:endParaRPr lang="fr-FR" dirty="0"/>
          </a:p>
        </p:txBody>
      </p:sp>
      <p:sp>
        <p:nvSpPr>
          <p:cNvPr id="33" name="ZoneTexte 32"/>
          <p:cNvSpPr txBox="1"/>
          <p:nvPr/>
        </p:nvSpPr>
        <p:spPr>
          <a:xfrm>
            <a:off x="184113" y="7284364"/>
            <a:ext cx="4446974" cy="3156624"/>
          </a:xfrm>
          <a:prstGeom prst="rect">
            <a:avLst/>
          </a:prstGeom>
          <a:noFill/>
        </p:spPr>
        <p:txBody>
          <a:bodyPr wrap="square" lIns="36000" tIns="36000" rIns="36000" bIns="36000" rtlCol="0">
            <a:spAutoFit/>
          </a:bodyPr>
          <a:lstStyle/>
          <a:p>
            <a:pPr>
              <a:spcAft>
                <a:spcPts val="600"/>
              </a:spcAft>
              <a:tabLst>
                <a:tab pos="4391025" algn="l"/>
              </a:tabLst>
            </a:pPr>
            <a:r>
              <a:rPr lang="fr-FR" sz="1050" dirty="0">
                <a:latin typeface="Short Stack" panose="02010500040000000007" pitchFamily="2" charset="0"/>
              </a:rPr>
              <a:t>1) </a:t>
            </a:r>
            <a:r>
              <a:rPr lang="fr-FR" sz="1050" dirty="0" smtClean="0">
                <a:latin typeface="Short Stack" panose="02010500040000000007" pitchFamily="2" charset="0"/>
              </a:rPr>
              <a:t>Colorie les pays sur la carte, les pays de la triple Entente (TE) en vert foncé, ceux proches de la TE en vert clair, les pays de la triple </a:t>
            </a:r>
            <a:r>
              <a:rPr lang="fr-FR" sz="1050" dirty="0">
                <a:latin typeface="Short Stack" panose="02010500040000000007" pitchFamily="2" charset="0"/>
              </a:rPr>
              <a:t>A</a:t>
            </a:r>
            <a:r>
              <a:rPr lang="fr-FR" sz="1050" dirty="0" smtClean="0">
                <a:latin typeface="Short Stack" panose="02010500040000000007" pitchFamily="2" charset="0"/>
              </a:rPr>
              <a:t>lliance (TA)en rouge et ceux proches de la TA en rose, les pays neutres en jaune.</a:t>
            </a:r>
            <a:endParaRPr lang="fr-FR" sz="1050" dirty="0">
              <a:latin typeface="Short Stack" panose="02010500040000000007" pitchFamily="2" charset="0"/>
            </a:endParaRPr>
          </a:p>
          <a:p>
            <a:pPr>
              <a:lnSpc>
                <a:spcPct val="120000"/>
              </a:lnSpc>
              <a:spcAft>
                <a:spcPts val="600"/>
              </a:spcAft>
              <a:tabLst>
                <a:tab pos="4391025" algn="l"/>
              </a:tabLst>
            </a:pPr>
            <a:r>
              <a:rPr lang="fr-FR" sz="1050" dirty="0">
                <a:latin typeface="Short Stack" panose="02010500040000000007" pitchFamily="2" charset="0"/>
              </a:rPr>
              <a:t>2) </a:t>
            </a:r>
            <a:r>
              <a:rPr lang="fr-FR" sz="1050" dirty="0" smtClean="0">
                <a:latin typeface="Short Stack" panose="02010500040000000007" pitchFamily="2" charset="0"/>
              </a:rPr>
              <a:t>Ecris le nom des pays :</a:t>
            </a:r>
          </a:p>
          <a:p>
            <a:pPr>
              <a:lnSpc>
                <a:spcPct val="120000"/>
              </a:lnSpc>
              <a:spcAft>
                <a:spcPts val="600"/>
              </a:spcAft>
              <a:tabLst>
                <a:tab pos="4391025" algn="l"/>
              </a:tabLst>
            </a:pPr>
            <a:r>
              <a:rPr lang="fr-FR" sz="1050" dirty="0" smtClean="0">
                <a:latin typeface="Short Stack" panose="02010500040000000007" pitchFamily="2" charset="0"/>
              </a:rPr>
              <a:t>* De la triple Alliance : _______________________________</a:t>
            </a:r>
          </a:p>
          <a:p>
            <a:pPr>
              <a:lnSpc>
                <a:spcPct val="120000"/>
              </a:lnSpc>
              <a:spcAft>
                <a:spcPts val="600"/>
              </a:spcAft>
              <a:tabLst>
                <a:tab pos="4391025" algn="l"/>
              </a:tabLst>
            </a:pPr>
            <a:r>
              <a:rPr lang="fr-FR" sz="1050" dirty="0" smtClean="0">
                <a:latin typeface="Short Stack" panose="02010500040000000007" pitchFamily="2" charset="0"/>
              </a:rPr>
              <a:t>___________________________________________________</a:t>
            </a:r>
          </a:p>
          <a:p>
            <a:pPr>
              <a:lnSpc>
                <a:spcPct val="120000"/>
              </a:lnSpc>
              <a:spcAft>
                <a:spcPts val="600"/>
              </a:spcAft>
              <a:tabLst>
                <a:tab pos="4391025" algn="l"/>
              </a:tabLst>
            </a:pPr>
            <a:r>
              <a:rPr lang="fr-FR" sz="1050" dirty="0" smtClean="0">
                <a:latin typeface="Short Stack" panose="02010500040000000007" pitchFamily="2" charset="0"/>
              </a:rPr>
              <a:t>* De la triple Entente : _______________________________</a:t>
            </a:r>
          </a:p>
          <a:p>
            <a:pPr>
              <a:lnSpc>
                <a:spcPct val="120000"/>
              </a:lnSpc>
              <a:spcAft>
                <a:spcPts val="600"/>
              </a:spcAft>
              <a:tabLst>
                <a:tab pos="4391025" algn="l"/>
              </a:tabLst>
            </a:pPr>
            <a:r>
              <a:rPr lang="fr-FR" sz="1050" dirty="0" smtClean="0">
                <a:latin typeface="Short Stack" panose="02010500040000000007" pitchFamily="2" charset="0"/>
              </a:rPr>
              <a:t>___________________________________________________</a:t>
            </a:r>
            <a:endParaRPr lang="fr-FR" sz="1050" dirty="0">
              <a:latin typeface="Short Stack" panose="02010500040000000007" pitchFamily="2" charset="0"/>
            </a:endParaRPr>
          </a:p>
          <a:p>
            <a:pPr>
              <a:lnSpc>
                <a:spcPct val="120000"/>
              </a:lnSpc>
              <a:spcAft>
                <a:spcPts val="600"/>
              </a:spcAft>
              <a:tabLst>
                <a:tab pos="4391025" algn="l"/>
              </a:tabLst>
            </a:pPr>
            <a:r>
              <a:rPr lang="fr-FR" sz="1050" dirty="0">
                <a:latin typeface="Short Stack" panose="02010500040000000007" pitchFamily="2" charset="0"/>
              </a:rPr>
              <a:t>3) </a:t>
            </a:r>
            <a:r>
              <a:rPr lang="fr-FR" sz="1050" dirty="0" smtClean="0">
                <a:latin typeface="Short Stack" panose="02010500040000000007" pitchFamily="2" charset="0"/>
              </a:rPr>
              <a:t>Ecris ce qui se passe :</a:t>
            </a:r>
          </a:p>
          <a:p>
            <a:pPr>
              <a:lnSpc>
                <a:spcPct val="120000"/>
              </a:lnSpc>
              <a:spcAft>
                <a:spcPts val="600"/>
              </a:spcAft>
              <a:tabLst>
                <a:tab pos="4391025" algn="l"/>
              </a:tabLst>
            </a:pPr>
            <a:r>
              <a:rPr lang="fr-FR" sz="1050" dirty="0" smtClean="0">
                <a:latin typeface="Short Stack" panose="02010500040000000007" pitchFamily="2" charset="0"/>
              </a:rPr>
              <a:t>* en Août 1914 : ______________________________________</a:t>
            </a:r>
          </a:p>
          <a:p>
            <a:pPr>
              <a:lnSpc>
                <a:spcPct val="120000"/>
              </a:lnSpc>
              <a:spcAft>
                <a:spcPts val="600"/>
              </a:spcAft>
              <a:tabLst>
                <a:tab pos="4391025" algn="l"/>
              </a:tabLst>
            </a:pPr>
            <a:r>
              <a:rPr lang="fr-FR" sz="1050" dirty="0" smtClean="0">
                <a:latin typeface="Short Stack" panose="02010500040000000007" pitchFamily="2" charset="0"/>
              </a:rPr>
              <a:t>* fin 1914 : __________________________________________</a:t>
            </a:r>
          </a:p>
          <a:p>
            <a:pPr>
              <a:lnSpc>
                <a:spcPct val="120000"/>
              </a:lnSpc>
              <a:spcAft>
                <a:spcPts val="600"/>
              </a:spcAft>
              <a:tabLst>
                <a:tab pos="4391025" algn="l"/>
              </a:tabLst>
            </a:pPr>
            <a:r>
              <a:rPr lang="fr-FR" sz="1050" dirty="0" smtClean="0">
                <a:latin typeface="Short Stack" panose="02010500040000000007" pitchFamily="2" charset="0"/>
              </a:rPr>
              <a:t>___________________________________________________ </a:t>
            </a:r>
            <a:endParaRPr lang="fr-FR" sz="1050" dirty="0">
              <a:latin typeface="Short Stack" panose="02010500040000000007" pitchFamily="2" charset="0"/>
            </a:endParaRPr>
          </a:p>
        </p:txBody>
      </p:sp>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1113" y="3492302"/>
            <a:ext cx="2482606" cy="2064231"/>
          </a:xfrm>
          <a:prstGeom prst="rect">
            <a:avLst/>
          </a:prstGeom>
        </p:spPr>
      </p:pic>
      <p:sp>
        <p:nvSpPr>
          <p:cNvPr id="12" name="ZoneTexte 11"/>
          <p:cNvSpPr txBox="1"/>
          <p:nvPr/>
        </p:nvSpPr>
        <p:spPr>
          <a:xfrm>
            <a:off x="8262356" y="3718932"/>
            <a:ext cx="1080120" cy="338554"/>
          </a:xfrm>
          <a:prstGeom prst="rect">
            <a:avLst/>
          </a:prstGeom>
          <a:noFill/>
        </p:spPr>
        <p:txBody>
          <a:bodyPr wrap="square" rtlCol="0">
            <a:spAutoFit/>
          </a:bodyPr>
          <a:lstStyle/>
          <a:p>
            <a:pPr algn="ctr"/>
            <a:r>
              <a:rPr lang="fr-FR" sz="1600" dirty="0">
                <a:latin typeface="KG Primary Italics" panose="02000506000000020003" pitchFamily="2" charset="0"/>
              </a:rPr>
              <a:t>Le sais-tu ?</a:t>
            </a:r>
          </a:p>
        </p:txBody>
      </p:sp>
      <p:sp>
        <p:nvSpPr>
          <p:cNvPr id="31" name="ZoneTexte 30"/>
          <p:cNvSpPr txBox="1"/>
          <p:nvPr/>
        </p:nvSpPr>
        <p:spPr>
          <a:xfrm>
            <a:off x="7806479" y="3979247"/>
            <a:ext cx="1986882" cy="1277273"/>
          </a:xfrm>
          <a:prstGeom prst="rect">
            <a:avLst/>
          </a:prstGeom>
          <a:noFill/>
        </p:spPr>
        <p:txBody>
          <a:bodyPr wrap="square" rtlCol="0">
            <a:spAutoFit/>
          </a:bodyPr>
          <a:lstStyle/>
          <a:p>
            <a:pPr algn="ctr"/>
            <a:r>
              <a:rPr lang="fr-FR" sz="1100" dirty="0">
                <a:latin typeface="Dekko" panose="00000500000000000000" pitchFamily="2" charset="0"/>
                <a:cs typeface="Dekko" panose="00000500000000000000" pitchFamily="2" charset="0"/>
              </a:rPr>
              <a:t>Le métier d’ingénieur est réellement né au XIXème siècle. Les ingénieurs reçoivent une formation scientifique ou </a:t>
            </a:r>
            <a:r>
              <a:rPr lang="fr-FR" sz="1100" spc="-50" dirty="0">
                <a:latin typeface="Dekko" panose="00000500000000000000" pitchFamily="2" charset="0"/>
                <a:cs typeface="Dekko" panose="00000500000000000000" pitchFamily="2" charset="0"/>
              </a:rPr>
              <a:t>technique</a:t>
            </a:r>
            <a:r>
              <a:rPr lang="fr-FR" sz="1100" dirty="0">
                <a:latin typeface="Dekko" panose="00000500000000000000" pitchFamily="2" charset="0"/>
                <a:cs typeface="Dekko" panose="00000500000000000000" pitchFamily="2" charset="0"/>
              </a:rPr>
              <a:t>. Ils font des </a:t>
            </a:r>
            <a:r>
              <a:rPr lang="fr-FR" sz="1100" spc="-30" dirty="0">
                <a:latin typeface="Dekko" panose="00000500000000000000" pitchFamily="2" charset="0"/>
                <a:cs typeface="Dekko" panose="00000500000000000000" pitchFamily="2" charset="0"/>
              </a:rPr>
              <a:t>recherches</a:t>
            </a:r>
            <a:r>
              <a:rPr lang="fr-FR" sz="1100" dirty="0">
                <a:latin typeface="Dekko" panose="00000500000000000000" pitchFamily="2" charset="0"/>
                <a:cs typeface="Dekko" panose="00000500000000000000" pitchFamily="2" charset="0"/>
              </a:rPr>
              <a:t> et travaillent à adapter les inventions à l’industrie.</a:t>
            </a:r>
          </a:p>
        </p:txBody>
      </p:sp>
      <p:pic>
        <p:nvPicPr>
          <p:cNvPr id="2" name="Image 1"/>
          <p:cNvPicPr>
            <a:picLocks noChangeAspect="1"/>
          </p:cNvPicPr>
          <p:nvPr/>
        </p:nvPicPr>
        <p:blipFill rotWithShape="1">
          <a:blip r:embed="rId6"/>
          <a:srcRect t="5303"/>
          <a:stretch/>
        </p:blipFill>
        <p:spPr>
          <a:xfrm>
            <a:off x="2562043" y="1310874"/>
            <a:ext cx="4572000" cy="5727605"/>
          </a:xfrm>
          <a:prstGeom prst="rect">
            <a:avLst/>
          </a:prstGeom>
        </p:spPr>
      </p:pic>
      <p:pic>
        <p:nvPicPr>
          <p:cNvPr id="6" name="Image 5"/>
          <p:cNvPicPr>
            <a:picLocks noChangeAspect="1"/>
          </p:cNvPicPr>
          <p:nvPr/>
        </p:nvPicPr>
        <p:blipFill>
          <a:blip r:embed="rId7"/>
          <a:stretch>
            <a:fillRect/>
          </a:stretch>
        </p:blipFill>
        <p:spPr>
          <a:xfrm>
            <a:off x="4631087" y="7164710"/>
            <a:ext cx="2583062" cy="3168352"/>
          </a:xfrm>
          <a:prstGeom prst="rect">
            <a:avLst/>
          </a:prstGeom>
          <a:ln>
            <a:noFill/>
          </a:ln>
          <a:effectLst>
            <a:outerShdw blurRad="190500" algn="tl" rotWithShape="0">
              <a:srgbClr val="000000">
                <a:alpha val="70000"/>
              </a:srgbClr>
            </a:outerShdw>
          </a:effectLst>
        </p:spPr>
      </p:pic>
      <p:pic>
        <p:nvPicPr>
          <p:cNvPr id="3" name="Imag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57057" y="5781910"/>
            <a:ext cx="329157" cy="1310532"/>
          </a:xfrm>
          <a:prstGeom prst="rect">
            <a:avLst/>
          </a:prstGeom>
        </p:spPr>
      </p:pic>
    </p:spTree>
    <p:extLst>
      <p:ext uri="{BB962C8B-B14F-4D97-AF65-F5344CB8AC3E}">
        <p14:creationId xmlns:p14="http://schemas.microsoft.com/office/powerpoint/2010/main" val="78677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à coins arrondis 48"/>
          <p:cNvSpPr/>
          <p:nvPr/>
        </p:nvSpPr>
        <p:spPr>
          <a:xfrm>
            <a:off x="144289" y="1382308"/>
            <a:ext cx="7060520" cy="1272531"/>
          </a:xfrm>
          <a:prstGeom prst="roundRect">
            <a:avLst>
              <a:gd name="adj" fmla="val 4547"/>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grpSp>
        <p:nvGrpSpPr>
          <p:cNvPr id="9" name="Groupe 8"/>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ZoneTexte 9"/>
          <p:cNvSpPr txBox="1"/>
          <p:nvPr/>
        </p:nvSpPr>
        <p:spPr>
          <a:xfrm>
            <a:off x="569659" y="919750"/>
            <a:ext cx="3247037" cy="471960"/>
          </a:xfrm>
          <a:prstGeom prst="rect">
            <a:avLst/>
          </a:prstGeom>
          <a:noFill/>
        </p:spPr>
        <p:txBody>
          <a:bodyPr wrap="square" lIns="101636" tIns="50818" rIns="101636" bIns="50818" rtlCol="0">
            <a:spAutoFit/>
          </a:bodyPr>
          <a:lstStyle/>
          <a:p>
            <a:r>
              <a:rPr lang="fr-FR" sz="2400" dirty="0" smtClean="0">
                <a:latin typeface="Fineliner Script" pitchFamily="50" charset="0"/>
              </a:rPr>
              <a:t>De 1917 à 1919</a:t>
            </a:r>
            <a:endParaRPr lang="fr-FR" sz="2400" dirty="0">
              <a:latin typeface="Fineliner Script" pitchFamily="50" charset="0"/>
            </a:endParaRPr>
          </a:p>
        </p:txBody>
      </p:sp>
      <p:sp>
        <p:nvSpPr>
          <p:cNvPr id="41" name="Ellipse 40"/>
          <p:cNvSpPr/>
          <p:nvPr/>
        </p:nvSpPr>
        <p:spPr>
          <a:xfrm>
            <a:off x="246671" y="123279"/>
            <a:ext cx="689706" cy="699808"/>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2" name="Rectangle 41"/>
          <p:cNvSpPr/>
          <p:nvPr/>
        </p:nvSpPr>
        <p:spPr>
          <a:xfrm>
            <a:off x="291504" y="171380"/>
            <a:ext cx="583567" cy="656626"/>
          </a:xfrm>
          <a:prstGeom prst="rect">
            <a:avLst/>
          </a:prstGeom>
        </p:spPr>
        <p:txBody>
          <a:bodyPr wrap="none" lIns="101636" tIns="50818" rIns="101636" bIns="50818">
            <a:spAutoFit/>
          </a:bodyPr>
          <a:lstStyle/>
          <a:p>
            <a:pPr lvl="0" algn="ctr"/>
            <a:r>
              <a:rPr lang="fr-FR" sz="3600" dirty="0" smtClean="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H </a:t>
            </a:r>
            <a:endPar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4" name="Rectangle 43"/>
          <p:cNvSpPr/>
          <p:nvPr/>
        </p:nvSpPr>
        <p:spPr>
          <a:xfrm>
            <a:off x="1584746" y="62406"/>
            <a:ext cx="4015596" cy="533516"/>
          </a:xfrm>
          <a:prstGeom prst="rect">
            <a:avLst/>
          </a:prstGeom>
          <a:noFill/>
          <a:ln>
            <a:noFill/>
          </a:ln>
        </p:spPr>
        <p:txBody>
          <a:bodyPr wrap="none" lIns="101636" tIns="50818" rIns="101636" bIns="50818">
            <a:spAutoFit/>
          </a:bodyPr>
          <a:lstStyle/>
          <a:p>
            <a:pPr lvl="0" algn="ctr"/>
            <a:r>
              <a:rPr lang="fr-F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La 1</a:t>
            </a:r>
            <a:r>
              <a:rPr lang="fr-FR" sz="2800" baseline="30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ère</a:t>
            </a:r>
            <a:r>
              <a:rPr lang="fr-F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 guerre mondiale</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endParaRPr>
          </a:p>
        </p:txBody>
      </p:sp>
      <p:sp>
        <p:nvSpPr>
          <p:cNvPr id="28" name="Rectangle à coins arrondis 27"/>
          <p:cNvSpPr/>
          <p:nvPr/>
        </p:nvSpPr>
        <p:spPr>
          <a:xfrm>
            <a:off x="6314258" y="179934"/>
            <a:ext cx="734468" cy="459891"/>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5" name="Rectangle à coins arrondis 24"/>
          <p:cNvSpPr/>
          <p:nvPr/>
        </p:nvSpPr>
        <p:spPr>
          <a:xfrm>
            <a:off x="6379322" y="595573"/>
            <a:ext cx="605032" cy="278041"/>
          </a:xfrm>
          <a:prstGeom prst="roundRect">
            <a:avLst>
              <a:gd name="adj" fmla="val 33049"/>
            </a:avLst>
          </a:prstGeom>
          <a:solidFill>
            <a:schemeClr val="bg1"/>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27" name="ZoneTexte 26"/>
          <p:cNvSpPr txBox="1"/>
          <p:nvPr/>
        </p:nvSpPr>
        <p:spPr>
          <a:xfrm>
            <a:off x="6408290" y="560168"/>
            <a:ext cx="548750" cy="348850"/>
          </a:xfrm>
          <a:prstGeom prst="rect">
            <a:avLst/>
          </a:prstGeom>
          <a:noFill/>
        </p:spPr>
        <p:txBody>
          <a:bodyPr wrap="square" lIns="101636" tIns="50818" rIns="101636" bIns="50818" rtlCol="0">
            <a:spAutoFit/>
          </a:bodyPr>
          <a:lstStyle/>
          <a:p>
            <a:pPr algn="ctr"/>
            <a:r>
              <a:rPr lang="fr-FR" sz="1600" b="1" dirty="0">
                <a:latin typeface="Fineliner Script" pitchFamily="50" charset="0"/>
              </a:rPr>
              <a:t>CM2</a:t>
            </a:r>
            <a:endParaRPr lang="fr-FR" sz="1800" b="1" dirty="0">
              <a:latin typeface="Fineliner Script" pitchFamily="50" charset="0"/>
            </a:endParaRPr>
          </a:p>
        </p:txBody>
      </p:sp>
      <p:sp>
        <p:nvSpPr>
          <p:cNvPr id="29" name="ZoneTexte 28"/>
          <p:cNvSpPr txBox="1"/>
          <p:nvPr/>
        </p:nvSpPr>
        <p:spPr>
          <a:xfrm>
            <a:off x="6233918" y="198763"/>
            <a:ext cx="895147" cy="447338"/>
          </a:xfrm>
          <a:prstGeom prst="rect">
            <a:avLst/>
          </a:prstGeom>
          <a:noFill/>
        </p:spPr>
        <p:txBody>
          <a:bodyPr wrap="square" lIns="101636" tIns="50818" rIns="101636" bIns="50818" rtlCol="0">
            <a:spAutoFit/>
          </a:bodyPr>
          <a:lstStyle/>
          <a:p>
            <a:pPr algn="ctr">
              <a:lnSpc>
                <a:spcPct val="70000"/>
              </a:lnSpc>
            </a:pPr>
            <a:r>
              <a:rPr lang="fr-FR" sz="1600" b="1" dirty="0">
                <a:solidFill>
                  <a:schemeClr val="bg1"/>
                </a:solidFill>
                <a:latin typeface="Fineliner Script" pitchFamily="50" charset="0"/>
              </a:rPr>
              <a:t>Le 19</a:t>
            </a:r>
            <a:r>
              <a:rPr lang="fr-FR" sz="1600" b="1" baseline="30000" dirty="0">
                <a:solidFill>
                  <a:schemeClr val="bg1"/>
                </a:solidFill>
                <a:latin typeface="Fineliner Script" pitchFamily="50" charset="0"/>
              </a:rPr>
              <a:t>ème</a:t>
            </a:r>
            <a:r>
              <a:rPr lang="fr-FR" sz="1600" b="1" dirty="0">
                <a:solidFill>
                  <a:schemeClr val="bg1"/>
                </a:solidFill>
                <a:latin typeface="Fineliner Script" pitchFamily="50" charset="0"/>
              </a:rPr>
              <a:t> siècle</a:t>
            </a:r>
            <a:endParaRPr lang="fr-FR" sz="1800" b="1" dirty="0">
              <a:solidFill>
                <a:schemeClr val="bg1"/>
              </a:solidFill>
              <a:latin typeface="Fineliner Script" pitchFamily="50" charset="0"/>
            </a:endParaRPr>
          </a:p>
        </p:txBody>
      </p:sp>
      <p:pic>
        <p:nvPicPr>
          <p:cNvPr id="14" name="Imag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289" y="900014"/>
            <a:ext cx="487640" cy="458823"/>
          </a:xfrm>
          <a:prstGeom prst="rect">
            <a:avLst/>
          </a:prstGeom>
        </p:spPr>
      </p:pic>
      <p:sp>
        <p:nvSpPr>
          <p:cNvPr id="11" name="ZoneTexte 10"/>
          <p:cNvSpPr txBox="1"/>
          <p:nvPr/>
        </p:nvSpPr>
        <p:spPr>
          <a:xfrm>
            <a:off x="151772" y="930502"/>
            <a:ext cx="407252"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2</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sp>
        <p:nvSpPr>
          <p:cNvPr id="4" name="Rectangle 3"/>
          <p:cNvSpPr/>
          <p:nvPr/>
        </p:nvSpPr>
        <p:spPr>
          <a:xfrm>
            <a:off x="152649" y="1418586"/>
            <a:ext cx="7051218" cy="1200329"/>
          </a:xfrm>
          <a:prstGeom prst="rect">
            <a:avLst/>
          </a:prstGeom>
        </p:spPr>
        <p:txBody>
          <a:bodyPr wrap="square">
            <a:spAutoFit/>
          </a:bodyPr>
          <a:lstStyle/>
          <a:p>
            <a:pPr lvl="0">
              <a:lnSpc>
                <a:spcPct val="80000"/>
              </a:lnSpc>
            </a:pPr>
            <a:r>
              <a:rPr lang="fr-FR" sz="1500" dirty="0" smtClean="0">
                <a:solidFill>
                  <a:prstClr val="black"/>
                </a:solidFill>
                <a:latin typeface="KG Primary Italics" panose="02000506000000020003" pitchFamily="2" charset="0"/>
                <a:ea typeface="Clensey" panose="02000603000000000000" pitchFamily="2" charset="0"/>
              </a:rPr>
              <a:t>En 1917 la situation change. En France, George Clémenceau prend la tête du gouvernement. La Russie, bouleversée par une grande Révolution, arrête la guerre. Les Allemands peuvent alors se concentrer sur le front de l’Ouest.  Mais les Etats-Unis entrent en guerre pour soutenir la France. Les troupes alliées de la France remportent des victoires très importantes au printemps 1918. l’armistice est signé le 11 novembre 1918 et le traité de paix est signé à Versailles en juin 1919.</a:t>
            </a:r>
          </a:p>
          <a:p>
            <a:pPr lvl="0">
              <a:lnSpc>
                <a:spcPct val="80000"/>
              </a:lnSpc>
            </a:pPr>
            <a:r>
              <a:rPr lang="fr-FR" sz="1500" dirty="0" smtClean="0">
                <a:solidFill>
                  <a:prstClr val="black"/>
                </a:solidFill>
                <a:latin typeface="KG Primary Italics" panose="02000506000000020003" pitchFamily="2" charset="0"/>
                <a:ea typeface="Clensey" panose="02000603000000000000" pitchFamily="2" charset="0"/>
              </a:rPr>
              <a:t>L’Allemagne rend l’Alsace et la Lorraine à la France.</a:t>
            </a:r>
            <a:endParaRPr lang="fr-FR" sz="1500" dirty="0">
              <a:solidFill>
                <a:prstClr val="black"/>
              </a:solidFill>
              <a:latin typeface="KG Primary Italics" panose="02000506000000020003" pitchFamily="2" charset="0"/>
              <a:ea typeface="Clensey" panose="02000603000000000000" pitchFamily="2" charset="0"/>
            </a:endParaRPr>
          </a:p>
        </p:txBody>
      </p:sp>
      <p:sp>
        <p:nvSpPr>
          <p:cNvPr id="32" name="Rectangle 31"/>
          <p:cNvSpPr/>
          <p:nvPr/>
        </p:nvSpPr>
        <p:spPr>
          <a:xfrm>
            <a:off x="39727" y="2700214"/>
            <a:ext cx="5832921" cy="400110"/>
          </a:xfrm>
          <a:prstGeom prst="rect">
            <a:avLst/>
          </a:prstGeom>
        </p:spPr>
        <p:txBody>
          <a:bodyPr wrap="square">
            <a:spAutoFit/>
          </a:bodyPr>
          <a:lstStyle/>
          <a:p>
            <a:r>
              <a:rPr lang="fr-FR" dirty="0" smtClean="0">
                <a:latin typeface="Short Stack" panose="02010500040000000007" pitchFamily="2" charset="0"/>
                <a:sym typeface="Wingdings" panose="05000000000000000000" pitchFamily="2" charset="2"/>
              </a:rPr>
              <a:t></a:t>
            </a:r>
            <a:r>
              <a:rPr lang="fr-FR" dirty="0" smtClean="0">
                <a:latin typeface="Short Stack" panose="02010500040000000007" pitchFamily="2" charset="0"/>
                <a:sym typeface="Wingdings"/>
              </a:rPr>
              <a:t> </a:t>
            </a:r>
            <a:r>
              <a:rPr lang="fr-FR" sz="1800" dirty="0" smtClean="0">
                <a:latin typeface="Fineliner Script" pitchFamily="50" charset="0"/>
                <a:sym typeface="Wingdings"/>
              </a:rPr>
              <a:t>Vrai ou faux ? Corrige si c’est faux</a:t>
            </a:r>
            <a:endParaRPr lang="fr-FR" sz="1800" dirty="0"/>
          </a:p>
        </p:txBody>
      </p:sp>
      <p:sp>
        <p:nvSpPr>
          <p:cNvPr id="38" name="Rectangle 37"/>
          <p:cNvSpPr/>
          <p:nvPr/>
        </p:nvSpPr>
        <p:spPr>
          <a:xfrm>
            <a:off x="56004" y="8764797"/>
            <a:ext cx="3327703" cy="560153"/>
          </a:xfrm>
          <a:prstGeom prst="rect">
            <a:avLst/>
          </a:prstGeom>
        </p:spPr>
        <p:txBody>
          <a:bodyPr wrap="square">
            <a:spAutoFit/>
          </a:bodyPr>
          <a:lstStyle/>
          <a:p>
            <a:pPr>
              <a:lnSpc>
                <a:spcPct val="80000"/>
              </a:lnSpc>
            </a:pPr>
            <a:r>
              <a:rPr lang="fr-FR" dirty="0" smtClean="0">
                <a:latin typeface="Short Stack" panose="02010500040000000007" pitchFamily="2" charset="0"/>
                <a:sym typeface="Wingdings" panose="05000000000000000000" pitchFamily="2" charset="2"/>
              </a:rPr>
              <a:t></a:t>
            </a:r>
            <a:r>
              <a:rPr lang="fr-FR" dirty="0" smtClean="0">
                <a:latin typeface="Short Stack" panose="02010500040000000007" pitchFamily="2" charset="0"/>
                <a:sym typeface="Wingdings"/>
              </a:rPr>
              <a:t> </a:t>
            </a:r>
            <a:r>
              <a:rPr lang="fr-FR" sz="1800" dirty="0" smtClean="0">
                <a:latin typeface="Fineliner Script" pitchFamily="50" charset="0"/>
                <a:sym typeface="Wingdings"/>
              </a:rPr>
              <a:t>Ecris à quoi correspondent ces nombres suivants :</a:t>
            </a:r>
            <a:endParaRPr lang="fr-FR" sz="1800" dirty="0"/>
          </a:p>
        </p:txBody>
      </p:sp>
      <p:graphicFrame>
        <p:nvGraphicFramePr>
          <p:cNvPr id="23" name="Tableau 22"/>
          <p:cNvGraphicFramePr>
            <a:graphicFrameLocks noGrp="1"/>
          </p:cNvGraphicFramePr>
          <p:nvPr>
            <p:extLst>
              <p:ext uri="{D42A27DB-BD31-4B8C-83A1-F6EECF244321}">
                <p14:modId xmlns:p14="http://schemas.microsoft.com/office/powerpoint/2010/main" val="2983498385"/>
              </p:ext>
            </p:extLst>
          </p:nvPr>
        </p:nvGraphicFramePr>
        <p:xfrm>
          <a:off x="151772" y="3167968"/>
          <a:ext cx="6979472" cy="2641234"/>
        </p:xfrm>
        <a:graphic>
          <a:graphicData uri="http://schemas.openxmlformats.org/drawingml/2006/table">
            <a:tbl>
              <a:tblPr firstRow="1" bandRow="1">
                <a:tableStyleId>{5940675A-B579-460E-94D1-54222C63F5DA}</a:tableStyleId>
              </a:tblPr>
              <a:tblGrid>
                <a:gridCol w="3520909">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2234427">
                  <a:extLst>
                    <a:ext uri="{9D8B030D-6E8A-4147-A177-3AD203B41FA5}">
                      <a16:colId xmlns:a16="http://schemas.microsoft.com/office/drawing/2014/main" xmlns="" val="20002"/>
                    </a:ext>
                  </a:extLst>
                </a:gridCol>
              </a:tblGrid>
              <a:tr h="269806">
                <a:tc>
                  <a:txBody>
                    <a:bodyPr/>
                    <a:lstStyle/>
                    <a:p>
                      <a:pPr algn="ctr"/>
                      <a:r>
                        <a:rPr lang="fr-FR" sz="1100" dirty="0">
                          <a:latin typeface="Short Stack" panose="02010500040000000007" pitchFamily="2" charset="0"/>
                        </a:rPr>
                        <a:t>Affirmations</a:t>
                      </a:r>
                    </a:p>
                  </a:txBody>
                  <a:tcPr anchor="ctr"/>
                </a:tc>
                <a:tc>
                  <a:txBody>
                    <a:bodyPr/>
                    <a:lstStyle/>
                    <a:p>
                      <a:pPr algn="ctr"/>
                      <a:r>
                        <a:rPr lang="fr-FR" sz="1100" dirty="0" smtClean="0">
                          <a:latin typeface="Short Stack" panose="02010500040000000007" pitchFamily="2" charset="0"/>
                        </a:rPr>
                        <a:t>Vrai ou faux</a:t>
                      </a:r>
                      <a:endParaRPr lang="fr-FR" sz="1100" dirty="0">
                        <a:latin typeface="Short Stack" panose="02010500040000000007" pitchFamily="2" charset="0"/>
                      </a:endParaRPr>
                    </a:p>
                  </a:txBody>
                  <a:tcPr anchor="ctr"/>
                </a:tc>
                <a:tc>
                  <a:txBody>
                    <a:bodyPr/>
                    <a:lstStyle/>
                    <a:p>
                      <a:pPr algn="ctr"/>
                      <a:r>
                        <a:rPr lang="fr-FR" sz="1100" dirty="0" smtClean="0">
                          <a:latin typeface="Short Stack" panose="02010500040000000007" pitchFamily="2" charset="0"/>
                        </a:rPr>
                        <a:t>correction</a:t>
                      </a:r>
                      <a:endParaRPr lang="fr-FR" sz="1100" dirty="0">
                        <a:latin typeface="Short Stack" panose="02010500040000000007" pitchFamily="2" charset="0"/>
                      </a:endParaRPr>
                    </a:p>
                  </a:txBody>
                  <a:tcPr anchor="ctr"/>
                </a:tc>
                <a:extLst>
                  <a:ext uri="{0D108BD9-81ED-4DB2-BD59-A6C34878D82A}">
                    <a16:rowId xmlns:a16="http://schemas.microsoft.com/office/drawing/2014/main" xmlns="" val="10000"/>
                  </a:ext>
                </a:extLst>
              </a:tr>
              <a:tr h="314028">
                <a:tc>
                  <a:txBody>
                    <a:bodyPr/>
                    <a:lstStyle/>
                    <a:p>
                      <a:pPr marL="0" marR="0" indent="0" algn="l" defTabSz="1016356" rtl="0" eaLnBrk="1" fontAlgn="auto" latinLnBrk="0" hangingPunct="1">
                        <a:lnSpc>
                          <a:spcPct val="100000"/>
                        </a:lnSpc>
                        <a:spcBef>
                          <a:spcPts val="0"/>
                        </a:spcBef>
                        <a:spcAft>
                          <a:spcPts val="0"/>
                        </a:spcAft>
                        <a:buClrTx/>
                        <a:buSzTx/>
                        <a:buFontTx/>
                        <a:buNone/>
                        <a:tabLst/>
                        <a:defRPr/>
                      </a:pPr>
                      <a:r>
                        <a:rPr lang="fr-FR" sz="1050" dirty="0">
                          <a:latin typeface="Short Stack" panose="02010500040000000007" pitchFamily="2" charset="0"/>
                        </a:rPr>
                        <a:t>a. </a:t>
                      </a:r>
                      <a:r>
                        <a:rPr lang="fr-FR" sz="1050" dirty="0" smtClean="0">
                          <a:latin typeface="Short Stack" panose="02010500040000000007" pitchFamily="2" charset="0"/>
                        </a:rPr>
                        <a:t>George</a:t>
                      </a:r>
                      <a:r>
                        <a:rPr lang="fr-FR" sz="1050" baseline="0" dirty="0" smtClean="0">
                          <a:latin typeface="Short Stack" panose="02010500040000000007" pitchFamily="2" charset="0"/>
                        </a:rPr>
                        <a:t> Clémenceau devient président de la République française</a:t>
                      </a:r>
                      <a:endParaRPr lang="fr-FR" sz="1050" dirty="0">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1"/>
                  </a:ext>
                </a:extLst>
              </a:tr>
              <a:tr h="314028">
                <a:tc>
                  <a:txBody>
                    <a:bodyPr/>
                    <a:lstStyle/>
                    <a:p>
                      <a:r>
                        <a:rPr lang="fr-FR" sz="1050" dirty="0">
                          <a:latin typeface="Short Stack" panose="02010500040000000007" pitchFamily="2" charset="0"/>
                        </a:rPr>
                        <a:t>b. </a:t>
                      </a:r>
                      <a:r>
                        <a:rPr lang="fr-FR" sz="1050" dirty="0" smtClean="0">
                          <a:latin typeface="Short Stack" panose="02010500040000000007" pitchFamily="2" charset="0"/>
                        </a:rPr>
                        <a:t>La Russie arrête la guerre car elle ne veut plus se battre</a:t>
                      </a:r>
                      <a:endParaRPr lang="fr-FR" sz="1050" dirty="0">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2"/>
                  </a:ext>
                </a:extLst>
              </a:tr>
              <a:tr h="314028">
                <a:tc>
                  <a:txBody>
                    <a:bodyPr/>
                    <a:lstStyle/>
                    <a:p>
                      <a:r>
                        <a:rPr lang="fr-FR" sz="1050" dirty="0">
                          <a:latin typeface="Short Stack" panose="02010500040000000007" pitchFamily="2" charset="0"/>
                        </a:rPr>
                        <a:t>c. </a:t>
                      </a:r>
                      <a:r>
                        <a:rPr lang="fr-FR" sz="1050" dirty="0" smtClean="0">
                          <a:latin typeface="Short Stack" panose="02010500040000000007" pitchFamily="2" charset="0"/>
                        </a:rPr>
                        <a:t>Les Etats-Unis</a:t>
                      </a:r>
                      <a:r>
                        <a:rPr lang="fr-FR" sz="1050" baseline="0" dirty="0" smtClean="0">
                          <a:latin typeface="Short Stack" panose="02010500040000000007" pitchFamily="2" charset="0"/>
                        </a:rPr>
                        <a:t> viennent soutenir l’Allemagne et entrent en guerre</a:t>
                      </a:r>
                      <a:endParaRPr lang="fr-FR" sz="1050" dirty="0">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3"/>
                  </a:ext>
                </a:extLst>
              </a:tr>
              <a:tr h="314028">
                <a:tc>
                  <a:txBody>
                    <a:bodyPr/>
                    <a:lstStyle/>
                    <a:p>
                      <a:r>
                        <a:rPr lang="fr-FR" sz="1050" dirty="0">
                          <a:latin typeface="Short Stack" panose="02010500040000000007" pitchFamily="2" charset="0"/>
                        </a:rPr>
                        <a:t>d.</a:t>
                      </a:r>
                      <a:r>
                        <a:rPr lang="fr-FR" sz="1050" baseline="0" dirty="0">
                          <a:latin typeface="Short Stack" panose="02010500040000000007" pitchFamily="2" charset="0"/>
                        </a:rPr>
                        <a:t> </a:t>
                      </a:r>
                      <a:r>
                        <a:rPr lang="fr-FR" sz="1050" baseline="0" dirty="0" smtClean="0">
                          <a:latin typeface="Short Stack" panose="02010500040000000007" pitchFamily="2" charset="0"/>
                        </a:rPr>
                        <a:t>L’Allemagne gagne la guerre</a:t>
                      </a:r>
                      <a:endParaRPr lang="fr-FR" sz="1050" dirty="0">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4"/>
                  </a:ext>
                </a:extLst>
              </a:tr>
              <a:tr h="314028">
                <a:tc>
                  <a:txBody>
                    <a:bodyPr/>
                    <a:lstStyle/>
                    <a:p>
                      <a:r>
                        <a:rPr lang="fr-FR" sz="1050" dirty="0">
                          <a:latin typeface="Short Stack" panose="02010500040000000007" pitchFamily="2" charset="0"/>
                        </a:rPr>
                        <a:t>e. </a:t>
                      </a:r>
                      <a:r>
                        <a:rPr lang="fr-FR" sz="1050" dirty="0" smtClean="0">
                          <a:latin typeface="Short Stack" panose="02010500040000000007" pitchFamily="2" charset="0"/>
                        </a:rPr>
                        <a:t>Le traité de Versailles est signé le 11 novembre 1918</a:t>
                      </a:r>
                      <a:endParaRPr lang="fr-FR" sz="1050" dirty="0">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5"/>
                  </a:ext>
                </a:extLst>
              </a:tr>
              <a:tr h="314028">
                <a:tc>
                  <a:txBody>
                    <a:bodyPr/>
                    <a:lstStyle/>
                    <a:p>
                      <a:r>
                        <a:rPr lang="fr-FR" sz="1050" dirty="0">
                          <a:latin typeface="Short Stack" panose="02010500040000000007" pitchFamily="2" charset="0"/>
                        </a:rPr>
                        <a:t>f. </a:t>
                      </a:r>
                      <a:r>
                        <a:rPr lang="fr-FR" sz="1050" dirty="0" smtClean="0">
                          <a:latin typeface="Short Stack" panose="02010500040000000007" pitchFamily="2" charset="0"/>
                        </a:rPr>
                        <a:t>L’Allemagne</a:t>
                      </a:r>
                      <a:r>
                        <a:rPr lang="fr-FR" sz="1050" baseline="0" dirty="0" smtClean="0">
                          <a:latin typeface="Short Stack" panose="02010500040000000007" pitchFamily="2" charset="0"/>
                        </a:rPr>
                        <a:t> soit rendre L’Alsace et la Lorraine à la France</a:t>
                      </a:r>
                      <a:endParaRPr lang="fr-FR" sz="1050" dirty="0">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tc>
                  <a:txBody>
                    <a:bodyPr/>
                    <a:lstStyle/>
                    <a:p>
                      <a:pPr algn="ctr"/>
                      <a:endParaRPr lang="fr-FR" sz="1400"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6"/>
                  </a:ext>
                </a:extLst>
              </a:tr>
            </a:tbl>
          </a:graphicData>
        </a:graphic>
      </p:graphicFrame>
      <p:sp>
        <p:nvSpPr>
          <p:cNvPr id="24" name="Rectangle à coins arrondis 23"/>
          <p:cNvSpPr/>
          <p:nvPr/>
        </p:nvSpPr>
        <p:spPr>
          <a:xfrm>
            <a:off x="3384649" y="6431270"/>
            <a:ext cx="3744416" cy="2677656"/>
          </a:xfrm>
          <a:prstGeom prst="roundRect">
            <a:avLst>
              <a:gd name="adj" fmla="val 4547"/>
            </a:avLst>
          </a:prstGeom>
          <a:solidFill>
            <a:schemeClr val="accent2">
              <a:lumMod val="20000"/>
              <a:lumOff val="80000"/>
            </a:schemeClr>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dirty="0"/>
          </a:p>
        </p:txBody>
      </p:sp>
      <p:sp>
        <p:nvSpPr>
          <p:cNvPr id="26" name="ZoneTexte 25"/>
          <p:cNvSpPr txBox="1"/>
          <p:nvPr/>
        </p:nvSpPr>
        <p:spPr>
          <a:xfrm>
            <a:off x="569659" y="5873786"/>
            <a:ext cx="5744599" cy="471960"/>
          </a:xfrm>
          <a:prstGeom prst="rect">
            <a:avLst/>
          </a:prstGeom>
          <a:noFill/>
        </p:spPr>
        <p:txBody>
          <a:bodyPr wrap="square" lIns="101636" tIns="50818" rIns="101636" bIns="50818" rtlCol="0">
            <a:spAutoFit/>
          </a:bodyPr>
          <a:lstStyle/>
          <a:p>
            <a:r>
              <a:rPr lang="fr-FR" sz="2400" dirty="0" smtClean="0">
                <a:latin typeface="Fineliner Script" pitchFamily="50" charset="0"/>
              </a:rPr>
              <a:t>Une guerre mondiale et totale et ses conséquences</a:t>
            </a:r>
            <a:endParaRPr lang="fr-FR" sz="2400" dirty="0">
              <a:latin typeface="Fineliner Script" pitchFamily="50" charset="0"/>
            </a:endParaRPr>
          </a:p>
        </p:txBody>
      </p:sp>
      <p:pic>
        <p:nvPicPr>
          <p:cNvPr id="33" name="Image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289" y="5854050"/>
            <a:ext cx="487640" cy="458823"/>
          </a:xfrm>
          <a:prstGeom prst="rect">
            <a:avLst/>
          </a:prstGeom>
        </p:spPr>
      </p:pic>
      <p:sp>
        <p:nvSpPr>
          <p:cNvPr id="35" name="ZoneTexte 34"/>
          <p:cNvSpPr txBox="1"/>
          <p:nvPr/>
        </p:nvSpPr>
        <p:spPr>
          <a:xfrm>
            <a:off x="151772" y="5884538"/>
            <a:ext cx="407252" cy="379627"/>
          </a:xfrm>
          <a:prstGeom prst="rect">
            <a:avLst/>
          </a:prstGeom>
          <a:noFill/>
          <a:effectLst>
            <a:innerShdw blurRad="63500" dist="50800" dir="16200000">
              <a:prstClr val="black">
                <a:alpha val="50000"/>
              </a:prstClr>
            </a:innerShdw>
          </a:effectLst>
        </p:spPr>
        <p:txBody>
          <a:bodyPr wrap="square" lIns="101636" tIns="50818" rIns="101636" bIns="50818" rtlCol="0">
            <a:spAutoFit/>
          </a:bodyPr>
          <a:lstStyle/>
          <a:p>
            <a:pPr algn="ctr"/>
            <a:r>
              <a:rPr lang="fr-FR" sz="1800" b="1"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rPr>
              <a:t>3</a:t>
            </a:r>
            <a:endParaRPr lang="fr-FR" sz="16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Chinacat" panose="00000400000000000000" pitchFamily="2" charset="0"/>
            </a:endParaRPr>
          </a:p>
        </p:txBody>
      </p:sp>
      <p:sp>
        <p:nvSpPr>
          <p:cNvPr id="36" name="Rectangle 35"/>
          <p:cNvSpPr/>
          <p:nvPr/>
        </p:nvSpPr>
        <p:spPr>
          <a:xfrm>
            <a:off x="3384649" y="6431270"/>
            <a:ext cx="3744416" cy="2677656"/>
          </a:xfrm>
          <a:prstGeom prst="rect">
            <a:avLst/>
          </a:prstGeom>
        </p:spPr>
        <p:txBody>
          <a:bodyPr wrap="square">
            <a:spAutoFit/>
          </a:bodyPr>
          <a:lstStyle/>
          <a:p>
            <a:pPr lvl="0">
              <a:lnSpc>
                <a:spcPct val="80000"/>
              </a:lnSpc>
            </a:pPr>
            <a:r>
              <a:rPr lang="fr-FR" sz="1500" dirty="0" smtClean="0">
                <a:solidFill>
                  <a:prstClr val="black"/>
                </a:solidFill>
                <a:latin typeface="KG Primary Italics" panose="02000506000000020003" pitchFamily="2" charset="0"/>
                <a:ea typeface="Clensey" panose="02000603000000000000" pitchFamily="2" charset="0"/>
              </a:rPr>
              <a:t>Près de 70 millions d’hommes de tous les continents et en particulier des colonies européennes ont été mobilisées. Les combats ont été terrestres, aériens et sous-marins. De nouvelles armes et de nouveaux véhicules de guerres ont joué un grand rôle dans les combats.</a:t>
            </a:r>
          </a:p>
          <a:p>
            <a:pPr lvl="0">
              <a:lnSpc>
                <a:spcPct val="80000"/>
              </a:lnSpc>
            </a:pPr>
            <a:r>
              <a:rPr lang="fr-FR" sz="1500" dirty="0" smtClean="0">
                <a:solidFill>
                  <a:prstClr val="black"/>
                </a:solidFill>
                <a:latin typeface="KG Primary Italics" panose="02000506000000020003" pitchFamily="2" charset="0"/>
                <a:ea typeface="Clensey" panose="02000603000000000000" pitchFamily="2" charset="0"/>
              </a:rPr>
              <a:t>En France, l’Etat a dirigé l’économie et les finances. Les impôts ont augmenté, des emprunts de guerre ont été lancés, le ravitaillement en nourriture et en matières premières a été contrôlé. </a:t>
            </a:r>
            <a:endParaRPr lang="fr-FR" sz="1500" dirty="0">
              <a:solidFill>
                <a:prstClr val="black"/>
              </a:solidFill>
              <a:latin typeface="KG Primary Italics" panose="02000506000000020003" pitchFamily="2" charset="0"/>
              <a:ea typeface="Clensey" panose="02000603000000000000" pitchFamily="2" charset="0"/>
            </a:endParaRPr>
          </a:p>
          <a:p>
            <a:pPr lvl="0">
              <a:lnSpc>
                <a:spcPct val="80000"/>
              </a:lnSpc>
            </a:pPr>
            <a:r>
              <a:rPr lang="fr-FR" sz="1500" dirty="0" smtClean="0">
                <a:solidFill>
                  <a:prstClr val="black"/>
                </a:solidFill>
                <a:latin typeface="KG Primary Italics" panose="02000506000000020003" pitchFamily="2" charset="0"/>
                <a:ea typeface="Clensey" panose="02000603000000000000" pitchFamily="2" charset="0"/>
              </a:rPr>
              <a:t>La Guerre a fait près de 10 millions de morts dont au moins 1,5 million de Français et 6 millions de grands blessés. Les destructions matérielles sont considérables et les populations traumatisées.</a:t>
            </a:r>
            <a:endParaRPr lang="fr-FR" sz="1500" dirty="0">
              <a:solidFill>
                <a:prstClr val="black"/>
              </a:solidFill>
              <a:latin typeface="KG Primary Italics" panose="02000506000000020003" pitchFamily="2" charset="0"/>
              <a:ea typeface="Clensey" panose="02000603000000000000" pitchFamily="2" charset="0"/>
            </a:endParaRPr>
          </a:p>
        </p:txBody>
      </p:sp>
      <p:pic>
        <p:nvPicPr>
          <p:cNvPr id="2" name="Image 1"/>
          <p:cNvPicPr>
            <a:picLocks noChangeAspect="1"/>
          </p:cNvPicPr>
          <p:nvPr/>
        </p:nvPicPr>
        <p:blipFill>
          <a:blip r:embed="rId5"/>
          <a:stretch>
            <a:fillRect/>
          </a:stretch>
        </p:blipFill>
        <p:spPr>
          <a:xfrm>
            <a:off x="195575" y="6388726"/>
            <a:ext cx="3016005" cy="1987993"/>
          </a:xfrm>
          <a:prstGeom prst="rect">
            <a:avLst/>
          </a:prstGeom>
          <a:ln>
            <a:noFill/>
          </a:ln>
          <a:effectLst>
            <a:outerShdw blurRad="190500" algn="tl" rotWithShape="0">
              <a:srgbClr val="000000">
                <a:alpha val="70000"/>
              </a:srgbClr>
            </a:outerShdw>
          </a:effectLst>
        </p:spPr>
      </p:pic>
      <p:sp>
        <p:nvSpPr>
          <p:cNvPr id="3" name="Rectangle 2"/>
          <p:cNvSpPr/>
          <p:nvPr/>
        </p:nvSpPr>
        <p:spPr>
          <a:xfrm>
            <a:off x="144289" y="8430657"/>
            <a:ext cx="1957587" cy="246221"/>
          </a:xfrm>
          <a:prstGeom prst="rect">
            <a:avLst/>
          </a:prstGeom>
        </p:spPr>
        <p:txBody>
          <a:bodyPr wrap="none">
            <a:spAutoFit/>
          </a:bodyPr>
          <a:lstStyle/>
          <a:p>
            <a:pPr lvl="0"/>
            <a:r>
              <a:rPr lang="fr-FR" sz="1000" b="1" dirty="0" smtClean="0">
                <a:solidFill>
                  <a:prstClr val="black"/>
                </a:solidFill>
                <a:latin typeface="Short Stack" panose="02010500040000000007" pitchFamily="2" charset="0"/>
              </a:rPr>
              <a:t>Doc 2 : Un char d’assaut</a:t>
            </a:r>
            <a:endParaRPr lang="fr-FR" sz="1000" b="1" dirty="0">
              <a:solidFill>
                <a:prstClr val="black"/>
              </a:solidFill>
              <a:latin typeface="Short Stack" panose="02010500040000000007" pitchFamily="2" charset="0"/>
            </a:endParaRPr>
          </a:p>
        </p:txBody>
      </p:sp>
      <p:sp>
        <p:nvSpPr>
          <p:cNvPr id="6" name="Rectangle 5"/>
          <p:cNvSpPr/>
          <p:nvPr/>
        </p:nvSpPr>
        <p:spPr>
          <a:xfrm>
            <a:off x="39727" y="9271233"/>
            <a:ext cx="7098654" cy="1061829"/>
          </a:xfrm>
          <a:prstGeom prst="rect">
            <a:avLst/>
          </a:prstGeom>
        </p:spPr>
        <p:txBody>
          <a:bodyPr wrap="square">
            <a:spAutoFit/>
          </a:bodyPr>
          <a:lstStyle/>
          <a:p>
            <a:pPr marL="228600" lvl="0" indent="-228600">
              <a:lnSpc>
                <a:spcPct val="150000"/>
              </a:lnSpc>
              <a:buAutoNum type="alphaLcParenR"/>
            </a:pPr>
            <a:r>
              <a:rPr lang="fr-FR" sz="1050" dirty="0" smtClean="0">
                <a:solidFill>
                  <a:prstClr val="black"/>
                </a:solidFill>
                <a:latin typeface="Short Stack" panose="02010500040000000007" pitchFamily="2" charset="0"/>
              </a:rPr>
              <a:t>70 millions : ____________________________________________________________________</a:t>
            </a:r>
          </a:p>
          <a:p>
            <a:pPr marL="228600" lvl="0" indent="-228600">
              <a:lnSpc>
                <a:spcPct val="150000"/>
              </a:lnSpc>
              <a:buAutoNum type="alphaLcParenR"/>
            </a:pPr>
            <a:r>
              <a:rPr lang="fr-FR" sz="1050" dirty="0" smtClean="0">
                <a:solidFill>
                  <a:prstClr val="black"/>
                </a:solidFill>
                <a:latin typeface="Short Stack" panose="02010500040000000007" pitchFamily="2" charset="0"/>
              </a:rPr>
              <a:t>10 millions : ____________________________________________________________________</a:t>
            </a:r>
          </a:p>
          <a:p>
            <a:pPr marL="228600" lvl="0" indent="-228600">
              <a:lnSpc>
                <a:spcPct val="150000"/>
              </a:lnSpc>
              <a:buAutoNum type="alphaLcParenR"/>
            </a:pPr>
            <a:r>
              <a:rPr lang="fr-FR" sz="1050" dirty="0" smtClean="0">
                <a:solidFill>
                  <a:prstClr val="black"/>
                </a:solidFill>
                <a:latin typeface="Short Stack" panose="02010500040000000007" pitchFamily="2" charset="0"/>
              </a:rPr>
              <a:t>6 millions : _____________________________________________________________________</a:t>
            </a:r>
          </a:p>
          <a:p>
            <a:pPr marL="228600" lvl="0" indent="-228600">
              <a:lnSpc>
                <a:spcPct val="150000"/>
              </a:lnSpc>
              <a:buAutoNum type="alphaLcParenR"/>
            </a:pPr>
            <a:r>
              <a:rPr lang="fr-FR" sz="1050" dirty="0" smtClean="0">
                <a:solidFill>
                  <a:prstClr val="black"/>
                </a:solidFill>
                <a:latin typeface="Short Stack" panose="02010500040000000007" pitchFamily="2" charset="0"/>
              </a:rPr>
              <a:t>1,5 millions : ____________________________________________________________________</a:t>
            </a:r>
            <a:endParaRPr lang="fr-FR" sz="1050" dirty="0">
              <a:solidFill>
                <a:prstClr val="black"/>
              </a:solidFill>
              <a:latin typeface="Short Stack" panose="02010500040000000007" pitchFamily="2" charset="0"/>
            </a:endParaRPr>
          </a:p>
        </p:txBody>
      </p:sp>
      <p:pic>
        <p:nvPicPr>
          <p:cNvPr id="30" name="Image 2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48726" y="9130456"/>
            <a:ext cx="329157" cy="1310532"/>
          </a:xfrm>
          <a:prstGeom prst="rect">
            <a:avLst/>
          </a:prstGeom>
        </p:spPr>
      </p:pic>
    </p:spTree>
    <p:extLst>
      <p:ext uri="{BB962C8B-B14F-4D97-AF65-F5344CB8AC3E}">
        <p14:creationId xmlns:p14="http://schemas.microsoft.com/office/powerpoint/2010/main" val="1382807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à coins arrondis 41"/>
          <p:cNvSpPr/>
          <p:nvPr/>
        </p:nvSpPr>
        <p:spPr>
          <a:xfrm>
            <a:off x="144573" y="3335464"/>
            <a:ext cx="6984492" cy="6997597"/>
          </a:xfrm>
          <a:prstGeom prst="roundRect">
            <a:avLst>
              <a:gd name="adj" fmla="val 3137"/>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ctr"/>
            <a:endParaRPr lang="fr-FR" dirty="0"/>
          </a:p>
        </p:txBody>
      </p:sp>
      <p:sp>
        <p:nvSpPr>
          <p:cNvPr id="44" name="Arrondir un rectangle avec un coin diagonal 43"/>
          <p:cNvSpPr/>
          <p:nvPr/>
        </p:nvSpPr>
        <p:spPr>
          <a:xfrm>
            <a:off x="144289" y="3188727"/>
            <a:ext cx="1373185" cy="471960"/>
          </a:xfrm>
          <a:prstGeom prst="star10">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r"/>
            <a:endParaRPr lang="fr-FR" dirty="0"/>
          </a:p>
        </p:txBody>
      </p:sp>
      <p:sp>
        <p:nvSpPr>
          <p:cNvPr id="45" name="ZoneTexte 44"/>
          <p:cNvSpPr txBox="1"/>
          <p:nvPr/>
        </p:nvSpPr>
        <p:spPr>
          <a:xfrm>
            <a:off x="221403" y="3188727"/>
            <a:ext cx="1266198" cy="471960"/>
          </a:xfrm>
          <a:prstGeom prst="rect">
            <a:avLst/>
          </a:prstGeom>
          <a:noFill/>
        </p:spPr>
        <p:txBody>
          <a:bodyPr wrap="square" lIns="101636" tIns="50818" rIns="101636" bIns="50818" rtlCol="0">
            <a:spAutoFit/>
          </a:bodyPr>
          <a:lstStyle/>
          <a:p>
            <a:r>
              <a:rPr lang="fr-FR" sz="2400" dirty="0">
                <a:latin typeface="Fineliner Script" pitchFamily="50" charset="0"/>
              </a:rPr>
              <a:t>Je retiens</a:t>
            </a:r>
          </a:p>
        </p:txBody>
      </p:sp>
      <p:sp>
        <p:nvSpPr>
          <p:cNvPr id="16" name="ZoneTexte 15"/>
          <p:cNvSpPr txBox="1"/>
          <p:nvPr/>
        </p:nvSpPr>
        <p:spPr>
          <a:xfrm>
            <a:off x="187903" y="3636318"/>
            <a:ext cx="6941162" cy="6817251"/>
          </a:xfrm>
          <a:prstGeom prst="rect">
            <a:avLst/>
          </a:prstGeom>
          <a:noFill/>
        </p:spPr>
        <p:txBody>
          <a:bodyPr wrap="square" rtlCol="0">
            <a:spAutoFit/>
          </a:bodyPr>
          <a:lstStyle/>
          <a:p>
            <a:pPr lvl="0">
              <a:lnSpc>
                <a:spcPct val="150000"/>
              </a:lnSpc>
              <a:spcAft>
                <a:spcPts val="600"/>
              </a:spcAft>
            </a:pP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Au début du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a:t>
            </a:r>
            <a:r>
              <a:rPr lang="fr-FR" sz="1200" baseline="30000" dirty="0" err="1" smtClean="0">
                <a:solidFill>
                  <a:prstClr val="black"/>
                </a:solidFill>
                <a:latin typeface="Dekko" panose="00000500000000000000" pitchFamily="2" charset="0"/>
                <a:ea typeface="Clensey" panose="02000603000000000000" pitchFamily="2" charset="0"/>
                <a:cs typeface="Dekko" panose="00000500000000000000" pitchFamily="2" charset="0"/>
              </a:rPr>
              <a:t>ème</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siècle, des rivalités politiques et coloniales opposent en Europe les pays de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la triple _______________ regroupés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autour de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l’___________________ , de l’______________ -_____________ et de l’_____________ ,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et les pays de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la triple Entente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(les Alliés) réunis autour de la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 ,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du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 - ______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et de la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 . En __________  _______ ,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la guerre est déclarée entre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les deux parties.  Fin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1914, les armées française et allemande ont creusé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kilomètres de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  de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la mer du Nord à la Suisse. </a:t>
            </a:r>
          </a:p>
          <a:p>
            <a:r>
              <a:rPr lang="fr-FR" sz="1800" dirty="0" smtClean="0">
                <a:latin typeface="Fineliner Script" pitchFamily="50" charset="0"/>
              </a:rPr>
              <a:t>De 1917 à 1919</a:t>
            </a:r>
            <a:endParaRPr lang="fr-FR" sz="1800" dirty="0">
              <a:latin typeface="Fineliner Script" pitchFamily="50" charset="0"/>
            </a:endParaRPr>
          </a:p>
          <a:p>
            <a:pPr lvl="0">
              <a:lnSpc>
                <a:spcPct val="150000"/>
              </a:lnSpc>
            </a:pP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En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1917,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George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_____________________ prend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la tête du gouvernement. La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 ,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bouleversée par une grande Révolution, arrête la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guerre.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Mais les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entrent en guerre pour soutenir la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 .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Les troupes alliées de la France remportent des victoires très importantes au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__________________  ______ . L’__________________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est signé le 11 novembre 1918 et le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  ____  ________ est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signé à Versailles en juin 1919.</a:t>
            </a:r>
          </a:p>
          <a:p>
            <a:pPr lvl="0">
              <a:lnSpc>
                <a:spcPct val="150000"/>
              </a:lnSpc>
            </a:pP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L’ ___________________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rend l’Alsace et la Lorraine à la France.</a:t>
            </a:r>
          </a:p>
          <a:p>
            <a:pPr>
              <a:lnSpc>
                <a:spcPct val="150000"/>
              </a:lnSpc>
            </a:pPr>
            <a:r>
              <a:rPr lang="fr-FR" sz="1800" dirty="0" smtClean="0">
                <a:latin typeface="Fineliner Script" pitchFamily="50" charset="0"/>
              </a:rPr>
              <a:t>Une guerre mondiale et totale et ses conséquences</a:t>
            </a:r>
            <a:endParaRPr lang="fr-FR" sz="1800" dirty="0">
              <a:latin typeface="Fineliner Script" pitchFamily="50" charset="0"/>
            </a:endParaRPr>
          </a:p>
          <a:p>
            <a:pPr lvl="0">
              <a:lnSpc>
                <a:spcPct val="150000"/>
              </a:lnSpc>
            </a:pP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Près de 70 millions d’hommes de tous les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_____________________ et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en particulier des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 européennes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ont été mobilisées. Les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___________________ ont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été terrestres, aériens et sous-marins. De nouvelles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 et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de nouveaux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______________________ de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guerres ont joué un grand rôle dans les combats.</a:t>
            </a:r>
          </a:p>
          <a:p>
            <a:pPr lvl="0">
              <a:lnSpc>
                <a:spcPct val="150000"/>
              </a:lnSpc>
            </a:pP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En France, les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impôts ont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______________________ ,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des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_____________________ de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guerre ont été lancés, le ravitaillement en nourriture et en matières premières a été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__________________ . </a:t>
            </a:r>
            <a:endParaRPr lang="fr-FR" sz="1200" dirty="0">
              <a:solidFill>
                <a:prstClr val="black"/>
              </a:solidFill>
              <a:latin typeface="Dekko" panose="00000500000000000000" pitchFamily="2" charset="0"/>
              <a:ea typeface="Clensey" panose="02000603000000000000" pitchFamily="2" charset="0"/>
              <a:cs typeface="Dekko" panose="00000500000000000000" pitchFamily="2" charset="0"/>
            </a:endParaRPr>
          </a:p>
          <a:p>
            <a:pPr lvl="0">
              <a:lnSpc>
                <a:spcPct val="150000"/>
              </a:lnSpc>
            </a:pP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La Guerre a fait près de 10 millions de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 dont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au moins 1,5 million de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____________________ et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6 millions de grands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__________________ .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Les destructions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______________________ sont </a:t>
            </a:r>
            <a:r>
              <a:rPr lang="fr-FR" sz="1200" dirty="0">
                <a:solidFill>
                  <a:prstClr val="black"/>
                </a:solidFill>
                <a:latin typeface="Dekko" panose="00000500000000000000" pitchFamily="2" charset="0"/>
                <a:ea typeface="Clensey" panose="02000603000000000000" pitchFamily="2" charset="0"/>
                <a:cs typeface="Dekko" panose="00000500000000000000" pitchFamily="2" charset="0"/>
              </a:rPr>
              <a:t>considérables et les </a:t>
            </a:r>
            <a:r>
              <a:rPr lang="fr-FR" sz="1200" dirty="0" smtClean="0">
                <a:solidFill>
                  <a:prstClr val="black"/>
                </a:solidFill>
                <a:latin typeface="Dekko" panose="00000500000000000000" pitchFamily="2" charset="0"/>
                <a:ea typeface="Clensey" panose="02000603000000000000" pitchFamily="2" charset="0"/>
                <a:cs typeface="Dekko" panose="00000500000000000000" pitchFamily="2" charset="0"/>
              </a:rPr>
              <a:t>populations sont  ______________________ .</a:t>
            </a:r>
            <a:endParaRPr lang="fr-FR" sz="1200" dirty="0">
              <a:solidFill>
                <a:prstClr val="black"/>
              </a:solidFill>
              <a:latin typeface="Dekko" panose="00000500000000000000" pitchFamily="2" charset="0"/>
              <a:ea typeface="Clensey" panose="02000603000000000000" pitchFamily="2" charset="0"/>
              <a:cs typeface="Dekko" panose="00000500000000000000" pitchFamily="2" charset="0"/>
            </a:endParaRPr>
          </a:p>
        </p:txBody>
      </p:sp>
      <p:sp>
        <p:nvSpPr>
          <p:cNvPr id="6" name="Rectangle 5"/>
          <p:cNvSpPr/>
          <p:nvPr/>
        </p:nvSpPr>
        <p:spPr>
          <a:xfrm>
            <a:off x="1517474" y="3349932"/>
            <a:ext cx="3784269" cy="369332"/>
          </a:xfrm>
          <a:prstGeom prst="rect">
            <a:avLst/>
          </a:prstGeom>
        </p:spPr>
        <p:txBody>
          <a:bodyPr wrap="square">
            <a:spAutoFit/>
          </a:bodyPr>
          <a:lstStyle/>
          <a:p>
            <a:r>
              <a:rPr lang="fr-FR" sz="1800" dirty="0" smtClean="0">
                <a:latin typeface="Fineliner Script" pitchFamily="50" charset="0"/>
              </a:rPr>
              <a:t>Les débuts de la guerre</a:t>
            </a:r>
            <a:endParaRPr lang="fr-FR" sz="1800" dirty="0">
              <a:latin typeface="Fineliner Script" pitchFamily="50" charset="0"/>
            </a:endParaRPr>
          </a:p>
        </p:txBody>
      </p:sp>
      <p:grpSp>
        <p:nvGrpSpPr>
          <p:cNvPr id="73" name="Groupe 72"/>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7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7" name="Ellipse 76"/>
          <p:cNvSpPr/>
          <p:nvPr/>
        </p:nvSpPr>
        <p:spPr>
          <a:xfrm>
            <a:off x="246671" y="123279"/>
            <a:ext cx="689706" cy="699808"/>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78" name="Rectangle 77"/>
          <p:cNvSpPr/>
          <p:nvPr/>
        </p:nvSpPr>
        <p:spPr>
          <a:xfrm>
            <a:off x="291504" y="171380"/>
            <a:ext cx="583567" cy="656626"/>
          </a:xfrm>
          <a:prstGeom prst="rect">
            <a:avLst/>
          </a:prstGeom>
        </p:spPr>
        <p:txBody>
          <a:bodyPr wrap="none" lIns="101636" tIns="50818" rIns="101636" bIns="50818">
            <a:spAutoFit/>
          </a:bodyPr>
          <a:lstStyle/>
          <a:p>
            <a:pPr lvl="0" algn="ctr"/>
            <a:r>
              <a:rPr lang="fr-FR" sz="3600" dirty="0" smtClean="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H </a:t>
            </a:r>
            <a:endPar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79" name="Rectangle 78"/>
          <p:cNvSpPr/>
          <p:nvPr/>
        </p:nvSpPr>
        <p:spPr>
          <a:xfrm>
            <a:off x="1584752" y="62406"/>
            <a:ext cx="4015596" cy="533516"/>
          </a:xfrm>
          <a:prstGeom prst="rect">
            <a:avLst/>
          </a:prstGeom>
          <a:noFill/>
          <a:ln>
            <a:noFill/>
          </a:ln>
        </p:spPr>
        <p:txBody>
          <a:bodyPr wrap="none" lIns="101636" tIns="50818" rIns="101636" bIns="50818">
            <a:spAutoFit/>
          </a:bodyPr>
          <a:lstStyle/>
          <a:p>
            <a:pPr algn="ctr"/>
            <a:r>
              <a:rPr lang="fr-F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La 1</a:t>
            </a:r>
            <a:r>
              <a:rPr lang="fr-FR" sz="2800" baseline="30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ère</a:t>
            </a:r>
            <a:r>
              <a:rPr lang="fr-F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 guerre mondiale</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endParaRPr>
          </a:p>
        </p:txBody>
      </p:sp>
      <p:sp>
        <p:nvSpPr>
          <p:cNvPr id="80" name="Rectangle à coins arrondis 79"/>
          <p:cNvSpPr/>
          <p:nvPr/>
        </p:nvSpPr>
        <p:spPr>
          <a:xfrm>
            <a:off x="6273301" y="179934"/>
            <a:ext cx="734468" cy="459891"/>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81" name="Rectangle à coins arrondis 80"/>
          <p:cNvSpPr/>
          <p:nvPr/>
        </p:nvSpPr>
        <p:spPr>
          <a:xfrm>
            <a:off x="6338365" y="595573"/>
            <a:ext cx="605032" cy="278041"/>
          </a:xfrm>
          <a:prstGeom prst="roundRect">
            <a:avLst>
              <a:gd name="adj" fmla="val 33049"/>
            </a:avLst>
          </a:prstGeom>
          <a:solidFill>
            <a:schemeClr val="bg1"/>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82" name="ZoneTexte 81"/>
          <p:cNvSpPr txBox="1"/>
          <p:nvPr/>
        </p:nvSpPr>
        <p:spPr>
          <a:xfrm>
            <a:off x="6367333" y="560168"/>
            <a:ext cx="548750" cy="348850"/>
          </a:xfrm>
          <a:prstGeom prst="rect">
            <a:avLst/>
          </a:prstGeom>
          <a:noFill/>
        </p:spPr>
        <p:txBody>
          <a:bodyPr wrap="square" lIns="101636" tIns="50818" rIns="101636" bIns="50818" rtlCol="0">
            <a:spAutoFit/>
          </a:bodyPr>
          <a:lstStyle/>
          <a:p>
            <a:pPr algn="ctr"/>
            <a:r>
              <a:rPr lang="fr-FR" sz="1600" b="1" dirty="0">
                <a:latin typeface="Fineliner Script" pitchFamily="50" charset="0"/>
              </a:rPr>
              <a:t>CM2</a:t>
            </a:r>
            <a:endParaRPr lang="fr-FR" sz="1800" b="1" dirty="0">
              <a:latin typeface="Fineliner Script" pitchFamily="50" charset="0"/>
            </a:endParaRPr>
          </a:p>
        </p:txBody>
      </p:sp>
      <p:sp>
        <p:nvSpPr>
          <p:cNvPr id="83" name="ZoneTexte 82"/>
          <p:cNvSpPr txBox="1"/>
          <p:nvPr/>
        </p:nvSpPr>
        <p:spPr>
          <a:xfrm>
            <a:off x="6192961" y="198763"/>
            <a:ext cx="895147" cy="447338"/>
          </a:xfrm>
          <a:prstGeom prst="rect">
            <a:avLst/>
          </a:prstGeom>
          <a:noFill/>
        </p:spPr>
        <p:txBody>
          <a:bodyPr wrap="square" lIns="101636" tIns="50818" rIns="101636" bIns="50818" rtlCol="0">
            <a:spAutoFit/>
          </a:bodyPr>
          <a:lstStyle/>
          <a:p>
            <a:pPr algn="ctr">
              <a:lnSpc>
                <a:spcPct val="70000"/>
              </a:lnSpc>
            </a:pPr>
            <a:r>
              <a:rPr lang="fr-FR" sz="1600" b="1" dirty="0">
                <a:solidFill>
                  <a:schemeClr val="bg1"/>
                </a:solidFill>
                <a:latin typeface="Fineliner Script" pitchFamily="50" charset="0"/>
              </a:rPr>
              <a:t>Le 19</a:t>
            </a:r>
            <a:r>
              <a:rPr lang="fr-FR" sz="1600" b="1" baseline="30000" dirty="0">
                <a:solidFill>
                  <a:schemeClr val="bg1"/>
                </a:solidFill>
                <a:latin typeface="Fineliner Script" pitchFamily="50" charset="0"/>
              </a:rPr>
              <a:t>ème</a:t>
            </a:r>
            <a:r>
              <a:rPr lang="fr-FR" sz="1600" b="1" dirty="0">
                <a:solidFill>
                  <a:schemeClr val="bg1"/>
                </a:solidFill>
                <a:latin typeface="Fineliner Script" pitchFamily="50" charset="0"/>
              </a:rPr>
              <a:t> siècle</a:t>
            </a:r>
            <a:endParaRPr lang="fr-FR" sz="1800" b="1" dirty="0">
              <a:solidFill>
                <a:schemeClr val="bg1"/>
              </a:solidFill>
              <a:latin typeface="Fineliner Script" pitchFamily="50" charset="0"/>
            </a:endParaRPr>
          </a:p>
        </p:txBody>
      </p:sp>
      <p:sp>
        <p:nvSpPr>
          <p:cNvPr id="5" name="Ellipse 4"/>
          <p:cNvSpPr/>
          <p:nvPr/>
        </p:nvSpPr>
        <p:spPr>
          <a:xfrm>
            <a:off x="3026414" y="539974"/>
            <a:ext cx="1234004" cy="462829"/>
          </a:xfrm>
          <a:prstGeom prst="ellipse">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ln>
                <a:solidFill>
                  <a:srgbClr val="C00000"/>
                </a:solidFill>
              </a:ln>
              <a:solidFill>
                <a:srgbClr val="FFF2CD"/>
              </a:solidFill>
            </a:endParaRPr>
          </a:p>
        </p:txBody>
      </p:sp>
      <p:sp>
        <p:nvSpPr>
          <p:cNvPr id="4" name="ZoneTexte 3"/>
          <p:cNvSpPr txBox="1"/>
          <p:nvPr/>
        </p:nvSpPr>
        <p:spPr>
          <a:xfrm>
            <a:off x="3026414" y="616497"/>
            <a:ext cx="1234005" cy="421718"/>
          </a:xfrm>
          <a:prstGeom prst="rect">
            <a:avLst/>
          </a:prstGeom>
          <a:noFill/>
        </p:spPr>
        <p:txBody>
          <a:bodyPr wrap="square" lIns="101636" tIns="50818" rIns="101636" bIns="50818" rtlCol="0">
            <a:spAutoFit/>
          </a:bodyPr>
          <a:lstStyle/>
          <a:p>
            <a:pPr algn="ctr"/>
            <a:r>
              <a:rPr lang="fr-FR" b="1" spc="50" dirty="0">
                <a:ln w="12700" cmpd="sng">
                  <a:solidFill>
                    <a:srgbClr val="C00000"/>
                  </a:solidFill>
                  <a:prstDash val="solid"/>
                </a:ln>
                <a:solidFill>
                  <a:schemeClr val="bg1"/>
                </a:solidFill>
                <a:effectLst>
                  <a:outerShdw blurRad="38100" dist="38100" dir="2700000" algn="tl">
                    <a:srgbClr val="000000">
                      <a:alpha val="43137"/>
                    </a:srgbClr>
                  </a:outerShdw>
                </a:effectLst>
                <a:latin typeface="Amandine"/>
              </a:rPr>
              <a:t>Leçon</a:t>
            </a:r>
            <a:endParaRPr lang="fr-FR" dirty="0">
              <a:ln w="12700" cmpd="sng">
                <a:solidFill>
                  <a:srgbClr val="C00000"/>
                </a:solidFill>
                <a:prstDash val="solid"/>
              </a:ln>
              <a:solidFill>
                <a:schemeClr val="bg1"/>
              </a:solidFill>
              <a:effectLst>
                <a:outerShdw blurRad="38100" dist="38100" dir="2700000" algn="tl">
                  <a:srgbClr val="000000">
                    <a:alpha val="43137"/>
                  </a:srgbClr>
                </a:outerShdw>
              </a:effectLst>
              <a:latin typeface="Amandine"/>
            </a:endParaRPr>
          </a:p>
        </p:txBody>
      </p:sp>
      <p:sp>
        <p:nvSpPr>
          <p:cNvPr id="56" name="Pentagone 55"/>
          <p:cNvSpPr/>
          <p:nvPr/>
        </p:nvSpPr>
        <p:spPr>
          <a:xfrm>
            <a:off x="155097" y="1116916"/>
            <a:ext cx="7092525" cy="1547345"/>
          </a:xfrm>
          <a:prstGeom prst="homePlate">
            <a:avLst>
              <a:gd name="adj" fmla="val 32450"/>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p:cNvSpPr/>
          <p:nvPr/>
        </p:nvSpPr>
        <p:spPr>
          <a:xfrm>
            <a:off x="144289" y="238198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144289" y="2381985"/>
            <a:ext cx="493302" cy="246221"/>
          </a:xfrm>
          <a:prstGeom prst="rect">
            <a:avLst/>
          </a:prstGeom>
          <a:noFill/>
        </p:spPr>
        <p:txBody>
          <a:bodyPr wrap="square" rtlCol="0">
            <a:spAutoFit/>
          </a:bodyPr>
          <a:lstStyle/>
          <a:p>
            <a:r>
              <a:rPr lang="fr-FR" sz="1000" dirty="0" smtClean="0">
                <a:latin typeface="Chinacat" panose="00000400000000000000" pitchFamily="2" charset="0"/>
              </a:rPr>
              <a:t>1914</a:t>
            </a:r>
            <a:endParaRPr lang="fr-FR" sz="1000" dirty="0">
              <a:latin typeface="Chinacat" panose="00000400000000000000" pitchFamily="2" charset="0"/>
            </a:endParaRPr>
          </a:p>
        </p:txBody>
      </p:sp>
      <p:sp>
        <p:nvSpPr>
          <p:cNvPr id="71" name="Double flèche horizontale 70"/>
          <p:cNvSpPr/>
          <p:nvPr/>
        </p:nvSpPr>
        <p:spPr>
          <a:xfrm>
            <a:off x="79813" y="2750944"/>
            <a:ext cx="7127206" cy="360040"/>
          </a:xfrm>
          <a:prstGeom prst="leftRightArrow">
            <a:avLst>
              <a:gd name="adj1" fmla="val 98502"/>
              <a:gd name="adj2" fmla="val 36772"/>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ZoneTexte 83"/>
          <p:cNvSpPr txBox="1"/>
          <p:nvPr/>
        </p:nvSpPr>
        <p:spPr>
          <a:xfrm>
            <a:off x="2220081" y="2746347"/>
            <a:ext cx="2822961" cy="369332"/>
          </a:xfrm>
          <a:prstGeom prst="rect">
            <a:avLst/>
          </a:prstGeom>
          <a:noFill/>
        </p:spPr>
        <p:txBody>
          <a:bodyPr wrap="square" rtlCol="0">
            <a:spAutoFit/>
          </a:bodyPr>
          <a:lstStyle/>
          <a:p>
            <a:pPr algn="ctr"/>
            <a:r>
              <a:rPr lang="fr-FR" sz="1800" b="1" dirty="0">
                <a:solidFill>
                  <a:schemeClr val="bg1"/>
                </a:solidFill>
                <a:latin typeface="Fineliner Script" pitchFamily="50" charset="0"/>
              </a:rPr>
              <a:t>Epoque contemporaine</a:t>
            </a:r>
          </a:p>
        </p:txBody>
      </p:sp>
      <p:cxnSp>
        <p:nvCxnSpPr>
          <p:cNvPr id="85" name="Connecteur droit 84"/>
          <p:cNvCxnSpPr/>
          <p:nvPr/>
        </p:nvCxnSpPr>
        <p:spPr>
          <a:xfrm flipH="1">
            <a:off x="6843241" y="2750944"/>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6928831" y="2750944"/>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Connecteur droit 86"/>
          <p:cNvCxnSpPr/>
          <p:nvPr/>
        </p:nvCxnSpPr>
        <p:spPr>
          <a:xfrm flipH="1">
            <a:off x="7000015" y="2746140"/>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Connecteur droit 87"/>
          <p:cNvCxnSpPr/>
          <p:nvPr/>
        </p:nvCxnSpPr>
        <p:spPr>
          <a:xfrm flipH="1">
            <a:off x="290514" y="2750944"/>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a:off x="376103" y="2750944"/>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Connecteur droit 89"/>
          <p:cNvCxnSpPr/>
          <p:nvPr/>
        </p:nvCxnSpPr>
        <p:spPr>
          <a:xfrm flipH="1">
            <a:off x="447287" y="2746140"/>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Connecteur droit 90"/>
          <p:cNvCxnSpPr/>
          <p:nvPr/>
        </p:nvCxnSpPr>
        <p:spPr>
          <a:xfrm flipH="1">
            <a:off x="6283025" y="1153478"/>
            <a:ext cx="5590" cy="1228507"/>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92" name="Ellipse 91"/>
          <p:cNvSpPr/>
          <p:nvPr/>
        </p:nvSpPr>
        <p:spPr>
          <a:xfrm>
            <a:off x="6059699" y="2386874"/>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ZoneTexte 92"/>
          <p:cNvSpPr txBox="1"/>
          <p:nvPr/>
        </p:nvSpPr>
        <p:spPr>
          <a:xfrm>
            <a:off x="6059699" y="2386874"/>
            <a:ext cx="493302" cy="246221"/>
          </a:xfrm>
          <a:prstGeom prst="rect">
            <a:avLst/>
          </a:prstGeom>
          <a:noFill/>
        </p:spPr>
        <p:txBody>
          <a:bodyPr wrap="square" rtlCol="0">
            <a:spAutoFit/>
          </a:bodyPr>
          <a:lstStyle/>
          <a:p>
            <a:r>
              <a:rPr lang="fr-FR" sz="1000" dirty="0" smtClean="0">
                <a:latin typeface="Chinacat" panose="00000400000000000000" pitchFamily="2" charset="0"/>
              </a:rPr>
              <a:t>1919</a:t>
            </a:r>
            <a:endParaRPr lang="fr-FR" sz="1000" dirty="0">
              <a:latin typeface="Chinacat" panose="00000400000000000000" pitchFamily="2" charset="0"/>
            </a:endParaRPr>
          </a:p>
        </p:txBody>
      </p:sp>
      <p:cxnSp>
        <p:nvCxnSpPr>
          <p:cNvPr id="94" name="Connecteur droit 93"/>
          <p:cNvCxnSpPr/>
          <p:nvPr/>
        </p:nvCxnSpPr>
        <p:spPr>
          <a:xfrm flipH="1">
            <a:off x="2675321" y="1112221"/>
            <a:ext cx="2" cy="1269764"/>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95" name="Ellipse 94"/>
          <p:cNvSpPr/>
          <p:nvPr/>
        </p:nvSpPr>
        <p:spPr>
          <a:xfrm>
            <a:off x="1251546" y="238198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ZoneTexte 95"/>
          <p:cNvSpPr txBox="1"/>
          <p:nvPr/>
        </p:nvSpPr>
        <p:spPr>
          <a:xfrm>
            <a:off x="1235163" y="2392482"/>
            <a:ext cx="493302" cy="246221"/>
          </a:xfrm>
          <a:prstGeom prst="rect">
            <a:avLst/>
          </a:prstGeom>
          <a:noFill/>
        </p:spPr>
        <p:txBody>
          <a:bodyPr wrap="square" rtlCol="0">
            <a:spAutoFit/>
          </a:bodyPr>
          <a:lstStyle/>
          <a:p>
            <a:r>
              <a:rPr lang="fr-FR" sz="1000" dirty="0" smtClean="0">
                <a:latin typeface="Chinacat" panose="00000400000000000000" pitchFamily="2" charset="0"/>
              </a:rPr>
              <a:t>1915</a:t>
            </a:r>
            <a:endParaRPr lang="fr-FR" sz="1000" dirty="0">
              <a:latin typeface="Chinacat" panose="00000400000000000000" pitchFamily="2" charset="0"/>
            </a:endParaRPr>
          </a:p>
        </p:txBody>
      </p:sp>
      <p:sp>
        <p:nvSpPr>
          <p:cNvPr id="102" name="ZoneTexte 101"/>
          <p:cNvSpPr txBox="1"/>
          <p:nvPr/>
        </p:nvSpPr>
        <p:spPr>
          <a:xfrm>
            <a:off x="3943354" y="1603999"/>
            <a:ext cx="846932" cy="565146"/>
          </a:xfrm>
          <a:prstGeom prst="rect">
            <a:avLst/>
          </a:prstGeom>
          <a:noFill/>
        </p:spPr>
        <p:txBody>
          <a:bodyPr wrap="square" lIns="36000" tIns="36000" rIns="36000" bIns="36000" rtlCol="0">
            <a:spAutoFit/>
          </a:bodyPr>
          <a:lstStyle/>
          <a:p>
            <a:pPr algn="ctr"/>
            <a:r>
              <a:rPr lang="fr-FR" sz="800" b="1" dirty="0" smtClean="0">
                <a:latin typeface="Short Stack" panose="02010500040000000007" pitchFamily="2" charset="0"/>
              </a:rPr>
              <a:t>1917</a:t>
            </a:r>
            <a:r>
              <a:rPr lang="fr-FR" sz="800" dirty="0" smtClean="0">
                <a:latin typeface="Short Stack" panose="02010500040000000007" pitchFamily="2" charset="0"/>
              </a:rPr>
              <a:t> </a:t>
            </a:r>
            <a:endParaRPr lang="fr-FR" sz="800" dirty="0">
              <a:latin typeface="Short Stack" panose="02010500040000000007" pitchFamily="2" charset="0"/>
            </a:endParaRPr>
          </a:p>
          <a:p>
            <a:pPr algn="ctr"/>
            <a:r>
              <a:rPr lang="fr-FR" sz="800" dirty="0" smtClean="0">
                <a:latin typeface="Short Stack" panose="02010500040000000007" pitchFamily="2" charset="0"/>
              </a:rPr>
              <a:t>Entrée en guerre des Etats-Unis</a:t>
            </a:r>
            <a:endParaRPr lang="fr-FR" sz="800" dirty="0">
              <a:latin typeface="Short Stack" panose="02010500040000000007" pitchFamily="2" charset="0"/>
            </a:endParaRPr>
          </a:p>
        </p:txBody>
      </p:sp>
      <p:cxnSp>
        <p:nvCxnSpPr>
          <p:cNvPr id="106" name="Connecteur droit 105"/>
          <p:cNvCxnSpPr/>
          <p:nvPr/>
        </p:nvCxnSpPr>
        <p:spPr>
          <a:xfrm flipH="1">
            <a:off x="3888703" y="1153478"/>
            <a:ext cx="2" cy="1231261"/>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07" name="Ellipse 106"/>
          <p:cNvSpPr/>
          <p:nvPr/>
        </p:nvSpPr>
        <p:spPr>
          <a:xfrm>
            <a:off x="4907571" y="238198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ZoneTexte 107"/>
          <p:cNvSpPr txBox="1"/>
          <p:nvPr/>
        </p:nvSpPr>
        <p:spPr>
          <a:xfrm>
            <a:off x="4907571" y="2381985"/>
            <a:ext cx="493302" cy="246221"/>
          </a:xfrm>
          <a:prstGeom prst="rect">
            <a:avLst/>
          </a:prstGeom>
          <a:noFill/>
        </p:spPr>
        <p:txBody>
          <a:bodyPr wrap="square" rtlCol="0">
            <a:spAutoFit/>
          </a:bodyPr>
          <a:lstStyle/>
          <a:p>
            <a:r>
              <a:rPr lang="fr-FR" sz="1000" dirty="0" smtClean="0">
                <a:latin typeface="Chinacat" panose="00000400000000000000" pitchFamily="2" charset="0"/>
              </a:rPr>
              <a:t>1918</a:t>
            </a:r>
            <a:endParaRPr lang="fr-FR" sz="1000" dirty="0">
              <a:latin typeface="Chinacat" panose="00000400000000000000" pitchFamily="2" charset="0"/>
            </a:endParaRPr>
          </a:p>
        </p:txBody>
      </p:sp>
      <p:cxnSp>
        <p:nvCxnSpPr>
          <p:cNvPr id="113" name="Connecteur droit 112"/>
          <p:cNvCxnSpPr/>
          <p:nvPr/>
        </p:nvCxnSpPr>
        <p:spPr>
          <a:xfrm>
            <a:off x="1474086" y="1116916"/>
            <a:ext cx="0" cy="1210488"/>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a:off x="5123595" y="1112221"/>
            <a:ext cx="1" cy="1269764"/>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16" name="Ellipse 115"/>
          <p:cNvSpPr/>
          <p:nvPr/>
        </p:nvSpPr>
        <p:spPr>
          <a:xfrm>
            <a:off x="2459299" y="238198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ZoneTexte 116"/>
          <p:cNvSpPr txBox="1"/>
          <p:nvPr/>
        </p:nvSpPr>
        <p:spPr>
          <a:xfrm>
            <a:off x="2459299" y="2381985"/>
            <a:ext cx="493302" cy="246221"/>
          </a:xfrm>
          <a:prstGeom prst="rect">
            <a:avLst/>
          </a:prstGeom>
          <a:noFill/>
        </p:spPr>
        <p:txBody>
          <a:bodyPr wrap="square" rtlCol="0">
            <a:spAutoFit/>
          </a:bodyPr>
          <a:lstStyle/>
          <a:p>
            <a:r>
              <a:rPr lang="fr-FR" sz="1000" dirty="0" smtClean="0">
                <a:latin typeface="Chinacat" panose="00000400000000000000" pitchFamily="2" charset="0"/>
              </a:rPr>
              <a:t>1916</a:t>
            </a:r>
            <a:endParaRPr lang="fr-FR" sz="1000" dirty="0">
              <a:latin typeface="Chinacat" panose="00000400000000000000" pitchFamily="2" charset="0"/>
            </a:endParaRPr>
          </a:p>
        </p:txBody>
      </p:sp>
      <p:sp>
        <p:nvSpPr>
          <p:cNvPr id="118" name="Ellipse 117"/>
          <p:cNvSpPr/>
          <p:nvPr/>
        </p:nvSpPr>
        <p:spPr>
          <a:xfrm>
            <a:off x="3683435" y="238198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ZoneTexte 118"/>
          <p:cNvSpPr txBox="1"/>
          <p:nvPr/>
        </p:nvSpPr>
        <p:spPr>
          <a:xfrm>
            <a:off x="3683435" y="2381985"/>
            <a:ext cx="493302" cy="246221"/>
          </a:xfrm>
          <a:prstGeom prst="rect">
            <a:avLst/>
          </a:prstGeom>
          <a:noFill/>
        </p:spPr>
        <p:txBody>
          <a:bodyPr wrap="square" rtlCol="0">
            <a:spAutoFit/>
          </a:bodyPr>
          <a:lstStyle/>
          <a:p>
            <a:r>
              <a:rPr lang="fr-FR" sz="1000" dirty="0" smtClean="0">
                <a:latin typeface="Chinacat" panose="00000400000000000000" pitchFamily="2" charset="0"/>
              </a:rPr>
              <a:t>1917</a:t>
            </a:r>
            <a:endParaRPr lang="fr-FR" sz="1000" dirty="0">
              <a:latin typeface="Chinacat" panose="00000400000000000000" pitchFamily="2" charset="0"/>
            </a:endParaRPr>
          </a:p>
        </p:txBody>
      </p:sp>
      <p:sp>
        <p:nvSpPr>
          <p:cNvPr id="123" name="ZoneTexte 122"/>
          <p:cNvSpPr txBox="1"/>
          <p:nvPr/>
        </p:nvSpPr>
        <p:spPr>
          <a:xfrm>
            <a:off x="554894" y="1614984"/>
            <a:ext cx="846932" cy="442035"/>
          </a:xfrm>
          <a:prstGeom prst="rect">
            <a:avLst/>
          </a:prstGeom>
          <a:noFill/>
        </p:spPr>
        <p:txBody>
          <a:bodyPr wrap="square" lIns="36000" tIns="36000" rIns="36000" bIns="36000" rtlCol="0">
            <a:spAutoFit/>
          </a:bodyPr>
          <a:lstStyle/>
          <a:p>
            <a:pPr algn="ctr"/>
            <a:r>
              <a:rPr lang="fr-FR" sz="800" b="1" dirty="0">
                <a:latin typeface="Short Stack" panose="02010500040000000007" pitchFamily="2" charset="0"/>
              </a:rPr>
              <a:t>a</a:t>
            </a:r>
            <a:r>
              <a:rPr lang="fr-FR" sz="800" b="1" dirty="0" smtClean="0">
                <a:latin typeface="Short Stack" panose="02010500040000000007" pitchFamily="2" charset="0"/>
              </a:rPr>
              <a:t>oût 1914</a:t>
            </a:r>
            <a:endParaRPr lang="fr-FR" sz="800" dirty="0">
              <a:latin typeface="Short Stack" panose="02010500040000000007" pitchFamily="2" charset="0"/>
            </a:endParaRPr>
          </a:p>
          <a:p>
            <a:pPr algn="ctr"/>
            <a:r>
              <a:rPr lang="fr-FR" sz="800" dirty="0" smtClean="0">
                <a:latin typeface="Short Stack" panose="02010500040000000007" pitchFamily="2" charset="0"/>
              </a:rPr>
              <a:t>Déclaration de guerre</a:t>
            </a:r>
            <a:endParaRPr lang="fr-FR" sz="800" dirty="0">
              <a:latin typeface="Short Stack" panose="02010500040000000007" pitchFamily="2" charset="0"/>
            </a:endParaRPr>
          </a:p>
        </p:txBody>
      </p:sp>
      <p:sp>
        <p:nvSpPr>
          <p:cNvPr id="127" name="ZoneTexte 126"/>
          <p:cNvSpPr txBox="1"/>
          <p:nvPr/>
        </p:nvSpPr>
        <p:spPr>
          <a:xfrm>
            <a:off x="6297237" y="1862359"/>
            <a:ext cx="687812" cy="442035"/>
          </a:xfrm>
          <a:prstGeom prst="rect">
            <a:avLst/>
          </a:prstGeom>
          <a:solidFill>
            <a:schemeClr val="bg1"/>
          </a:solidFill>
        </p:spPr>
        <p:txBody>
          <a:bodyPr wrap="square" lIns="36000" tIns="36000" rIns="36000" bIns="36000" rtlCol="0">
            <a:spAutoFit/>
          </a:bodyPr>
          <a:lstStyle/>
          <a:p>
            <a:pPr algn="ctr"/>
            <a:r>
              <a:rPr lang="fr-FR" sz="800" b="1" dirty="0">
                <a:latin typeface="Short Stack" panose="02010500040000000007" pitchFamily="2" charset="0"/>
              </a:rPr>
              <a:t>j</a:t>
            </a:r>
            <a:r>
              <a:rPr lang="fr-FR" sz="800" b="1" dirty="0" smtClean="0">
                <a:latin typeface="Short Stack" panose="02010500040000000007" pitchFamily="2" charset="0"/>
              </a:rPr>
              <a:t>uin 1919</a:t>
            </a:r>
            <a:endParaRPr lang="fr-FR" sz="800" dirty="0">
              <a:latin typeface="Short Stack" panose="02010500040000000007" pitchFamily="2" charset="0"/>
            </a:endParaRPr>
          </a:p>
          <a:p>
            <a:pPr algn="ctr"/>
            <a:r>
              <a:rPr lang="fr-FR" sz="800" dirty="0" smtClean="0">
                <a:latin typeface="Short Stack" panose="02010500040000000007" pitchFamily="2" charset="0"/>
              </a:rPr>
              <a:t>Traité de Versailles</a:t>
            </a:r>
            <a:endParaRPr lang="fr-FR" sz="800" dirty="0">
              <a:latin typeface="Short Stack" panose="02010500040000000007" pitchFamily="2" charset="0"/>
            </a:endParaRPr>
          </a:p>
        </p:txBody>
      </p:sp>
      <p:sp>
        <p:nvSpPr>
          <p:cNvPr id="135" name="ZoneTexte 134"/>
          <p:cNvSpPr txBox="1"/>
          <p:nvPr/>
        </p:nvSpPr>
        <p:spPr>
          <a:xfrm>
            <a:off x="5258927" y="1603999"/>
            <a:ext cx="983783" cy="565146"/>
          </a:xfrm>
          <a:prstGeom prst="rect">
            <a:avLst/>
          </a:prstGeom>
          <a:noFill/>
        </p:spPr>
        <p:txBody>
          <a:bodyPr wrap="square" lIns="36000" tIns="36000" rIns="36000" bIns="36000" rtlCol="0">
            <a:spAutoFit/>
          </a:bodyPr>
          <a:lstStyle/>
          <a:p>
            <a:pPr algn="ctr"/>
            <a:r>
              <a:rPr lang="fr-FR" sz="800" b="1" dirty="0" smtClean="0">
                <a:latin typeface="Short Stack" panose="02010500040000000007" pitchFamily="2" charset="0"/>
              </a:rPr>
              <a:t>11 novembre 1918</a:t>
            </a:r>
            <a:endParaRPr lang="fr-FR" sz="800" dirty="0">
              <a:latin typeface="Short Stack" panose="02010500040000000007" pitchFamily="2" charset="0"/>
            </a:endParaRPr>
          </a:p>
          <a:p>
            <a:pPr algn="ctr"/>
            <a:r>
              <a:rPr lang="fr-FR" sz="800" dirty="0" smtClean="0">
                <a:latin typeface="Short Stack" panose="02010500040000000007" pitchFamily="2" charset="0"/>
              </a:rPr>
              <a:t>Victoire de l’Entente Armistice</a:t>
            </a:r>
            <a:endParaRPr lang="fr-FR" sz="800" dirty="0">
              <a:latin typeface="Short Stack" panose="02010500040000000007" pitchFamily="2" charset="0"/>
            </a:endParaRPr>
          </a:p>
        </p:txBody>
      </p:sp>
      <p:cxnSp>
        <p:nvCxnSpPr>
          <p:cNvPr id="67" name="Connecteur droit 66"/>
          <p:cNvCxnSpPr/>
          <p:nvPr/>
        </p:nvCxnSpPr>
        <p:spPr>
          <a:xfrm>
            <a:off x="322413" y="1116916"/>
            <a:ext cx="0" cy="1210488"/>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 name="Double flèche horizontale 1"/>
          <p:cNvSpPr/>
          <p:nvPr/>
        </p:nvSpPr>
        <p:spPr>
          <a:xfrm>
            <a:off x="978360" y="1260054"/>
            <a:ext cx="5081339" cy="271937"/>
          </a:xfrm>
          <a:prstGeom prst="leftRightArrow">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ZoneTexte 68"/>
          <p:cNvSpPr txBox="1"/>
          <p:nvPr/>
        </p:nvSpPr>
        <p:spPr>
          <a:xfrm>
            <a:off x="2116440" y="1499441"/>
            <a:ext cx="1991966" cy="395869"/>
          </a:xfrm>
          <a:prstGeom prst="rect">
            <a:avLst/>
          </a:prstGeom>
          <a:solidFill>
            <a:schemeClr val="bg1"/>
          </a:solidFill>
        </p:spPr>
        <p:txBody>
          <a:bodyPr wrap="square" lIns="36000" tIns="36000" rIns="36000" bIns="36000" rtlCol="0">
            <a:spAutoFit/>
          </a:bodyPr>
          <a:lstStyle/>
          <a:p>
            <a:pPr algn="ctr"/>
            <a:r>
              <a:rPr lang="fr-FR" sz="1050" dirty="0" smtClean="0">
                <a:latin typeface="Short Stack" panose="02010500040000000007" pitchFamily="2" charset="0"/>
              </a:rPr>
              <a:t>1</a:t>
            </a:r>
            <a:r>
              <a:rPr lang="fr-FR" sz="1050" baseline="30000" dirty="0" smtClean="0">
                <a:latin typeface="Short Stack" panose="02010500040000000007" pitchFamily="2" charset="0"/>
              </a:rPr>
              <a:t>ère</a:t>
            </a:r>
            <a:r>
              <a:rPr lang="fr-FR" sz="1050" dirty="0" smtClean="0">
                <a:latin typeface="Short Stack" panose="02010500040000000007" pitchFamily="2" charset="0"/>
              </a:rPr>
              <a:t> guerre mondiale</a:t>
            </a:r>
          </a:p>
          <a:p>
            <a:pPr algn="ctr"/>
            <a:r>
              <a:rPr lang="fr-FR" sz="1050" dirty="0" smtClean="0">
                <a:latin typeface="Short Stack" panose="02010500040000000007" pitchFamily="2" charset="0"/>
              </a:rPr>
              <a:t>1914-1918</a:t>
            </a:r>
            <a:endParaRPr lang="fr-FR" sz="1050" dirty="0">
              <a:latin typeface="Short Stack" panose="02010500040000000007" pitchFamily="2" charset="0"/>
            </a:endParaRPr>
          </a:p>
        </p:txBody>
      </p:sp>
      <p:sp>
        <p:nvSpPr>
          <p:cNvPr id="3" name="Explosion 1 2"/>
          <p:cNvSpPr/>
          <p:nvPr/>
        </p:nvSpPr>
        <p:spPr>
          <a:xfrm>
            <a:off x="1296417" y="1531991"/>
            <a:ext cx="393693" cy="304010"/>
          </a:xfrm>
          <a:prstGeom prst="irregularSeal1">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3" name="Image 5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6083" y="6660654"/>
            <a:ext cx="329157" cy="1310532"/>
          </a:xfrm>
          <a:prstGeom prst="rect">
            <a:avLst/>
          </a:prstGeom>
        </p:spPr>
      </p:pic>
    </p:spTree>
    <p:extLst>
      <p:ext uri="{BB962C8B-B14F-4D97-AF65-F5344CB8AC3E}">
        <p14:creationId xmlns:p14="http://schemas.microsoft.com/office/powerpoint/2010/main" val="90239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à coins arrondis 41"/>
          <p:cNvSpPr/>
          <p:nvPr/>
        </p:nvSpPr>
        <p:spPr>
          <a:xfrm>
            <a:off x="144573" y="3335465"/>
            <a:ext cx="6984492" cy="6349526"/>
          </a:xfrm>
          <a:prstGeom prst="roundRect">
            <a:avLst>
              <a:gd name="adj" fmla="val 3137"/>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ctr"/>
            <a:endParaRPr lang="fr-FR" dirty="0"/>
          </a:p>
        </p:txBody>
      </p:sp>
      <p:sp>
        <p:nvSpPr>
          <p:cNvPr id="44" name="Arrondir un rectangle avec un coin diagonal 43"/>
          <p:cNvSpPr/>
          <p:nvPr/>
        </p:nvSpPr>
        <p:spPr>
          <a:xfrm>
            <a:off x="144289" y="3188727"/>
            <a:ext cx="1373185" cy="471960"/>
          </a:xfrm>
          <a:prstGeom prst="star10">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r"/>
            <a:endParaRPr lang="fr-FR" dirty="0"/>
          </a:p>
        </p:txBody>
      </p:sp>
      <p:sp>
        <p:nvSpPr>
          <p:cNvPr id="45" name="ZoneTexte 44"/>
          <p:cNvSpPr txBox="1"/>
          <p:nvPr/>
        </p:nvSpPr>
        <p:spPr>
          <a:xfrm>
            <a:off x="221403" y="3188727"/>
            <a:ext cx="1266198" cy="471960"/>
          </a:xfrm>
          <a:prstGeom prst="rect">
            <a:avLst/>
          </a:prstGeom>
          <a:noFill/>
        </p:spPr>
        <p:txBody>
          <a:bodyPr wrap="square" lIns="101636" tIns="50818" rIns="101636" bIns="50818" rtlCol="0">
            <a:spAutoFit/>
          </a:bodyPr>
          <a:lstStyle/>
          <a:p>
            <a:r>
              <a:rPr lang="fr-FR" sz="2400" dirty="0">
                <a:latin typeface="Fineliner Script" pitchFamily="50" charset="0"/>
              </a:rPr>
              <a:t>Je retiens</a:t>
            </a:r>
          </a:p>
        </p:txBody>
      </p:sp>
      <p:sp>
        <p:nvSpPr>
          <p:cNvPr id="16" name="ZoneTexte 15"/>
          <p:cNvSpPr txBox="1"/>
          <p:nvPr/>
        </p:nvSpPr>
        <p:spPr>
          <a:xfrm>
            <a:off x="187903" y="3636318"/>
            <a:ext cx="6941162" cy="5963171"/>
          </a:xfrm>
          <a:prstGeom prst="rect">
            <a:avLst/>
          </a:prstGeom>
          <a:noFill/>
        </p:spPr>
        <p:txBody>
          <a:bodyPr wrap="square" rtlCol="0">
            <a:spAutoFit/>
          </a:bodyPr>
          <a:lstStyle/>
          <a:p>
            <a:pPr lvl="0">
              <a:lnSpc>
                <a:spcPct val="150000"/>
              </a:lnSpc>
              <a:spcAft>
                <a:spcPts val="600"/>
              </a:spcAft>
            </a:pP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Au début du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XX </a:t>
            </a:r>
            <a:r>
              <a:rPr lang="fr-FR" sz="1300" baseline="30000" dirty="0" err="1" smtClean="0">
                <a:solidFill>
                  <a:prstClr val="black"/>
                </a:solidFill>
                <a:latin typeface="Dekko" panose="00000500000000000000" pitchFamily="2" charset="0"/>
                <a:ea typeface="Clensey" panose="02000603000000000000" pitchFamily="2" charset="0"/>
                <a:cs typeface="Dekko" panose="00000500000000000000" pitchFamily="2" charset="0"/>
              </a:rPr>
              <a:t>ème</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siècle, des rivalités politiques et coloniales opposent en Europe les pays de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la triple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alliance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regroupés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autour de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l’</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Allemagne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de l’</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Autriche</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Hongrie</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et de l’</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Italie</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et les pays de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la triple Entente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(les Alliés) réunis autour de la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France</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du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Royaume</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Uni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et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de la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Russie</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En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Août</a:t>
            </a:r>
            <a:r>
              <a:rPr lang="fr-FR" sz="1300" b="1" dirty="0" smtClean="0">
                <a:solidFill>
                  <a:srgbClr val="FF0000"/>
                </a:solidFill>
                <a:latin typeface="Dekko" panose="00000500000000000000" pitchFamily="2" charset="0"/>
                <a:ea typeface="Clensey" panose="02000603000000000000" pitchFamily="2" charset="0"/>
                <a:cs typeface="Dekko" panose="00000500000000000000" pitchFamily="2" charset="0"/>
              </a:rPr>
              <a:t>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1914</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la guerre est déclarée entre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les deux parties.  Fin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1914, les armées française et allemande ont creusé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600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kilomètres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de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tranchées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de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la mer du Nord à la Suisse. </a:t>
            </a:r>
          </a:p>
          <a:p>
            <a:r>
              <a:rPr lang="fr-FR" sz="1800" dirty="0" smtClean="0">
                <a:latin typeface="Fineliner Script" pitchFamily="50" charset="0"/>
              </a:rPr>
              <a:t>De 1917 à 1919</a:t>
            </a:r>
            <a:endParaRPr lang="fr-FR" sz="1800" dirty="0">
              <a:latin typeface="Fineliner Script" pitchFamily="50" charset="0"/>
            </a:endParaRPr>
          </a:p>
          <a:p>
            <a:pPr lvl="0">
              <a:lnSpc>
                <a:spcPct val="150000"/>
              </a:lnSpc>
            </a:pP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En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1917,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George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Clémenceau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prend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la tête du gouvernement. La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Russie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bouleversée par une grande Révolution, arrête la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guerre.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Mais les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Etats-Unis</a:t>
            </a:r>
            <a:r>
              <a:rPr lang="fr-FR" sz="1300" b="1" dirty="0" smtClean="0">
                <a:solidFill>
                  <a:srgbClr val="FF0000"/>
                </a:solidFill>
                <a:latin typeface="Dekko" panose="00000500000000000000" pitchFamily="2" charset="0"/>
                <a:ea typeface="Clensey" panose="02000603000000000000" pitchFamily="2" charset="0"/>
                <a:cs typeface="Dekko" panose="00000500000000000000" pitchFamily="2" charset="0"/>
              </a:rPr>
              <a:t>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entrent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en guerre pour soutenir la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France</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Les troupes alliées de la France remportent des victoires très importantes au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Printemps 1918</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L</a:t>
            </a:r>
            <a:r>
              <a:rPr lang="fr-FR" sz="1300" b="1" dirty="0" smtClean="0">
                <a:solidFill>
                  <a:srgbClr val="FF0000"/>
                </a:solidFill>
                <a:latin typeface="Dekko" panose="00000500000000000000" pitchFamily="2" charset="0"/>
                <a:ea typeface="Clensey" panose="02000603000000000000" pitchFamily="2" charset="0"/>
                <a:cs typeface="Dekko" panose="00000500000000000000" pitchFamily="2" charset="0"/>
              </a:rPr>
              <a:t>’</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armistice</a:t>
            </a:r>
            <a:r>
              <a:rPr lang="fr-FR" sz="1300" b="1" dirty="0" smtClean="0">
                <a:solidFill>
                  <a:srgbClr val="FF0000"/>
                </a:solidFill>
                <a:latin typeface="Dekko" panose="00000500000000000000" pitchFamily="2" charset="0"/>
                <a:ea typeface="Clensey" panose="02000603000000000000" pitchFamily="2" charset="0"/>
                <a:cs typeface="Dekko" panose="00000500000000000000" pitchFamily="2" charset="0"/>
              </a:rPr>
              <a:t>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est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signé le 11 novembre 1918 et le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traité de paix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est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signé à Versailles en juin 1919.</a:t>
            </a:r>
          </a:p>
          <a:p>
            <a:pPr lvl="0">
              <a:lnSpc>
                <a:spcPct val="150000"/>
              </a:lnSpc>
            </a:pP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L’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Allemagne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rend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l’Alsace et la Lorraine à la France.</a:t>
            </a:r>
          </a:p>
          <a:p>
            <a:pPr>
              <a:lnSpc>
                <a:spcPct val="150000"/>
              </a:lnSpc>
            </a:pPr>
            <a:r>
              <a:rPr lang="fr-FR" sz="1800" dirty="0" smtClean="0">
                <a:latin typeface="Fineliner Script" pitchFamily="50" charset="0"/>
              </a:rPr>
              <a:t>Une guerre mondiale et totale et ses conséquences</a:t>
            </a:r>
            <a:endParaRPr lang="fr-FR" sz="1800" dirty="0">
              <a:latin typeface="Fineliner Script" pitchFamily="50" charset="0"/>
            </a:endParaRPr>
          </a:p>
          <a:p>
            <a:pPr lvl="0">
              <a:lnSpc>
                <a:spcPct val="150000"/>
              </a:lnSpc>
            </a:pP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Près de 70 millions d’hommes de tous les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continents</a:t>
            </a:r>
            <a:r>
              <a:rPr lang="fr-FR" sz="1300" b="1" dirty="0" smtClean="0">
                <a:solidFill>
                  <a:srgbClr val="FF0000"/>
                </a:solidFill>
                <a:latin typeface="Dekko" panose="00000500000000000000" pitchFamily="2" charset="0"/>
                <a:ea typeface="Clensey" panose="02000603000000000000" pitchFamily="2" charset="0"/>
                <a:cs typeface="Dekko" panose="00000500000000000000" pitchFamily="2" charset="0"/>
              </a:rPr>
              <a:t>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et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en particulier des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colonies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européennes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ont été mobilisées. Les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combats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ont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été terrestres, aériens et sous-marins. De nouvelles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armes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et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de nouveaux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véhicules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de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guerres ont joué un grand rôle dans les combats.</a:t>
            </a:r>
          </a:p>
          <a:p>
            <a:pPr lvl="0">
              <a:lnSpc>
                <a:spcPct val="150000"/>
              </a:lnSpc>
            </a:pP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En France, les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impôts ont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augmenté</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des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emprunts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de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guerre ont été lancés, le ravitaillement en nourriture et en matières premières a été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contrôlé</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a:t>
            </a:r>
            <a:endParaRPr lang="fr-FR" sz="1300" dirty="0">
              <a:solidFill>
                <a:prstClr val="black"/>
              </a:solidFill>
              <a:latin typeface="Dekko" panose="00000500000000000000" pitchFamily="2" charset="0"/>
              <a:ea typeface="Clensey" panose="02000603000000000000" pitchFamily="2" charset="0"/>
              <a:cs typeface="Dekko" panose="00000500000000000000" pitchFamily="2" charset="0"/>
            </a:endParaRPr>
          </a:p>
          <a:p>
            <a:pPr lvl="0">
              <a:lnSpc>
                <a:spcPct val="150000"/>
              </a:lnSpc>
            </a:pP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La Guerre a fait près de 10 millions de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morts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dont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au moins 1,5 million de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Français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et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6 millions de grands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blessés</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Les destructions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matérielles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sont </a:t>
            </a:r>
            <a:r>
              <a:rPr lang="fr-FR" sz="1300" dirty="0">
                <a:solidFill>
                  <a:prstClr val="black"/>
                </a:solidFill>
                <a:latin typeface="Dekko" panose="00000500000000000000" pitchFamily="2" charset="0"/>
                <a:ea typeface="Clensey" panose="02000603000000000000" pitchFamily="2" charset="0"/>
                <a:cs typeface="Dekko" panose="00000500000000000000" pitchFamily="2" charset="0"/>
              </a:rPr>
              <a:t>considérables et les </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populations sont  </a:t>
            </a:r>
            <a:r>
              <a:rPr lang="fr-FR" sz="1300" b="1" u="sng" dirty="0" smtClean="0">
                <a:solidFill>
                  <a:srgbClr val="FF0000"/>
                </a:solidFill>
                <a:latin typeface="Dekko" panose="00000500000000000000" pitchFamily="2" charset="0"/>
                <a:ea typeface="Clensey" panose="02000603000000000000" pitchFamily="2" charset="0"/>
                <a:cs typeface="Dekko" panose="00000500000000000000" pitchFamily="2" charset="0"/>
              </a:rPr>
              <a:t>traumatisées</a:t>
            </a:r>
            <a:r>
              <a:rPr lang="fr-FR" sz="1300" dirty="0" smtClean="0">
                <a:solidFill>
                  <a:prstClr val="black"/>
                </a:solidFill>
                <a:latin typeface="Dekko" panose="00000500000000000000" pitchFamily="2" charset="0"/>
                <a:ea typeface="Clensey" panose="02000603000000000000" pitchFamily="2" charset="0"/>
                <a:cs typeface="Dekko" panose="00000500000000000000" pitchFamily="2" charset="0"/>
              </a:rPr>
              <a:t>.</a:t>
            </a:r>
            <a:endParaRPr lang="fr-FR" sz="1300" dirty="0">
              <a:solidFill>
                <a:prstClr val="black"/>
              </a:solidFill>
              <a:latin typeface="Dekko" panose="00000500000000000000" pitchFamily="2" charset="0"/>
              <a:ea typeface="Clensey" panose="02000603000000000000" pitchFamily="2" charset="0"/>
              <a:cs typeface="Dekko" panose="00000500000000000000" pitchFamily="2" charset="0"/>
            </a:endParaRPr>
          </a:p>
        </p:txBody>
      </p:sp>
      <p:sp>
        <p:nvSpPr>
          <p:cNvPr id="6" name="Rectangle 5"/>
          <p:cNvSpPr/>
          <p:nvPr/>
        </p:nvSpPr>
        <p:spPr>
          <a:xfrm>
            <a:off x="1517474" y="3349932"/>
            <a:ext cx="3784269" cy="369332"/>
          </a:xfrm>
          <a:prstGeom prst="rect">
            <a:avLst/>
          </a:prstGeom>
        </p:spPr>
        <p:txBody>
          <a:bodyPr wrap="square">
            <a:spAutoFit/>
          </a:bodyPr>
          <a:lstStyle/>
          <a:p>
            <a:r>
              <a:rPr lang="fr-FR" sz="1800" dirty="0" smtClean="0">
                <a:latin typeface="Fineliner Script" pitchFamily="50" charset="0"/>
              </a:rPr>
              <a:t>Les débuts de la guerre</a:t>
            </a:r>
            <a:endParaRPr lang="fr-FR" sz="1800" dirty="0">
              <a:latin typeface="Fineliner Script" pitchFamily="50" charset="0"/>
            </a:endParaRPr>
          </a:p>
        </p:txBody>
      </p:sp>
      <p:grpSp>
        <p:nvGrpSpPr>
          <p:cNvPr id="73" name="Groupe 72"/>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7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7" name="Ellipse 76"/>
          <p:cNvSpPr/>
          <p:nvPr/>
        </p:nvSpPr>
        <p:spPr>
          <a:xfrm>
            <a:off x="246671" y="123279"/>
            <a:ext cx="689706" cy="699808"/>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78" name="Rectangle 77"/>
          <p:cNvSpPr/>
          <p:nvPr/>
        </p:nvSpPr>
        <p:spPr>
          <a:xfrm>
            <a:off x="291504" y="171380"/>
            <a:ext cx="583567" cy="656626"/>
          </a:xfrm>
          <a:prstGeom prst="rect">
            <a:avLst/>
          </a:prstGeom>
        </p:spPr>
        <p:txBody>
          <a:bodyPr wrap="none" lIns="101636" tIns="50818" rIns="101636" bIns="50818">
            <a:spAutoFit/>
          </a:bodyPr>
          <a:lstStyle/>
          <a:p>
            <a:pPr lvl="0" algn="ctr"/>
            <a:r>
              <a:rPr lang="fr-FR" sz="3600" dirty="0" smtClean="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H </a:t>
            </a:r>
            <a:endPar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79" name="Rectangle 78"/>
          <p:cNvSpPr/>
          <p:nvPr/>
        </p:nvSpPr>
        <p:spPr>
          <a:xfrm>
            <a:off x="1584752" y="62406"/>
            <a:ext cx="4015596" cy="533516"/>
          </a:xfrm>
          <a:prstGeom prst="rect">
            <a:avLst/>
          </a:prstGeom>
          <a:noFill/>
          <a:ln>
            <a:noFill/>
          </a:ln>
        </p:spPr>
        <p:txBody>
          <a:bodyPr wrap="none" lIns="101636" tIns="50818" rIns="101636" bIns="50818">
            <a:spAutoFit/>
          </a:bodyPr>
          <a:lstStyle/>
          <a:p>
            <a:pPr algn="ctr"/>
            <a:r>
              <a:rPr lang="fr-F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La 1</a:t>
            </a:r>
            <a:r>
              <a:rPr lang="fr-FR" sz="2800" baseline="30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ère</a:t>
            </a:r>
            <a:r>
              <a:rPr lang="fr-F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 guerre mondiale</a:t>
            </a:r>
            <a:endPar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endParaRPr>
          </a:p>
        </p:txBody>
      </p:sp>
      <p:sp>
        <p:nvSpPr>
          <p:cNvPr id="80" name="Rectangle à coins arrondis 79"/>
          <p:cNvSpPr/>
          <p:nvPr/>
        </p:nvSpPr>
        <p:spPr>
          <a:xfrm>
            <a:off x="6273301" y="179934"/>
            <a:ext cx="734468" cy="459891"/>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81" name="Rectangle à coins arrondis 80"/>
          <p:cNvSpPr/>
          <p:nvPr/>
        </p:nvSpPr>
        <p:spPr>
          <a:xfrm>
            <a:off x="6338365" y="595573"/>
            <a:ext cx="605032" cy="278041"/>
          </a:xfrm>
          <a:prstGeom prst="roundRect">
            <a:avLst>
              <a:gd name="adj" fmla="val 33049"/>
            </a:avLst>
          </a:prstGeom>
          <a:solidFill>
            <a:schemeClr val="bg1"/>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82" name="ZoneTexte 81"/>
          <p:cNvSpPr txBox="1"/>
          <p:nvPr/>
        </p:nvSpPr>
        <p:spPr>
          <a:xfrm>
            <a:off x="6367333" y="560168"/>
            <a:ext cx="548750" cy="348850"/>
          </a:xfrm>
          <a:prstGeom prst="rect">
            <a:avLst/>
          </a:prstGeom>
          <a:noFill/>
        </p:spPr>
        <p:txBody>
          <a:bodyPr wrap="square" lIns="101636" tIns="50818" rIns="101636" bIns="50818" rtlCol="0">
            <a:spAutoFit/>
          </a:bodyPr>
          <a:lstStyle/>
          <a:p>
            <a:pPr algn="ctr"/>
            <a:r>
              <a:rPr lang="fr-FR" sz="1600" b="1" dirty="0">
                <a:latin typeface="Fineliner Script" pitchFamily="50" charset="0"/>
              </a:rPr>
              <a:t>CM2</a:t>
            </a:r>
            <a:endParaRPr lang="fr-FR" sz="1800" b="1" dirty="0">
              <a:latin typeface="Fineliner Script" pitchFamily="50" charset="0"/>
            </a:endParaRPr>
          </a:p>
        </p:txBody>
      </p:sp>
      <p:sp>
        <p:nvSpPr>
          <p:cNvPr id="83" name="ZoneTexte 82"/>
          <p:cNvSpPr txBox="1"/>
          <p:nvPr/>
        </p:nvSpPr>
        <p:spPr>
          <a:xfrm>
            <a:off x="6192961" y="198763"/>
            <a:ext cx="895147" cy="447338"/>
          </a:xfrm>
          <a:prstGeom prst="rect">
            <a:avLst/>
          </a:prstGeom>
          <a:noFill/>
        </p:spPr>
        <p:txBody>
          <a:bodyPr wrap="square" lIns="101636" tIns="50818" rIns="101636" bIns="50818" rtlCol="0">
            <a:spAutoFit/>
          </a:bodyPr>
          <a:lstStyle/>
          <a:p>
            <a:pPr algn="ctr">
              <a:lnSpc>
                <a:spcPct val="70000"/>
              </a:lnSpc>
            </a:pPr>
            <a:r>
              <a:rPr lang="fr-FR" sz="1600" b="1" dirty="0">
                <a:solidFill>
                  <a:schemeClr val="bg1"/>
                </a:solidFill>
                <a:latin typeface="Fineliner Script" pitchFamily="50" charset="0"/>
              </a:rPr>
              <a:t>Le 19</a:t>
            </a:r>
            <a:r>
              <a:rPr lang="fr-FR" sz="1600" b="1" baseline="30000" dirty="0">
                <a:solidFill>
                  <a:schemeClr val="bg1"/>
                </a:solidFill>
                <a:latin typeface="Fineliner Script" pitchFamily="50" charset="0"/>
              </a:rPr>
              <a:t>ème</a:t>
            </a:r>
            <a:r>
              <a:rPr lang="fr-FR" sz="1600" b="1" dirty="0">
                <a:solidFill>
                  <a:schemeClr val="bg1"/>
                </a:solidFill>
                <a:latin typeface="Fineliner Script" pitchFamily="50" charset="0"/>
              </a:rPr>
              <a:t> siècle</a:t>
            </a:r>
            <a:endParaRPr lang="fr-FR" sz="1800" b="1" dirty="0">
              <a:solidFill>
                <a:schemeClr val="bg1"/>
              </a:solidFill>
              <a:latin typeface="Fineliner Script" pitchFamily="50" charset="0"/>
            </a:endParaRPr>
          </a:p>
        </p:txBody>
      </p:sp>
      <p:sp>
        <p:nvSpPr>
          <p:cNvPr id="5" name="Ellipse 4"/>
          <p:cNvSpPr/>
          <p:nvPr/>
        </p:nvSpPr>
        <p:spPr>
          <a:xfrm>
            <a:off x="3026414" y="539974"/>
            <a:ext cx="1234004" cy="462829"/>
          </a:xfrm>
          <a:prstGeom prst="ellipse">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ln>
                <a:solidFill>
                  <a:srgbClr val="C00000"/>
                </a:solidFill>
              </a:ln>
              <a:solidFill>
                <a:srgbClr val="FFF2CD"/>
              </a:solidFill>
            </a:endParaRPr>
          </a:p>
        </p:txBody>
      </p:sp>
      <p:sp>
        <p:nvSpPr>
          <p:cNvPr id="4" name="ZoneTexte 3"/>
          <p:cNvSpPr txBox="1"/>
          <p:nvPr/>
        </p:nvSpPr>
        <p:spPr>
          <a:xfrm>
            <a:off x="3026414" y="616497"/>
            <a:ext cx="1234005" cy="421718"/>
          </a:xfrm>
          <a:prstGeom prst="rect">
            <a:avLst/>
          </a:prstGeom>
          <a:noFill/>
        </p:spPr>
        <p:txBody>
          <a:bodyPr wrap="square" lIns="101636" tIns="50818" rIns="101636" bIns="50818" rtlCol="0">
            <a:spAutoFit/>
          </a:bodyPr>
          <a:lstStyle/>
          <a:p>
            <a:pPr algn="ctr"/>
            <a:r>
              <a:rPr lang="fr-FR" b="1" spc="50" dirty="0">
                <a:ln w="12700" cmpd="sng">
                  <a:solidFill>
                    <a:srgbClr val="C00000"/>
                  </a:solidFill>
                  <a:prstDash val="solid"/>
                </a:ln>
                <a:solidFill>
                  <a:schemeClr val="bg1"/>
                </a:solidFill>
                <a:effectLst>
                  <a:outerShdw blurRad="38100" dist="38100" dir="2700000" algn="tl">
                    <a:srgbClr val="000000">
                      <a:alpha val="43137"/>
                    </a:srgbClr>
                  </a:outerShdw>
                </a:effectLst>
                <a:latin typeface="Amandine"/>
              </a:rPr>
              <a:t>Leçon</a:t>
            </a:r>
            <a:endParaRPr lang="fr-FR" dirty="0">
              <a:ln w="12700" cmpd="sng">
                <a:solidFill>
                  <a:srgbClr val="C00000"/>
                </a:solidFill>
                <a:prstDash val="solid"/>
              </a:ln>
              <a:solidFill>
                <a:schemeClr val="bg1"/>
              </a:solidFill>
              <a:effectLst>
                <a:outerShdw blurRad="38100" dist="38100" dir="2700000" algn="tl">
                  <a:srgbClr val="000000">
                    <a:alpha val="43137"/>
                  </a:srgbClr>
                </a:outerShdw>
              </a:effectLst>
              <a:latin typeface="Amandine"/>
            </a:endParaRPr>
          </a:p>
        </p:txBody>
      </p:sp>
      <p:sp>
        <p:nvSpPr>
          <p:cNvPr id="56" name="Pentagone 55"/>
          <p:cNvSpPr/>
          <p:nvPr/>
        </p:nvSpPr>
        <p:spPr>
          <a:xfrm>
            <a:off x="155097" y="1116916"/>
            <a:ext cx="7092525" cy="1547345"/>
          </a:xfrm>
          <a:prstGeom prst="homePlate">
            <a:avLst>
              <a:gd name="adj" fmla="val 32450"/>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p:cNvSpPr/>
          <p:nvPr/>
        </p:nvSpPr>
        <p:spPr>
          <a:xfrm>
            <a:off x="144289" y="238198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144289" y="2381985"/>
            <a:ext cx="493302" cy="246221"/>
          </a:xfrm>
          <a:prstGeom prst="rect">
            <a:avLst/>
          </a:prstGeom>
          <a:noFill/>
        </p:spPr>
        <p:txBody>
          <a:bodyPr wrap="square" rtlCol="0">
            <a:spAutoFit/>
          </a:bodyPr>
          <a:lstStyle/>
          <a:p>
            <a:r>
              <a:rPr lang="fr-FR" sz="1000" dirty="0" smtClean="0">
                <a:latin typeface="Chinacat" panose="00000400000000000000" pitchFamily="2" charset="0"/>
              </a:rPr>
              <a:t>1914</a:t>
            </a:r>
            <a:endParaRPr lang="fr-FR" sz="1000" dirty="0">
              <a:latin typeface="Chinacat" panose="00000400000000000000" pitchFamily="2" charset="0"/>
            </a:endParaRPr>
          </a:p>
        </p:txBody>
      </p:sp>
      <p:sp>
        <p:nvSpPr>
          <p:cNvPr id="71" name="Double flèche horizontale 70"/>
          <p:cNvSpPr/>
          <p:nvPr/>
        </p:nvSpPr>
        <p:spPr>
          <a:xfrm>
            <a:off x="79813" y="2750944"/>
            <a:ext cx="7127206" cy="360040"/>
          </a:xfrm>
          <a:prstGeom prst="leftRightArrow">
            <a:avLst>
              <a:gd name="adj1" fmla="val 98502"/>
              <a:gd name="adj2" fmla="val 36772"/>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ZoneTexte 83"/>
          <p:cNvSpPr txBox="1"/>
          <p:nvPr/>
        </p:nvSpPr>
        <p:spPr>
          <a:xfrm>
            <a:off x="2220081" y="2746347"/>
            <a:ext cx="2822961" cy="369332"/>
          </a:xfrm>
          <a:prstGeom prst="rect">
            <a:avLst/>
          </a:prstGeom>
          <a:noFill/>
        </p:spPr>
        <p:txBody>
          <a:bodyPr wrap="square" rtlCol="0">
            <a:spAutoFit/>
          </a:bodyPr>
          <a:lstStyle/>
          <a:p>
            <a:pPr algn="ctr"/>
            <a:r>
              <a:rPr lang="fr-FR" sz="1800" b="1" dirty="0">
                <a:solidFill>
                  <a:schemeClr val="bg1"/>
                </a:solidFill>
                <a:latin typeface="Fineliner Script" pitchFamily="50" charset="0"/>
              </a:rPr>
              <a:t>Epoque contemporaine</a:t>
            </a:r>
          </a:p>
        </p:txBody>
      </p:sp>
      <p:cxnSp>
        <p:nvCxnSpPr>
          <p:cNvPr id="85" name="Connecteur droit 84"/>
          <p:cNvCxnSpPr/>
          <p:nvPr/>
        </p:nvCxnSpPr>
        <p:spPr>
          <a:xfrm flipH="1">
            <a:off x="6843241" y="2750944"/>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6928831" y="2750944"/>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Connecteur droit 86"/>
          <p:cNvCxnSpPr/>
          <p:nvPr/>
        </p:nvCxnSpPr>
        <p:spPr>
          <a:xfrm flipH="1">
            <a:off x="7000015" y="2746140"/>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Connecteur droit 87"/>
          <p:cNvCxnSpPr/>
          <p:nvPr/>
        </p:nvCxnSpPr>
        <p:spPr>
          <a:xfrm flipH="1">
            <a:off x="290514" y="2750944"/>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H="1">
            <a:off x="376103" y="2750944"/>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Connecteur droit 89"/>
          <p:cNvCxnSpPr/>
          <p:nvPr/>
        </p:nvCxnSpPr>
        <p:spPr>
          <a:xfrm flipH="1">
            <a:off x="447287" y="2746140"/>
            <a:ext cx="1"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Connecteur droit 90"/>
          <p:cNvCxnSpPr/>
          <p:nvPr/>
        </p:nvCxnSpPr>
        <p:spPr>
          <a:xfrm flipH="1">
            <a:off x="6283025" y="1153478"/>
            <a:ext cx="5590" cy="1228507"/>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92" name="Ellipse 91"/>
          <p:cNvSpPr/>
          <p:nvPr/>
        </p:nvSpPr>
        <p:spPr>
          <a:xfrm>
            <a:off x="6059699" y="2386874"/>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ZoneTexte 92"/>
          <p:cNvSpPr txBox="1"/>
          <p:nvPr/>
        </p:nvSpPr>
        <p:spPr>
          <a:xfrm>
            <a:off x="6059699" y="2386874"/>
            <a:ext cx="493302" cy="246221"/>
          </a:xfrm>
          <a:prstGeom prst="rect">
            <a:avLst/>
          </a:prstGeom>
          <a:noFill/>
        </p:spPr>
        <p:txBody>
          <a:bodyPr wrap="square" rtlCol="0">
            <a:spAutoFit/>
          </a:bodyPr>
          <a:lstStyle/>
          <a:p>
            <a:r>
              <a:rPr lang="fr-FR" sz="1000" dirty="0" smtClean="0">
                <a:latin typeface="Chinacat" panose="00000400000000000000" pitchFamily="2" charset="0"/>
              </a:rPr>
              <a:t>1919</a:t>
            </a:r>
            <a:endParaRPr lang="fr-FR" sz="1000" dirty="0">
              <a:latin typeface="Chinacat" panose="00000400000000000000" pitchFamily="2" charset="0"/>
            </a:endParaRPr>
          </a:p>
        </p:txBody>
      </p:sp>
      <p:cxnSp>
        <p:nvCxnSpPr>
          <p:cNvPr id="94" name="Connecteur droit 93"/>
          <p:cNvCxnSpPr/>
          <p:nvPr/>
        </p:nvCxnSpPr>
        <p:spPr>
          <a:xfrm flipH="1">
            <a:off x="2675321" y="1112221"/>
            <a:ext cx="2" cy="1269764"/>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95" name="Ellipse 94"/>
          <p:cNvSpPr/>
          <p:nvPr/>
        </p:nvSpPr>
        <p:spPr>
          <a:xfrm>
            <a:off x="1251546" y="238198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ZoneTexte 95"/>
          <p:cNvSpPr txBox="1"/>
          <p:nvPr/>
        </p:nvSpPr>
        <p:spPr>
          <a:xfrm>
            <a:off x="1235163" y="2392482"/>
            <a:ext cx="493302" cy="246221"/>
          </a:xfrm>
          <a:prstGeom prst="rect">
            <a:avLst/>
          </a:prstGeom>
          <a:noFill/>
        </p:spPr>
        <p:txBody>
          <a:bodyPr wrap="square" rtlCol="0">
            <a:spAutoFit/>
          </a:bodyPr>
          <a:lstStyle/>
          <a:p>
            <a:r>
              <a:rPr lang="fr-FR" sz="1000" dirty="0" smtClean="0">
                <a:latin typeface="Chinacat" panose="00000400000000000000" pitchFamily="2" charset="0"/>
              </a:rPr>
              <a:t>1915</a:t>
            </a:r>
            <a:endParaRPr lang="fr-FR" sz="1000" dirty="0">
              <a:latin typeface="Chinacat" panose="00000400000000000000" pitchFamily="2" charset="0"/>
            </a:endParaRPr>
          </a:p>
        </p:txBody>
      </p:sp>
      <p:sp>
        <p:nvSpPr>
          <p:cNvPr id="102" name="ZoneTexte 101"/>
          <p:cNvSpPr txBox="1"/>
          <p:nvPr/>
        </p:nvSpPr>
        <p:spPr>
          <a:xfrm>
            <a:off x="3943354" y="1603999"/>
            <a:ext cx="846932" cy="565146"/>
          </a:xfrm>
          <a:prstGeom prst="rect">
            <a:avLst/>
          </a:prstGeom>
          <a:noFill/>
        </p:spPr>
        <p:txBody>
          <a:bodyPr wrap="square" lIns="36000" tIns="36000" rIns="36000" bIns="36000" rtlCol="0">
            <a:spAutoFit/>
          </a:bodyPr>
          <a:lstStyle/>
          <a:p>
            <a:pPr algn="ctr"/>
            <a:r>
              <a:rPr lang="fr-FR" sz="800" b="1" dirty="0" smtClean="0">
                <a:latin typeface="Short Stack" panose="02010500040000000007" pitchFamily="2" charset="0"/>
              </a:rPr>
              <a:t>1917</a:t>
            </a:r>
            <a:r>
              <a:rPr lang="fr-FR" sz="800" dirty="0" smtClean="0">
                <a:latin typeface="Short Stack" panose="02010500040000000007" pitchFamily="2" charset="0"/>
              </a:rPr>
              <a:t> </a:t>
            </a:r>
            <a:endParaRPr lang="fr-FR" sz="800" dirty="0">
              <a:latin typeface="Short Stack" panose="02010500040000000007" pitchFamily="2" charset="0"/>
            </a:endParaRPr>
          </a:p>
          <a:p>
            <a:pPr algn="ctr"/>
            <a:r>
              <a:rPr lang="fr-FR" sz="800" dirty="0" smtClean="0">
                <a:latin typeface="Short Stack" panose="02010500040000000007" pitchFamily="2" charset="0"/>
              </a:rPr>
              <a:t>Entrée en guerre des Etats-Unis</a:t>
            </a:r>
            <a:endParaRPr lang="fr-FR" sz="800" dirty="0">
              <a:latin typeface="Short Stack" panose="02010500040000000007" pitchFamily="2" charset="0"/>
            </a:endParaRPr>
          </a:p>
        </p:txBody>
      </p:sp>
      <p:cxnSp>
        <p:nvCxnSpPr>
          <p:cNvPr id="106" name="Connecteur droit 105"/>
          <p:cNvCxnSpPr/>
          <p:nvPr/>
        </p:nvCxnSpPr>
        <p:spPr>
          <a:xfrm flipH="1">
            <a:off x="3888703" y="1153478"/>
            <a:ext cx="2" cy="1231261"/>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07" name="Ellipse 106"/>
          <p:cNvSpPr/>
          <p:nvPr/>
        </p:nvSpPr>
        <p:spPr>
          <a:xfrm>
            <a:off x="4907571" y="238198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ZoneTexte 107"/>
          <p:cNvSpPr txBox="1"/>
          <p:nvPr/>
        </p:nvSpPr>
        <p:spPr>
          <a:xfrm>
            <a:off x="4907571" y="2381985"/>
            <a:ext cx="493302" cy="246221"/>
          </a:xfrm>
          <a:prstGeom prst="rect">
            <a:avLst/>
          </a:prstGeom>
          <a:noFill/>
        </p:spPr>
        <p:txBody>
          <a:bodyPr wrap="square" rtlCol="0">
            <a:spAutoFit/>
          </a:bodyPr>
          <a:lstStyle/>
          <a:p>
            <a:r>
              <a:rPr lang="fr-FR" sz="1000" dirty="0" smtClean="0">
                <a:latin typeface="Chinacat" panose="00000400000000000000" pitchFamily="2" charset="0"/>
              </a:rPr>
              <a:t>1918</a:t>
            </a:r>
            <a:endParaRPr lang="fr-FR" sz="1000" dirty="0">
              <a:latin typeface="Chinacat" panose="00000400000000000000" pitchFamily="2" charset="0"/>
            </a:endParaRPr>
          </a:p>
        </p:txBody>
      </p:sp>
      <p:cxnSp>
        <p:nvCxnSpPr>
          <p:cNvPr id="113" name="Connecteur droit 112"/>
          <p:cNvCxnSpPr/>
          <p:nvPr/>
        </p:nvCxnSpPr>
        <p:spPr>
          <a:xfrm>
            <a:off x="1474086" y="1116916"/>
            <a:ext cx="0" cy="1210488"/>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14" name="Connecteur droit 113"/>
          <p:cNvCxnSpPr/>
          <p:nvPr/>
        </p:nvCxnSpPr>
        <p:spPr>
          <a:xfrm flipH="1">
            <a:off x="5123595" y="1112221"/>
            <a:ext cx="1" cy="1269764"/>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16" name="Ellipse 115"/>
          <p:cNvSpPr/>
          <p:nvPr/>
        </p:nvSpPr>
        <p:spPr>
          <a:xfrm>
            <a:off x="2459299" y="238198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ZoneTexte 116"/>
          <p:cNvSpPr txBox="1"/>
          <p:nvPr/>
        </p:nvSpPr>
        <p:spPr>
          <a:xfrm>
            <a:off x="2459299" y="2381985"/>
            <a:ext cx="493302" cy="246221"/>
          </a:xfrm>
          <a:prstGeom prst="rect">
            <a:avLst/>
          </a:prstGeom>
          <a:noFill/>
        </p:spPr>
        <p:txBody>
          <a:bodyPr wrap="square" rtlCol="0">
            <a:spAutoFit/>
          </a:bodyPr>
          <a:lstStyle/>
          <a:p>
            <a:r>
              <a:rPr lang="fr-FR" sz="1000" dirty="0" smtClean="0">
                <a:latin typeface="Chinacat" panose="00000400000000000000" pitchFamily="2" charset="0"/>
              </a:rPr>
              <a:t>1916</a:t>
            </a:r>
            <a:endParaRPr lang="fr-FR" sz="1000" dirty="0">
              <a:latin typeface="Chinacat" panose="00000400000000000000" pitchFamily="2" charset="0"/>
            </a:endParaRPr>
          </a:p>
        </p:txBody>
      </p:sp>
      <p:sp>
        <p:nvSpPr>
          <p:cNvPr id="118" name="Ellipse 117"/>
          <p:cNvSpPr/>
          <p:nvPr/>
        </p:nvSpPr>
        <p:spPr>
          <a:xfrm>
            <a:off x="3683435" y="2381985"/>
            <a:ext cx="438564" cy="246221"/>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ZoneTexte 118"/>
          <p:cNvSpPr txBox="1"/>
          <p:nvPr/>
        </p:nvSpPr>
        <p:spPr>
          <a:xfrm>
            <a:off x="3683435" y="2381985"/>
            <a:ext cx="493302" cy="246221"/>
          </a:xfrm>
          <a:prstGeom prst="rect">
            <a:avLst/>
          </a:prstGeom>
          <a:noFill/>
        </p:spPr>
        <p:txBody>
          <a:bodyPr wrap="square" rtlCol="0">
            <a:spAutoFit/>
          </a:bodyPr>
          <a:lstStyle/>
          <a:p>
            <a:r>
              <a:rPr lang="fr-FR" sz="1000" dirty="0" smtClean="0">
                <a:latin typeface="Chinacat" panose="00000400000000000000" pitchFamily="2" charset="0"/>
              </a:rPr>
              <a:t>1917</a:t>
            </a:r>
            <a:endParaRPr lang="fr-FR" sz="1000" dirty="0">
              <a:latin typeface="Chinacat" panose="00000400000000000000" pitchFamily="2" charset="0"/>
            </a:endParaRPr>
          </a:p>
        </p:txBody>
      </p:sp>
      <p:sp>
        <p:nvSpPr>
          <p:cNvPr id="123" name="ZoneTexte 122"/>
          <p:cNvSpPr txBox="1"/>
          <p:nvPr/>
        </p:nvSpPr>
        <p:spPr>
          <a:xfrm>
            <a:off x="554894" y="1614984"/>
            <a:ext cx="846932" cy="442035"/>
          </a:xfrm>
          <a:prstGeom prst="rect">
            <a:avLst/>
          </a:prstGeom>
          <a:noFill/>
        </p:spPr>
        <p:txBody>
          <a:bodyPr wrap="square" lIns="36000" tIns="36000" rIns="36000" bIns="36000" rtlCol="0">
            <a:spAutoFit/>
          </a:bodyPr>
          <a:lstStyle/>
          <a:p>
            <a:pPr algn="ctr"/>
            <a:r>
              <a:rPr lang="fr-FR" sz="800" b="1" dirty="0">
                <a:latin typeface="Short Stack" panose="02010500040000000007" pitchFamily="2" charset="0"/>
              </a:rPr>
              <a:t>a</a:t>
            </a:r>
            <a:r>
              <a:rPr lang="fr-FR" sz="800" b="1" dirty="0" smtClean="0">
                <a:latin typeface="Short Stack" panose="02010500040000000007" pitchFamily="2" charset="0"/>
              </a:rPr>
              <a:t>oût 1914</a:t>
            </a:r>
            <a:endParaRPr lang="fr-FR" sz="800" dirty="0">
              <a:latin typeface="Short Stack" panose="02010500040000000007" pitchFamily="2" charset="0"/>
            </a:endParaRPr>
          </a:p>
          <a:p>
            <a:pPr algn="ctr"/>
            <a:r>
              <a:rPr lang="fr-FR" sz="800" dirty="0" smtClean="0">
                <a:latin typeface="Short Stack" panose="02010500040000000007" pitchFamily="2" charset="0"/>
              </a:rPr>
              <a:t>Déclaration de guerre</a:t>
            </a:r>
            <a:endParaRPr lang="fr-FR" sz="800" dirty="0">
              <a:latin typeface="Short Stack" panose="02010500040000000007" pitchFamily="2" charset="0"/>
            </a:endParaRPr>
          </a:p>
        </p:txBody>
      </p:sp>
      <p:sp>
        <p:nvSpPr>
          <p:cNvPr id="127" name="ZoneTexte 126"/>
          <p:cNvSpPr txBox="1"/>
          <p:nvPr/>
        </p:nvSpPr>
        <p:spPr>
          <a:xfrm>
            <a:off x="6297237" y="1862359"/>
            <a:ext cx="687812" cy="442035"/>
          </a:xfrm>
          <a:prstGeom prst="rect">
            <a:avLst/>
          </a:prstGeom>
          <a:solidFill>
            <a:schemeClr val="bg1"/>
          </a:solidFill>
        </p:spPr>
        <p:txBody>
          <a:bodyPr wrap="square" lIns="36000" tIns="36000" rIns="36000" bIns="36000" rtlCol="0">
            <a:spAutoFit/>
          </a:bodyPr>
          <a:lstStyle/>
          <a:p>
            <a:pPr algn="ctr"/>
            <a:r>
              <a:rPr lang="fr-FR" sz="800" b="1" dirty="0">
                <a:latin typeface="Short Stack" panose="02010500040000000007" pitchFamily="2" charset="0"/>
              </a:rPr>
              <a:t>j</a:t>
            </a:r>
            <a:r>
              <a:rPr lang="fr-FR" sz="800" b="1" dirty="0" smtClean="0">
                <a:latin typeface="Short Stack" panose="02010500040000000007" pitchFamily="2" charset="0"/>
              </a:rPr>
              <a:t>uin 1919</a:t>
            </a:r>
            <a:endParaRPr lang="fr-FR" sz="800" dirty="0">
              <a:latin typeface="Short Stack" panose="02010500040000000007" pitchFamily="2" charset="0"/>
            </a:endParaRPr>
          </a:p>
          <a:p>
            <a:pPr algn="ctr"/>
            <a:r>
              <a:rPr lang="fr-FR" sz="800" dirty="0" smtClean="0">
                <a:latin typeface="Short Stack" panose="02010500040000000007" pitchFamily="2" charset="0"/>
              </a:rPr>
              <a:t>Traité de Versailles</a:t>
            </a:r>
            <a:endParaRPr lang="fr-FR" sz="800" dirty="0">
              <a:latin typeface="Short Stack" panose="02010500040000000007" pitchFamily="2" charset="0"/>
            </a:endParaRPr>
          </a:p>
        </p:txBody>
      </p:sp>
      <p:sp>
        <p:nvSpPr>
          <p:cNvPr id="135" name="ZoneTexte 134"/>
          <p:cNvSpPr txBox="1"/>
          <p:nvPr/>
        </p:nvSpPr>
        <p:spPr>
          <a:xfrm>
            <a:off x="5258927" y="1603999"/>
            <a:ext cx="983783" cy="565146"/>
          </a:xfrm>
          <a:prstGeom prst="rect">
            <a:avLst/>
          </a:prstGeom>
          <a:noFill/>
        </p:spPr>
        <p:txBody>
          <a:bodyPr wrap="square" lIns="36000" tIns="36000" rIns="36000" bIns="36000" rtlCol="0">
            <a:spAutoFit/>
          </a:bodyPr>
          <a:lstStyle/>
          <a:p>
            <a:pPr algn="ctr"/>
            <a:r>
              <a:rPr lang="fr-FR" sz="800" b="1" dirty="0" smtClean="0">
                <a:latin typeface="Short Stack" panose="02010500040000000007" pitchFamily="2" charset="0"/>
              </a:rPr>
              <a:t>11 novembre 1918</a:t>
            </a:r>
            <a:endParaRPr lang="fr-FR" sz="800" dirty="0">
              <a:latin typeface="Short Stack" panose="02010500040000000007" pitchFamily="2" charset="0"/>
            </a:endParaRPr>
          </a:p>
          <a:p>
            <a:pPr algn="ctr"/>
            <a:r>
              <a:rPr lang="fr-FR" sz="800" dirty="0" smtClean="0">
                <a:latin typeface="Short Stack" panose="02010500040000000007" pitchFamily="2" charset="0"/>
              </a:rPr>
              <a:t>Victoire de l’Entente Armistice</a:t>
            </a:r>
            <a:endParaRPr lang="fr-FR" sz="800" dirty="0">
              <a:latin typeface="Short Stack" panose="02010500040000000007" pitchFamily="2" charset="0"/>
            </a:endParaRPr>
          </a:p>
        </p:txBody>
      </p:sp>
      <p:cxnSp>
        <p:nvCxnSpPr>
          <p:cNvPr id="67" name="Connecteur droit 66"/>
          <p:cNvCxnSpPr/>
          <p:nvPr/>
        </p:nvCxnSpPr>
        <p:spPr>
          <a:xfrm>
            <a:off x="322413" y="1116916"/>
            <a:ext cx="0" cy="1210488"/>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 name="Double flèche horizontale 1"/>
          <p:cNvSpPr/>
          <p:nvPr/>
        </p:nvSpPr>
        <p:spPr>
          <a:xfrm>
            <a:off x="978360" y="1260054"/>
            <a:ext cx="5081339" cy="271937"/>
          </a:xfrm>
          <a:prstGeom prst="leftRightArrow">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ZoneTexte 68"/>
          <p:cNvSpPr txBox="1"/>
          <p:nvPr/>
        </p:nvSpPr>
        <p:spPr>
          <a:xfrm>
            <a:off x="2116440" y="1499441"/>
            <a:ext cx="1991966" cy="395869"/>
          </a:xfrm>
          <a:prstGeom prst="rect">
            <a:avLst/>
          </a:prstGeom>
          <a:solidFill>
            <a:schemeClr val="bg1"/>
          </a:solidFill>
        </p:spPr>
        <p:txBody>
          <a:bodyPr wrap="square" lIns="36000" tIns="36000" rIns="36000" bIns="36000" rtlCol="0">
            <a:spAutoFit/>
          </a:bodyPr>
          <a:lstStyle/>
          <a:p>
            <a:pPr algn="ctr"/>
            <a:r>
              <a:rPr lang="fr-FR" sz="1050" dirty="0" smtClean="0">
                <a:latin typeface="Short Stack" panose="02010500040000000007" pitchFamily="2" charset="0"/>
              </a:rPr>
              <a:t>1</a:t>
            </a:r>
            <a:r>
              <a:rPr lang="fr-FR" sz="1050" baseline="30000" dirty="0" smtClean="0">
                <a:latin typeface="Short Stack" panose="02010500040000000007" pitchFamily="2" charset="0"/>
              </a:rPr>
              <a:t>ère</a:t>
            </a:r>
            <a:r>
              <a:rPr lang="fr-FR" sz="1050" dirty="0" smtClean="0">
                <a:latin typeface="Short Stack" panose="02010500040000000007" pitchFamily="2" charset="0"/>
              </a:rPr>
              <a:t> guerre mondiale</a:t>
            </a:r>
          </a:p>
          <a:p>
            <a:pPr algn="ctr"/>
            <a:r>
              <a:rPr lang="fr-FR" sz="1050" dirty="0" smtClean="0">
                <a:latin typeface="Short Stack" panose="02010500040000000007" pitchFamily="2" charset="0"/>
              </a:rPr>
              <a:t>1914-1918</a:t>
            </a:r>
            <a:endParaRPr lang="fr-FR" sz="1050" dirty="0">
              <a:latin typeface="Short Stack" panose="02010500040000000007" pitchFamily="2" charset="0"/>
            </a:endParaRPr>
          </a:p>
        </p:txBody>
      </p:sp>
      <p:sp>
        <p:nvSpPr>
          <p:cNvPr id="3" name="Explosion 1 2"/>
          <p:cNvSpPr/>
          <p:nvPr/>
        </p:nvSpPr>
        <p:spPr>
          <a:xfrm>
            <a:off x="1296417" y="1531991"/>
            <a:ext cx="393693" cy="304010"/>
          </a:xfrm>
          <a:prstGeom prst="irregularSeal1">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3" name="Image 5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7862" y="6510228"/>
            <a:ext cx="329157" cy="1310532"/>
          </a:xfrm>
          <a:prstGeom prst="rect">
            <a:avLst/>
          </a:prstGeom>
        </p:spPr>
      </p:pic>
    </p:spTree>
    <p:extLst>
      <p:ext uri="{BB962C8B-B14F-4D97-AF65-F5344CB8AC3E}">
        <p14:creationId xmlns:p14="http://schemas.microsoft.com/office/powerpoint/2010/main" val="223398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2304530" y="755998"/>
            <a:ext cx="3024336" cy="462829"/>
          </a:xfrm>
          <a:prstGeom prst="ellipse">
            <a:avLst/>
          </a:prstGeom>
          <a:solidFill>
            <a:schemeClr val="accent2">
              <a:lumMod val="20000"/>
              <a:lumOff val="80000"/>
            </a:schemeClr>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ln>
                <a:solidFill>
                  <a:srgbClr val="C00000"/>
                </a:solidFill>
              </a:ln>
              <a:solidFill>
                <a:srgbClr val="FFF2CD"/>
              </a:solidFill>
            </a:endParaRPr>
          </a:p>
        </p:txBody>
      </p:sp>
      <p:sp>
        <p:nvSpPr>
          <p:cNvPr id="4" name="ZoneTexte 3"/>
          <p:cNvSpPr txBox="1"/>
          <p:nvPr/>
        </p:nvSpPr>
        <p:spPr>
          <a:xfrm>
            <a:off x="2304530" y="832521"/>
            <a:ext cx="3024336" cy="410405"/>
          </a:xfrm>
          <a:prstGeom prst="rect">
            <a:avLst/>
          </a:prstGeom>
          <a:noFill/>
        </p:spPr>
        <p:txBody>
          <a:bodyPr wrap="square" lIns="101636" tIns="50818" rIns="101636" bIns="50818" rtlCol="0">
            <a:spAutoFit/>
          </a:bodyPr>
          <a:lstStyle/>
          <a:p>
            <a:pPr algn="ctr"/>
            <a:r>
              <a:rPr lang="fr-FR" b="1" spc="50" dirty="0">
                <a:ln w="12700" cmpd="sng">
                  <a:solidFill>
                    <a:srgbClr val="C00000"/>
                  </a:solidFill>
                  <a:prstDash val="solid"/>
                </a:ln>
                <a:solidFill>
                  <a:schemeClr val="bg1"/>
                </a:solidFill>
                <a:effectLst>
                  <a:outerShdw blurRad="38100" dist="38100" dir="2700000" algn="tl">
                    <a:srgbClr val="000000">
                      <a:alpha val="43137"/>
                    </a:srgbClr>
                  </a:outerShdw>
                </a:effectLst>
                <a:latin typeface="Amandine"/>
              </a:rPr>
              <a:t>Correction des exercices</a:t>
            </a:r>
            <a:endParaRPr lang="fr-FR" dirty="0">
              <a:ln w="12700" cmpd="sng">
                <a:solidFill>
                  <a:srgbClr val="C00000"/>
                </a:solidFill>
                <a:prstDash val="solid"/>
              </a:ln>
              <a:solidFill>
                <a:schemeClr val="bg1"/>
              </a:solidFill>
              <a:effectLst>
                <a:outerShdw blurRad="38100" dist="38100" dir="2700000" algn="tl">
                  <a:srgbClr val="000000">
                    <a:alpha val="43137"/>
                  </a:srgbClr>
                </a:outerShdw>
              </a:effectLst>
              <a:latin typeface="Amandine"/>
            </a:endParaRPr>
          </a:p>
        </p:txBody>
      </p:sp>
      <p:grpSp>
        <p:nvGrpSpPr>
          <p:cNvPr id="44" name="Groupe 43"/>
          <p:cNvGrpSpPr/>
          <p:nvPr/>
        </p:nvGrpSpPr>
        <p:grpSpPr>
          <a:xfrm>
            <a:off x="0" y="-18010"/>
            <a:ext cx="7345363" cy="841375"/>
            <a:chOff x="-12700" y="1870075"/>
            <a:chExt cx="6938045" cy="841375"/>
          </a:xfrm>
          <a:effectLst>
            <a:outerShdw blurRad="50800" dist="38100" dir="5400000" algn="t" rotWithShape="0">
              <a:prstClr val="black">
                <a:alpha val="40000"/>
              </a:prstClr>
            </a:outerShdw>
          </a:effectLst>
        </p:grpSpPr>
        <p:pic>
          <p:nvPicPr>
            <p:cNvPr id="4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372"/>
            <a:stretch/>
          </p:blipFill>
          <p:spPr bwMode="auto">
            <a:xfrm>
              <a:off x="-12700" y="1870075"/>
              <a:ext cx="3469357"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56657" y="1870075"/>
              <a:ext cx="3468688"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7" name="Ellipse 46"/>
          <p:cNvSpPr/>
          <p:nvPr/>
        </p:nvSpPr>
        <p:spPr>
          <a:xfrm>
            <a:off x="174663" y="123279"/>
            <a:ext cx="689706" cy="699808"/>
          </a:xfrm>
          <a:prstGeom prst="ellipse">
            <a:avLst/>
          </a:prstGeom>
          <a:solidFill>
            <a:schemeClr val="bg1"/>
          </a:solidFill>
          <a:ln>
            <a:solidFill>
              <a:srgbClr val="C0000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8" name="Rectangle 47"/>
          <p:cNvSpPr/>
          <p:nvPr/>
        </p:nvSpPr>
        <p:spPr>
          <a:xfrm>
            <a:off x="219496" y="171380"/>
            <a:ext cx="583567" cy="656626"/>
          </a:xfrm>
          <a:prstGeom prst="rect">
            <a:avLst/>
          </a:prstGeom>
        </p:spPr>
        <p:txBody>
          <a:bodyPr wrap="none" lIns="101636" tIns="50818" rIns="101636" bIns="50818">
            <a:spAutoFit/>
          </a:bodyPr>
          <a:lstStyle/>
          <a:p>
            <a:pPr lvl="0" algn="ctr"/>
            <a:r>
              <a:rPr lang="fr-FR" sz="3600" dirty="0" smtClean="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H </a:t>
            </a:r>
            <a:endPar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9" name="Rectangle 48"/>
          <p:cNvSpPr/>
          <p:nvPr/>
        </p:nvSpPr>
        <p:spPr>
          <a:xfrm>
            <a:off x="1670092" y="62406"/>
            <a:ext cx="3844908" cy="533516"/>
          </a:xfrm>
          <a:prstGeom prst="rect">
            <a:avLst/>
          </a:prstGeom>
          <a:noFill/>
          <a:ln>
            <a:noFill/>
          </a:ln>
        </p:spPr>
        <p:txBody>
          <a:bodyPr wrap="none" lIns="101636" tIns="50818" rIns="101636" bIns="50818">
            <a:spAutoFit/>
          </a:bodyPr>
          <a:lstStyle/>
          <a:p>
            <a:pPr algn="ctr"/>
            <a:r>
              <a:rPr lang="fr-F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hinacat" panose="00000400000000000000" pitchFamily="2" charset="0"/>
              </a:rPr>
              <a:t>Un siècle d’innovations</a:t>
            </a:r>
          </a:p>
        </p:txBody>
      </p:sp>
      <p:sp>
        <p:nvSpPr>
          <p:cNvPr id="50" name="Rectangle à coins arrondis 49"/>
          <p:cNvSpPr/>
          <p:nvPr/>
        </p:nvSpPr>
        <p:spPr>
          <a:xfrm>
            <a:off x="6345309" y="206511"/>
            <a:ext cx="734468" cy="459891"/>
          </a:xfrm>
          <a:prstGeom prst="roundRect">
            <a:avLst>
              <a:gd name="adj" fmla="val 33049"/>
            </a:avLst>
          </a:prstGeom>
          <a:solidFill>
            <a:schemeClr val="accent2">
              <a:lumMod val="60000"/>
              <a:lumOff val="40000"/>
            </a:schemeClr>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51" name="Rectangle à coins arrondis 50"/>
          <p:cNvSpPr/>
          <p:nvPr/>
        </p:nvSpPr>
        <p:spPr>
          <a:xfrm>
            <a:off x="6410373" y="622150"/>
            <a:ext cx="605032" cy="278041"/>
          </a:xfrm>
          <a:prstGeom prst="roundRect">
            <a:avLst>
              <a:gd name="adj" fmla="val 33049"/>
            </a:avLst>
          </a:prstGeom>
          <a:solidFill>
            <a:schemeClr val="bg1"/>
          </a:solidFill>
          <a:ln>
            <a:solidFill>
              <a:schemeClr val="accent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62" name="ZoneTexte 61"/>
          <p:cNvSpPr txBox="1"/>
          <p:nvPr/>
        </p:nvSpPr>
        <p:spPr>
          <a:xfrm>
            <a:off x="6439341" y="586745"/>
            <a:ext cx="548750" cy="348850"/>
          </a:xfrm>
          <a:prstGeom prst="rect">
            <a:avLst/>
          </a:prstGeom>
          <a:noFill/>
        </p:spPr>
        <p:txBody>
          <a:bodyPr wrap="square" lIns="101636" tIns="50818" rIns="101636" bIns="50818" rtlCol="0">
            <a:spAutoFit/>
          </a:bodyPr>
          <a:lstStyle/>
          <a:p>
            <a:pPr algn="ctr"/>
            <a:r>
              <a:rPr lang="fr-FR" sz="1600" b="1" dirty="0">
                <a:latin typeface="Fineliner Script" pitchFamily="50" charset="0"/>
              </a:rPr>
              <a:t>CM2</a:t>
            </a:r>
            <a:endParaRPr lang="fr-FR" sz="1800" b="1" dirty="0">
              <a:latin typeface="Fineliner Script" pitchFamily="50" charset="0"/>
            </a:endParaRPr>
          </a:p>
        </p:txBody>
      </p:sp>
      <p:sp>
        <p:nvSpPr>
          <p:cNvPr id="67" name="ZoneTexte 66"/>
          <p:cNvSpPr txBox="1"/>
          <p:nvPr/>
        </p:nvSpPr>
        <p:spPr>
          <a:xfrm>
            <a:off x="6264969" y="225340"/>
            <a:ext cx="895147" cy="447338"/>
          </a:xfrm>
          <a:prstGeom prst="rect">
            <a:avLst/>
          </a:prstGeom>
          <a:noFill/>
        </p:spPr>
        <p:txBody>
          <a:bodyPr wrap="square" lIns="101636" tIns="50818" rIns="101636" bIns="50818" rtlCol="0">
            <a:spAutoFit/>
          </a:bodyPr>
          <a:lstStyle/>
          <a:p>
            <a:pPr algn="ctr">
              <a:lnSpc>
                <a:spcPct val="70000"/>
              </a:lnSpc>
            </a:pPr>
            <a:r>
              <a:rPr lang="fr-FR" sz="1600" b="1" dirty="0">
                <a:solidFill>
                  <a:schemeClr val="bg1"/>
                </a:solidFill>
                <a:latin typeface="Fineliner Script" pitchFamily="50" charset="0"/>
              </a:rPr>
              <a:t>Le 19</a:t>
            </a:r>
            <a:r>
              <a:rPr lang="fr-FR" sz="1600" b="1" baseline="30000" dirty="0">
                <a:solidFill>
                  <a:schemeClr val="bg1"/>
                </a:solidFill>
                <a:latin typeface="Fineliner Script" pitchFamily="50" charset="0"/>
              </a:rPr>
              <a:t>ème</a:t>
            </a:r>
            <a:r>
              <a:rPr lang="fr-FR" sz="1600" b="1" dirty="0">
                <a:solidFill>
                  <a:schemeClr val="bg1"/>
                </a:solidFill>
                <a:latin typeface="Fineliner Script" pitchFamily="50" charset="0"/>
              </a:rPr>
              <a:t> siècle</a:t>
            </a:r>
            <a:endParaRPr lang="fr-FR" sz="1800" b="1" dirty="0">
              <a:solidFill>
                <a:schemeClr val="bg1"/>
              </a:solidFill>
              <a:latin typeface="Fineliner Script" pitchFamily="50" charset="0"/>
            </a:endParaRPr>
          </a:p>
        </p:txBody>
      </p:sp>
      <p:sp>
        <p:nvSpPr>
          <p:cNvPr id="23" name="Rectangle 22"/>
          <p:cNvSpPr/>
          <p:nvPr/>
        </p:nvSpPr>
        <p:spPr>
          <a:xfrm>
            <a:off x="273" y="1026902"/>
            <a:ext cx="2396692" cy="400110"/>
          </a:xfrm>
          <a:prstGeom prst="rect">
            <a:avLst/>
          </a:prstGeom>
        </p:spPr>
        <p:txBody>
          <a:bodyPr wrap="square">
            <a:spAutoFit/>
          </a:bodyPr>
          <a:lstStyle/>
          <a:p>
            <a:r>
              <a:rPr lang="fr-FR" dirty="0">
                <a:latin typeface="Short Stack" panose="02010500040000000007" pitchFamily="2" charset="0"/>
                <a:sym typeface="Wingdings" panose="05000000000000000000" pitchFamily="2" charset="2"/>
              </a:rPr>
              <a:t></a:t>
            </a:r>
            <a:r>
              <a:rPr lang="fr-FR" dirty="0">
                <a:latin typeface="Short Stack" panose="02010500040000000007" pitchFamily="2" charset="0"/>
                <a:sym typeface="Wingdings"/>
              </a:rPr>
              <a:t> </a:t>
            </a:r>
            <a:r>
              <a:rPr lang="fr-FR" dirty="0" smtClean="0">
                <a:latin typeface="Fineliner Script" pitchFamily="50" charset="0"/>
                <a:sym typeface="Wingdings"/>
              </a:rPr>
              <a:t>Exercices</a:t>
            </a:r>
            <a:endParaRPr lang="fr-FR" dirty="0"/>
          </a:p>
        </p:txBody>
      </p:sp>
      <p:sp>
        <p:nvSpPr>
          <p:cNvPr id="25" name="Rectangle 24"/>
          <p:cNvSpPr/>
          <p:nvPr/>
        </p:nvSpPr>
        <p:spPr>
          <a:xfrm>
            <a:off x="273" y="3299217"/>
            <a:ext cx="3816423" cy="400110"/>
          </a:xfrm>
          <a:prstGeom prst="rect">
            <a:avLst/>
          </a:prstGeom>
        </p:spPr>
        <p:txBody>
          <a:bodyPr wrap="square">
            <a:spAutoFit/>
          </a:bodyPr>
          <a:lstStyle/>
          <a:p>
            <a:r>
              <a:rPr lang="fr-FR" dirty="0">
                <a:latin typeface="Short Stack" panose="02010500040000000007" pitchFamily="2" charset="0"/>
                <a:sym typeface="Wingdings"/>
              </a:rPr>
              <a:t> </a:t>
            </a:r>
            <a:r>
              <a:rPr lang="fr-FR" dirty="0">
                <a:latin typeface="Fineliner Script" pitchFamily="50" charset="0"/>
                <a:sym typeface="Wingdings"/>
              </a:rPr>
              <a:t>Vrai ou faux ?</a:t>
            </a:r>
            <a:endParaRPr lang="fr-FR" dirty="0"/>
          </a:p>
        </p:txBody>
      </p:sp>
      <p:sp>
        <p:nvSpPr>
          <p:cNvPr id="27" name="Rectangle 26"/>
          <p:cNvSpPr/>
          <p:nvPr/>
        </p:nvSpPr>
        <p:spPr>
          <a:xfrm>
            <a:off x="0" y="6516638"/>
            <a:ext cx="5832921" cy="400110"/>
          </a:xfrm>
          <a:prstGeom prst="rect">
            <a:avLst/>
          </a:prstGeom>
        </p:spPr>
        <p:txBody>
          <a:bodyPr wrap="square">
            <a:spAutoFit/>
          </a:bodyPr>
          <a:lstStyle/>
          <a:p>
            <a:r>
              <a:rPr lang="fr-FR" dirty="0">
                <a:latin typeface="Short Stack" panose="02010500040000000007" pitchFamily="2" charset="0"/>
                <a:sym typeface="Wingdings"/>
              </a:rPr>
              <a:t> </a:t>
            </a:r>
            <a:r>
              <a:rPr lang="fr-FR" dirty="0">
                <a:latin typeface="Fineliner Script" pitchFamily="50" charset="0"/>
                <a:sym typeface="Wingdings"/>
              </a:rPr>
              <a:t>Ecris le nom des transport qui apparaissent au 19</a:t>
            </a:r>
            <a:r>
              <a:rPr lang="fr-FR" baseline="30000" dirty="0">
                <a:latin typeface="Fineliner Script" pitchFamily="50" charset="0"/>
                <a:sym typeface="Wingdings"/>
              </a:rPr>
              <a:t>ème</a:t>
            </a:r>
            <a:r>
              <a:rPr lang="fr-FR" dirty="0">
                <a:latin typeface="Fineliner Script" pitchFamily="50" charset="0"/>
                <a:sym typeface="Wingdings"/>
              </a:rPr>
              <a:t> siècle.</a:t>
            </a:r>
            <a:endParaRPr lang="fr-FR" dirty="0"/>
          </a:p>
        </p:txBody>
      </p:sp>
      <p:sp>
        <p:nvSpPr>
          <p:cNvPr id="33" name="ZoneTexte 32"/>
          <p:cNvSpPr txBox="1"/>
          <p:nvPr/>
        </p:nvSpPr>
        <p:spPr>
          <a:xfrm>
            <a:off x="81043" y="1413208"/>
            <a:ext cx="7192038" cy="1911668"/>
          </a:xfrm>
          <a:prstGeom prst="rect">
            <a:avLst/>
          </a:prstGeom>
          <a:noFill/>
        </p:spPr>
        <p:txBody>
          <a:bodyPr wrap="square" lIns="36000" tIns="36000" rIns="36000" bIns="36000" rtlCol="0">
            <a:spAutoFit/>
          </a:bodyPr>
          <a:lstStyle/>
          <a:p>
            <a:pPr>
              <a:spcAft>
                <a:spcPts val="600"/>
              </a:spcAft>
              <a:tabLst>
                <a:tab pos="4391025" algn="l"/>
              </a:tabLst>
            </a:pPr>
            <a:r>
              <a:rPr lang="fr-FR" sz="1050" dirty="0">
                <a:latin typeface="Short Stack" panose="02010500040000000007" pitchFamily="2" charset="0"/>
              </a:rPr>
              <a:t>1) </a:t>
            </a:r>
            <a:r>
              <a:rPr lang="fr-FR" sz="1050" dirty="0" smtClean="0">
                <a:latin typeface="Short Stack" panose="02010500040000000007" pitchFamily="2" charset="0"/>
              </a:rPr>
              <a:t>Colorie les pays sur la carte, les pays de la triple Entente (TE) en vert foncé, ceux proches de la TE en vert clair, les pays de la triple </a:t>
            </a:r>
            <a:r>
              <a:rPr lang="fr-FR" sz="1050" dirty="0">
                <a:latin typeface="Short Stack" panose="02010500040000000007" pitchFamily="2" charset="0"/>
              </a:rPr>
              <a:t>A</a:t>
            </a:r>
            <a:r>
              <a:rPr lang="fr-FR" sz="1050" dirty="0" smtClean="0">
                <a:latin typeface="Short Stack" panose="02010500040000000007" pitchFamily="2" charset="0"/>
              </a:rPr>
              <a:t>lliance (TA)en rouge et ceux proches de la TA en rose, les pays neutres en jaune.</a:t>
            </a:r>
            <a:endParaRPr lang="fr-FR" sz="1050" dirty="0">
              <a:latin typeface="Short Stack" panose="02010500040000000007" pitchFamily="2" charset="0"/>
            </a:endParaRPr>
          </a:p>
          <a:p>
            <a:pPr>
              <a:lnSpc>
                <a:spcPct val="120000"/>
              </a:lnSpc>
              <a:spcAft>
                <a:spcPts val="600"/>
              </a:spcAft>
              <a:tabLst>
                <a:tab pos="4391025" algn="l"/>
              </a:tabLst>
            </a:pPr>
            <a:r>
              <a:rPr lang="fr-FR" sz="1050" dirty="0">
                <a:latin typeface="Short Stack" panose="02010500040000000007" pitchFamily="2" charset="0"/>
              </a:rPr>
              <a:t>2) </a:t>
            </a:r>
            <a:r>
              <a:rPr lang="fr-FR" sz="1050" dirty="0" smtClean="0">
                <a:latin typeface="Short Stack" panose="02010500040000000007" pitchFamily="2" charset="0"/>
              </a:rPr>
              <a:t>Ecris le nom des pays :</a:t>
            </a:r>
          </a:p>
          <a:p>
            <a:pPr>
              <a:lnSpc>
                <a:spcPct val="120000"/>
              </a:lnSpc>
              <a:spcAft>
                <a:spcPts val="600"/>
              </a:spcAft>
              <a:tabLst>
                <a:tab pos="4391025" algn="l"/>
              </a:tabLst>
            </a:pPr>
            <a:r>
              <a:rPr lang="fr-FR" sz="1050" dirty="0" smtClean="0">
                <a:latin typeface="Short Stack" panose="02010500040000000007" pitchFamily="2" charset="0"/>
              </a:rPr>
              <a:t>* De la triple Alliance : </a:t>
            </a:r>
            <a:r>
              <a:rPr lang="fr-FR" sz="1050" b="1" dirty="0" smtClean="0">
                <a:solidFill>
                  <a:srgbClr val="FF0000"/>
                </a:solidFill>
                <a:latin typeface="Short Stack" panose="02010500040000000007" pitchFamily="2" charset="0"/>
              </a:rPr>
              <a:t>Allemagne, Italie, Autriche-Hongrie</a:t>
            </a:r>
          </a:p>
          <a:p>
            <a:pPr>
              <a:lnSpc>
                <a:spcPct val="120000"/>
              </a:lnSpc>
              <a:spcAft>
                <a:spcPts val="600"/>
              </a:spcAft>
              <a:tabLst>
                <a:tab pos="4391025" algn="l"/>
              </a:tabLst>
            </a:pPr>
            <a:r>
              <a:rPr lang="fr-FR" sz="1050" dirty="0" smtClean="0">
                <a:latin typeface="Short Stack" panose="02010500040000000007" pitchFamily="2" charset="0"/>
              </a:rPr>
              <a:t>* De la triple Entente : </a:t>
            </a:r>
            <a:r>
              <a:rPr lang="fr-FR" sz="1050" b="1" dirty="0" smtClean="0">
                <a:solidFill>
                  <a:srgbClr val="FF0000"/>
                </a:solidFill>
                <a:latin typeface="Short Stack" panose="02010500040000000007" pitchFamily="2" charset="0"/>
              </a:rPr>
              <a:t>France, Russie, Royaume-Uni</a:t>
            </a:r>
            <a:endParaRPr lang="fr-FR" sz="1050" b="1" dirty="0">
              <a:solidFill>
                <a:srgbClr val="FF0000"/>
              </a:solidFill>
              <a:latin typeface="Short Stack" panose="02010500040000000007" pitchFamily="2" charset="0"/>
            </a:endParaRPr>
          </a:p>
          <a:p>
            <a:pPr>
              <a:lnSpc>
                <a:spcPct val="120000"/>
              </a:lnSpc>
              <a:spcAft>
                <a:spcPts val="600"/>
              </a:spcAft>
            </a:pPr>
            <a:r>
              <a:rPr lang="fr-FR" sz="1050" dirty="0">
                <a:latin typeface="Short Stack" panose="02010500040000000007" pitchFamily="2" charset="0"/>
              </a:rPr>
              <a:t>3) </a:t>
            </a:r>
            <a:r>
              <a:rPr lang="fr-FR" sz="1050" dirty="0" smtClean="0">
                <a:latin typeface="Short Stack" panose="02010500040000000007" pitchFamily="2" charset="0"/>
              </a:rPr>
              <a:t>Ecris ce qui se passe :	</a:t>
            </a:r>
            <a:r>
              <a:rPr lang="fr-FR" sz="1050" b="1" dirty="0" smtClean="0">
                <a:solidFill>
                  <a:srgbClr val="FF0000"/>
                </a:solidFill>
                <a:latin typeface="Short Stack" panose="02010500040000000007" pitchFamily="2" charset="0"/>
              </a:rPr>
              <a:t>* en Août 1914 : La guerre est déclarée</a:t>
            </a:r>
          </a:p>
          <a:p>
            <a:pPr>
              <a:lnSpc>
                <a:spcPct val="120000"/>
              </a:lnSpc>
              <a:spcAft>
                <a:spcPts val="600"/>
              </a:spcAft>
            </a:pPr>
            <a:r>
              <a:rPr lang="fr-FR" sz="1050" b="1" dirty="0" smtClean="0">
                <a:solidFill>
                  <a:srgbClr val="FF0000"/>
                </a:solidFill>
                <a:latin typeface="Short Stack" panose="02010500040000000007" pitchFamily="2" charset="0"/>
              </a:rPr>
              <a:t>		* fin 1914 : 600 km de tranchées sont creusées</a:t>
            </a:r>
            <a:endParaRPr lang="fr-FR" sz="1050" b="1" dirty="0">
              <a:solidFill>
                <a:srgbClr val="FF0000"/>
              </a:solidFill>
              <a:latin typeface="Short Stack" panose="02010500040000000007" pitchFamily="2" charset="0"/>
            </a:endParaRPr>
          </a:p>
        </p:txBody>
      </p:sp>
      <p:graphicFrame>
        <p:nvGraphicFramePr>
          <p:cNvPr id="34" name="Tableau 33"/>
          <p:cNvGraphicFramePr>
            <a:graphicFrameLocks noGrp="1"/>
          </p:cNvGraphicFramePr>
          <p:nvPr>
            <p:extLst>
              <p:ext uri="{D42A27DB-BD31-4B8C-83A1-F6EECF244321}">
                <p14:modId xmlns:p14="http://schemas.microsoft.com/office/powerpoint/2010/main" val="3513740361"/>
              </p:ext>
            </p:extLst>
          </p:nvPr>
        </p:nvGraphicFramePr>
        <p:xfrm>
          <a:off x="151772" y="3754327"/>
          <a:ext cx="6979472" cy="2559022"/>
        </p:xfrm>
        <a:graphic>
          <a:graphicData uri="http://schemas.openxmlformats.org/drawingml/2006/table">
            <a:tbl>
              <a:tblPr firstRow="1" bandRow="1">
                <a:tableStyleId>{5940675A-B579-460E-94D1-54222C63F5DA}</a:tableStyleId>
              </a:tblPr>
              <a:tblGrid>
                <a:gridCol w="3520909">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2234427">
                  <a:extLst>
                    <a:ext uri="{9D8B030D-6E8A-4147-A177-3AD203B41FA5}">
                      <a16:colId xmlns:a16="http://schemas.microsoft.com/office/drawing/2014/main" xmlns="" val="20002"/>
                    </a:ext>
                  </a:extLst>
                </a:gridCol>
              </a:tblGrid>
              <a:tr h="269806">
                <a:tc>
                  <a:txBody>
                    <a:bodyPr/>
                    <a:lstStyle/>
                    <a:p>
                      <a:pPr algn="ctr"/>
                      <a:r>
                        <a:rPr lang="fr-FR" sz="1100" dirty="0">
                          <a:latin typeface="Short Stack" panose="02010500040000000007" pitchFamily="2" charset="0"/>
                        </a:rPr>
                        <a:t>Affirmations</a:t>
                      </a:r>
                    </a:p>
                  </a:txBody>
                  <a:tcPr anchor="ctr"/>
                </a:tc>
                <a:tc>
                  <a:txBody>
                    <a:bodyPr/>
                    <a:lstStyle/>
                    <a:p>
                      <a:pPr algn="ctr"/>
                      <a:r>
                        <a:rPr lang="fr-FR" sz="1100" dirty="0" smtClean="0">
                          <a:latin typeface="Short Stack" panose="02010500040000000007" pitchFamily="2" charset="0"/>
                        </a:rPr>
                        <a:t>Vrai ou faux</a:t>
                      </a:r>
                      <a:endParaRPr lang="fr-FR" sz="1100" dirty="0">
                        <a:latin typeface="Short Stack" panose="02010500040000000007" pitchFamily="2" charset="0"/>
                      </a:endParaRPr>
                    </a:p>
                  </a:txBody>
                  <a:tcPr anchor="ctr"/>
                </a:tc>
                <a:tc>
                  <a:txBody>
                    <a:bodyPr/>
                    <a:lstStyle/>
                    <a:p>
                      <a:pPr algn="ctr"/>
                      <a:r>
                        <a:rPr lang="fr-FR" sz="1100" dirty="0" smtClean="0">
                          <a:latin typeface="Short Stack" panose="02010500040000000007" pitchFamily="2" charset="0"/>
                        </a:rPr>
                        <a:t>correction</a:t>
                      </a:r>
                      <a:endParaRPr lang="fr-FR" sz="1100" dirty="0">
                        <a:latin typeface="Short Stack" panose="02010500040000000007" pitchFamily="2" charset="0"/>
                      </a:endParaRPr>
                    </a:p>
                  </a:txBody>
                  <a:tcPr anchor="ctr"/>
                </a:tc>
                <a:extLst>
                  <a:ext uri="{0D108BD9-81ED-4DB2-BD59-A6C34878D82A}">
                    <a16:rowId xmlns:a16="http://schemas.microsoft.com/office/drawing/2014/main" xmlns="" val="10000"/>
                  </a:ext>
                </a:extLst>
              </a:tr>
              <a:tr h="314028">
                <a:tc>
                  <a:txBody>
                    <a:bodyPr/>
                    <a:lstStyle/>
                    <a:p>
                      <a:pPr marL="0" marR="0" indent="0" algn="l" defTabSz="1016356" rtl="0" eaLnBrk="1" fontAlgn="auto" latinLnBrk="0" hangingPunct="1">
                        <a:lnSpc>
                          <a:spcPct val="100000"/>
                        </a:lnSpc>
                        <a:spcBef>
                          <a:spcPts val="0"/>
                        </a:spcBef>
                        <a:spcAft>
                          <a:spcPts val="0"/>
                        </a:spcAft>
                        <a:buClrTx/>
                        <a:buSzTx/>
                        <a:buFontTx/>
                        <a:buNone/>
                        <a:tabLst/>
                        <a:defRPr/>
                      </a:pPr>
                      <a:r>
                        <a:rPr lang="fr-FR" sz="1050" dirty="0">
                          <a:latin typeface="Short Stack" panose="02010500040000000007" pitchFamily="2" charset="0"/>
                        </a:rPr>
                        <a:t>a. </a:t>
                      </a:r>
                      <a:r>
                        <a:rPr lang="fr-FR" sz="1050" dirty="0" smtClean="0">
                          <a:latin typeface="Short Stack" panose="02010500040000000007" pitchFamily="2" charset="0"/>
                        </a:rPr>
                        <a:t>George</a:t>
                      </a:r>
                      <a:r>
                        <a:rPr lang="fr-FR" sz="1050" baseline="0" dirty="0" smtClean="0">
                          <a:latin typeface="Short Stack" panose="02010500040000000007" pitchFamily="2" charset="0"/>
                        </a:rPr>
                        <a:t> Clémenceau devient président de la République française</a:t>
                      </a:r>
                      <a:endParaRPr lang="fr-FR" sz="1050" dirty="0">
                        <a:latin typeface="Short Stack" panose="02010500040000000007" pitchFamily="2" charset="0"/>
                      </a:endParaRPr>
                    </a:p>
                  </a:txBody>
                  <a:tcPr anchor="ctr"/>
                </a:tc>
                <a:tc>
                  <a:txBody>
                    <a:bodyPr/>
                    <a:lstStyle/>
                    <a:p>
                      <a:pPr algn="ctr"/>
                      <a:r>
                        <a:rPr lang="fr-FR" sz="1400" b="1" dirty="0" smtClean="0">
                          <a:solidFill>
                            <a:srgbClr val="FF0000"/>
                          </a:solidFill>
                          <a:latin typeface="Short Stack" panose="02010500040000000007" pitchFamily="2" charset="0"/>
                        </a:rPr>
                        <a:t>vrai</a:t>
                      </a:r>
                      <a:endParaRPr lang="fr-FR" sz="1400" b="1" dirty="0">
                        <a:solidFill>
                          <a:srgbClr val="FF0000"/>
                        </a:solidFill>
                        <a:latin typeface="Short Stack" panose="02010500040000000007" pitchFamily="2" charset="0"/>
                      </a:endParaRPr>
                    </a:p>
                  </a:txBody>
                  <a:tcPr anchor="ctr"/>
                </a:tc>
                <a:tc>
                  <a:txBody>
                    <a:bodyPr/>
                    <a:lstStyle/>
                    <a:p>
                      <a:pPr algn="ctr"/>
                      <a:endParaRPr lang="fr-FR" sz="1400" b="1"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1"/>
                  </a:ext>
                </a:extLst>
              </a:tr>
              <a:tr h="314028">
                <a:tc>
                  <a:txBody>
                    <a:bodyPr/>
                    <a:lstStyle/>
                    <a:p>
                      <a:r>
                        <a:rPr lang="fr-FR" sz="1050" dirty="0">
                          <a:latin typeface="Short Stack" panose="02010500040000000007" pitchFamily="2" charset="0"/>
                        </a:rPr>
                        <a:t>b. </a:t>
                      </a:r>
                      <a:r>
                        <a:rPr lang="fr-FR" sz="1050" dirty="0" smtClean="0">
                          <a:latin typeface="Short Stack" panose="02010500040000000007" pitchFamily="2" charset="0"/>
                        </a:rPr>
                        <a:t>La Russie arrête la guerre car elle ne veut plus se battre</a:t>
                      </a:r>
                      <a:endParaRPr lang="fr-FR" sz="1050" dirty="0">
                        <a:latin typeface="Short Stack" panose="02010500040000000007" pitchFamily="2" charset="0"/>
                      </a:endParaRPr>
                    </a:p>
                  </a:txBody>
                  <a:tcPr anchor="ctr"/>
                </a:tc>
                <a:tc>
                  <a:txBody>
                    <a:bodyPr/>
                    <a:lstStyle/>
                    <a:p>
                      <a:pPr algn="ctr"/>
                      <a:r>
                        <a:rPr lang="fr-FR" sz="1400" b="1" dirty="0" smtClean="0">
                          <a:solidFill>
                            <a:srgbClr val="FF0000"/>
                          </a:solidFill>
                          <a:latin typeface="Short Stack" panose="02010500040000000007" pitchFamily="2" charset="0"/>
                        </a:rPr>
                        <a:t>Faux </a:t>
                      </a:r>
                      <a:endParaRPr lang="fr-FR" sz="1400" b="1" dirty="0">
                        <a:solidFill>
                          <a:srgbClr val="FF0000"/>
                        </a:solidFill>
                        <a:latin typeface="Short Stack" panose="02010500040000000007" pitchFamily="2" charset="0"/>
                      </a:endParaRPr>
                    </a:p>
                  </a:txBody>
                  <a:tcPr anchor="ctr"/>
                </a:tc>
                <a:tc>
                  <a:txBody>
                    <a:bodyPr/>
                    <a:lstStyle/>
                    <a:p>
                      <a:pPr algn="ctr"/>
                      <a:r>
                        <a:rPr lang="fr-FR" sz="1050" b="1" dirty="0" smtClean="0">
                          <a:solidFill>
                            <a:srgbClr val="FF0000"/>
                          </a:solidFill>
                          <a:latin typeface="Short Stack" panose="02010500040000000007" pitchFamily="2" charset="0"/>
                        </a:rPr>
                        <a:t>À cause</a:t>
                      </a:r>
                      <a:r>
                        <a:rPr lang="fr-FR" sz="1050" b="1" baseline="0" dirty="0" smtClean="0">
                          <a:solidFill>
                            <a:srgbClr val="FF0000"/>
                          </a:solidFill>
                          <a:latin typeface="Short Stack" panose="02010500040000000007" pitchFamily="2" charset="0"/>
                        </a:rPr>
                        <a:t> d’une révolution dans son pays</a:t>
                      </a:r>
                      <a:endParaRPr lang="fr-FR" sz="1050" b="1"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2"/>
                  </a:ext>
                </a:extLst>
              </a:tr>
              <a:tr h="314028">
                <a:tc>
                  <a:txBody>
                    <a:bodyPr/>
                    <a:lstStyle/>
                    <a:p>
                      <a:r>
                        <a:rPr lang="fr-FR" sz="1050" dirty="0">
                          <a:latin typeface="Short Stack" panose="02010500040000000007" pitchFamily="2" charset="0"/>
                        </a:rPr>
                        <a:t>c. </a:t>
                      </a:r>
                      <a:r>
                        <a:rPr lang="fr-FR" sz="1050" dirty="0" smtClean="0">
                          <a:latin typeface="Short Stack" panose="02010500040000000007" pitchFamily="2" charset="0"/>
                        </a:rPr>
                        <a:t>Les Etats-Unis</a:t>
                      </a:r>
                      <a:r>
                        <a:rPr lang="fr-FR" sz="1050" baseline="0" dirty="0" smtClean="0">
                          <a:latin typeface="Short Stack" panose="02010500040000000007" pitchFamily="2" charset="0"/>
                        </a:rPr>
                        <a:t> viennent soutenir l’Allemagne et entrent en guerre</a:t>
                      </a:r>
                      <a:endParaRPr lang="fr-FR" sz="1050" dirty="0">
                        <a:latin typeface="Short Stack" panose="02010500040000000007" pitchFamily="2" charset="0"/>
                      </a:endParaRPr>
                    </a:p>
                  </a:txBody>
                  <a:tcPr anchor="ctr"/>
                </a:tc>
                <a:tc>
                  <a:txBody>
                    <a:bodyPr/>
                    <a:lstStyle/>
                    <a:p>
                      <a:pPr algn="ctr"/>
                      <a:r>
                        <a:rPr lang="fr-FR" sz="1400" b="1" dirty="0" smtClean="0">
                          <a:solidFill>
                            <a:srgbClr val="FF0000"/>
                          </a:solidFill>
                          <a:latin typeface="Short Stack" panose="02010500040000000007" pitchFamily="2" charset="0"/>
                        </a:rPr>
                        <a:t>Faux </a:t>
                      </a:r>
                      <a:endParaRPr lang="fr-FR" sz="1400" b="1" dirty="0">
                        <a:solidFill>
                          <a:srgbClr val="FF0000"/>
                        </a:solidFill>
                        <a:latin typeface="Short Stack" panose="02010500040000000007" pitchFamily="2" charset="0"/>
                      </a:endParaRPr>
                    </a:p>
                  </a:txBody>
                  <a:tcPr anchor="ctr"/>
                </a:tc>
                <a:tc>
                  <a:txBody>
                    <a:bodyPr/>
                    <a:lstStyle/>
                    <a:p>
                      <a:pPr algn="ctr"/>
                      <a:r>
                        <a:rPr lang="fr-FR" sz="1100" b="1" dirty="0" smtClean="0">
                          <a:solidFill>
                            <a:srgbClr val="FF0000"/>
                          </a:solidFill>
                          <a:latin typeface="Short Stack" panose="02010500040000000007" pitchFamily="2" charset="0"/>
                        </a:rPr>
                        <a:t>Les</a:t>
                      </a:r>
                      <a:r>
                        <a:rPr lang="fr-FR" sz="1100" b="1" baseline="0" dirty="0" smtClean="0">
                          <a:solidFill>
                            <a:srgbClr val="FF0000"/>
                          </a:solidFill>
                          <a:latin typeface="Short Stack" panose="02010500040000000007" pitchFamily="2" charset="0"/>
                        </a:rPr>
                        <a:t> EU soutiennent la France</a:t>
                      </a:r>
                      <a:endParaRPr lang="fr-FR" sz="1100" b="1"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3"/>
                  </a:ext>
                </a:extLst>
              </a:tr>
              <a:tr h="314028">
                <a:tc>
                  <a:txBody>
                    <a:bodyPr/>
                    <a:lstStyle/>
                    <a:p>
                      <a:r>
                        <a:rPr lang="fr-FR" sz="1050" dirty="0">
                          <a:latin typeface="Short Stack" panose="02010500040000000007" pitchFamily="2" charset="0"/>
                        </a:rPr>
                        <a:t>d.</a:t>
                      </a:r>
                      <a:r>
                        <a:rPr lang="fr-FR" sz="1050" baseline="0" dirty="0">
                          <a:latin typeface="Short Stack" panose="02010500040000000007" pitchFamily="2" charset="0"/>
                        </a:rPr>
                        <a:t> </a:t>
                      </a:r>
                      <a:r>
                        <a:rPr lang="fr-FR" sz="1050" baseline="0" dirty="0" smtClean="0">
                          <a:latin typeface="Short Stack" panose="02010500040000000007" pitchFamily="2" charset="0"/>
                        </a:rPr>
                        <a:t>L’Allemagne gagne la guerre</a:t>
                      </a:r>
                      <a:endParaRPr lang="fr-FR" sz="1050" dirty="0">
                        <a:latin typeface="Short Stack" panose="02010500040000000007" pitchFamily="2" charset="0"/>
                      </a:endParaRPr>
                    </a:p>
                  </a:txBody>
                  <a:tcPr anchor="ctr"/>
                </a:tc>
                <a:tc>
                  <a:txBody>
                    <a:bodyPr/>
                    <a:lstStyle/>
                    <a:p>
                      <a:pPr algn="ctr"/>
                      <a:r>
                        <a:rPr lang="fr-FR" sz="1400" b="1" dirty="0" smtClean="0">
                          <a:solidFill>
                            <a:srgbClr val="FF0000"/>
                          </a:solidFill>
                          <a:latin typeface="Short Stack" panose="02010500040000000007" pitchFamily="2" charset="0"/>
                        </a:rPr>
                        <a:t>Faux </a:t>
                      </a:r>
                      <a:endParaRPr lang="fr-FR" sz="1400" b="1" dirty="0">
                        <a:solidFill>
                          <a:srgbClr val="FF0000"/>
                        </a:solidFill>
                        <a:latin typeface="Short Stack" panose="02010500040000000007" pitchFamily="2" charset="0"/>
                      </a:endParaRPr>
                    </a:p>
                  </a:txBody>
                  <a:tcPr anchor="ctr"/>
                </a:tc>
                <a:tc>
                  <a:txBody>
                    <a:bodyPr/>
                    <a:lstStyle/>
                    <a:p>
                      <a:pPr algn="ctr"/>
                      <a:r>
                        <a:rPr lang="fr-FR" sz="1050" b="1" dirty="0" smtClean="0">
                          <a:solidFill>
                            <a:srgbClr val="FF0000"/>
                          </a:solidFill>
                          <a:latin typeface="Short Stack" panose="02010500040000000007" pitchFamily="2" charset="0"/>
                        </a:rPr>
                        <a:t>C’est la France</a:t>
                      </a:r>
                      <a:endParaRPr lang="fr-FR" sz="1050" b="1"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4"/>
                  </a:ext>
                </a:extLst>
              </a:tr>
              <a:tr h="314028">
                <a:tc>
                  <a:txBody>
                    <a:bodyPr/>
                    <a:lstStyle/>
                    <a:p>
                      <a:r>
                        <a:rPr lang="fr-FR" sz="1050" dirty="0">
                          <a:latin typeface="Short Stack" panose="02010500040000000007" pitchFamily="2" charset="0"/>
                        </a:rPr>
                        <a:t>e. </a:t>
                      </a:r>
                      <a:r>
                        <a:rPr lang="fr-FR" sz="1050" dirty="0" smtClean="0">
                          <a:latin typeface="Short Stack" panose="02010500040000000007" pitchFamily="2" charset="0"/>
                        </a:rPr>
                        <a:t>Le l’est signé le 11 novembre 1918</a:t>
                      </a:r>
                      <a:endParaRPr lang="fr-FR" sz="1050" dirty="0">
                        <a:latin typeface="Short Stack" panose="02010500040000000007" pitchFamily="2" charset="0"/>
                      </a:endParaRPr>
                    </a:p>
                  </a:txBody>
                  <a:tcPr anchor="ctr"/>
                </a:tc>
                <a:tc>
                  <a:txBody>
                    <a:bodyPr/>
                    <a:lstStyle/>
                    <a:p>
                      <a:pPr algn="ctr"/>
                      <a:r>
                        <a:rPr lang="fr-FR" sz="1400" b="1" dirty="0" smtClean="0">
                          <a:solidFill>
                            <a:srgbClr val="FF0000"/>
                          </a:solidFill>
                          <a:latin typeface="Short Stack" panose="02010500040000000007" pitchFamily="2" charset="0"/>
                        </a:rPr>
                        <a:t>Faux </a:t>
                      </a:r>
                      <a:endParaRPr lang="fr-FR" sz="1400" b="1" dirty="0">
                        <a:solidFill>
                          <a:srgbClr val="FF0000"/>
                        </a:solidFill>
                        <a:latin typeface="Short Stack" panose="02010500040000000007" pitchFamily="2" charset="0"/>
                      </a:endParaRPr>
                    </a:p>
                  </a:txBody>
                  <a:tcPr anchor="ctr"/>
                </a:tc>
                <a:tc>
                  <a:txBody>
                    <a:bodyPr/>
                    <a:lstStyle/>
                    <a:p>
                      <a:pPr algn="ctr"/>
                      <a:r>
                        <a:rPr lang="fr-FR" sz="1050" b="1" dirty="0" smtClean="0">
                          <a:solidFill>
                            <a:srgbClr val="FF0000"/>
                          </a:solidFill>
                          <a:latin typeface="Short Stack" panose="02010500040000000007" pitchFamily="2" charset="0"/>
                        </a:rPr>
                        <a:t>C’est l’armistice</a:t>
                      </a:r>
                      <a:endParaRPr lang="fr-FR" sz="1050" b="1"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5"/>
                  </a:ext>
                </a:extLst>
              </a:tr>
              <a:tr h="314028">
                <a:tc>
                  <a:txBody>
                    <a:bodyPr/>
                    <a:lstStyle/>
                    <a:p>
                      <a:r>
                        <a:rPr lang="fr-FR" sz="1050" dirty="0" smtClean="0">
                          <a:latin typeface="Short Stack" panose="02010500040000000007" pitchFamily="2" charset="0"/>
                        </a:rPr>
                        <a:t>f. L’Allemagne</a:t>
                      </a:r>
                      <a:r>
                        <a:rPr lang="fr-FR" sz="1050" baseline="0" dirty="0" smtClean="0">
                          <a:latin typeface="Short Stack" panose="02010500040000000007" pitchFamily="2" charset="0"/>
                        </a:rPr>
                        <a:t> soit rendre L’Alsace et la Lorraine à la France</a:t>
                      </a:r>
                      <a:endParaRPr lang="fr-FR" sz="1050" dirty="0">
                        <a:latin typeface="Short Stack" panose="02010500040000000007" pitchFamily="2" charset="0"/>
                      </a:endParaRPr>
                    </a:p>
                  </a:txBody>
                  <a:tcPr anchor="ctr"/>
                </a:tc>
                <a:tc>
                  <a:txBody>
                    <a:bodyPr/>
                    <a:lstStyle/>
                    <a:p>
                      <a:pPr algn="ctr"/>
                      <a:r>
                        <a:rPr lang="fr-FR" sz="1400" b="1" dirty="0" smtClean="0">
                          <a:solidFill>
                            <a:srgbClr val="FF0000"/>
                          </a:solidFill>
                          <a:latin typeface="Short Stack" panose="02010500040000000007" pitchFamily="2" charset="0"/>
                        </a:rPr>
                        <a:t>Vrai </a:t>
                      </a:r>
                      <a:endParaRPr lang="fr-FR" sz="1400" b="1" dirty="0">
                        <a:solidFill>
                          <a:srgbClr val="FF0000"/>
                        </a:solidFill>
                        <a:latin typeface="Short Stack" panose="02010500040000000007" pitchFamily="2" charset="0"/>
                      </a:endParaRPr>
                    </a:p>
                  </a:txBody>
                  <a:tcPr anchor="ctr"/>
                </a:tc>
                <a:tc>
                  <a:txBody>
                    <a:bodyPr/>
                    <a:lstStyle/>
                    <a:p>
                      <a:pPr algn="ctr"/>
                      <a:endParaRPr lang="fr-FR" sz="1400" b="1" dirty="0">
                        <a:solidFill>
                          <a:srgbClr val="FF0000"/>
                        </a:solidFill>
                        <a:latin typeface="Short Stack" panose="02010500040000000007" pitchFamily="2" charset="0"/>
                      </a:endParaRPr>
                    </a:p>
                  </a:txBody>
                  <a:tcPr anchor="ctr"/>
                </a:tc>
                <a:extLst>
                  <a:ext uri="{0D108BD9-81ED-4DB2-BD59-A6C34878D82A}">
                    <a16:rowId xmlns:a16="http://schemas.microsoft.com/office/drawing/2014/main" xmlns="" val="10006"/>
                  </a:ext>
                </a:extLst>
              </a:tr>
            </a:tbl>
          </a:graphicData>
        </a:graphic>
      </p:graphicFrame>
      <p:sp>
        <p:nvSpPr>
          <p:cNvPr id="35" name="Rectangle 34"/>
          <p:cNvSpPr/>
          <p:nvPr/>
        </p:nvSpPr>
        <p:spPr>
          <a:xfrm>
            <a:off x="43219" y="6912100"/>
            <a:ext cx="7098654" cy="1061829"/>
          </a:xfrm>
          <a:prstGeom prst="rect">
            <a:avLst/>
          </a:prstGeom>
        </p:spPr>
        <p:txBody>
          <a:bodyPr wrap="square">
            <a:spAutoFit/>
          </a:bodyPr>
          <a:lstStyle/>
          <a:p>
            <a:pPr marL="228600" lvl="0" indent="-228600">
              <a:lnSpc>
                <a:spcPct val="150000"/>
              </a:lnSpc>
              <a:buAutoNum type="alphaLcParenR"/>
            </a:pPr>
            <a:r>
              <a:rPr lang="fr-FR" sz="1050" dirty="0" smtClean="0">
                <a:solidFill>
                  <a:prstClr val="black"/>
                </a:solidFill>
                <a:latin typeface="Short Stack" panose="02010500040000000007" pitchFamily="2" charset="0"/>
              </a:rPr>
              <a:t>70 millions : </a:t>
            </a:r>
            <a:r>
              <a:rPr lang="fr-FR" sz="1050" b="1" dirty="0" smtClean="0">
                <a:solidFill>
                  <a:srgbClr val="FF0000"/>
                </a:solidFill>
                <a:latin typeface="Short Stack" panose="02010500040000000007" pitchFamily="2" charset="0"/>
              </a:rPr>
              <a:t>nombre d’hommes mobilisés</a:t>
            </a:r>
          </a:p>
          <a:p>
            <a:pPr marL="228600" lvl="0" indent="-228600">
              <a:lnSpc>
                <a:spcPct val="150000"/>
              </a:lnSpc>
              <a:buAutoNum type="alphaLcParenR"/>
            </a:pPr>
            <a:r>
              <a:rPr lang="fr-FR" sz="1050" dirty="0" smtClean="0">
                <a:solidFill>
                  <a:prstClr val="black"/>
                </a:solidFill>
                <a:latin typeface="Short Stack" panose="02010500040000000007" pitchFamily="2" charset="0"/>
              </a:rPr>
              <a:t>10 millions : </a:t>
            </a:r>
            <a:r>
              <a:rPr lang="fr-FR" sz="1050" b="1" dirty="0" smtClean="0">
                <a:solidFill>
                  <a:srgbClr val="FF0000"/>
                </a:solidFill>
                <a:latin typeface="Short Stack" panose="02010500040000000007" pitchFamily="2" charset="0"/>
              </a:rPr>
              <a:t>nombre de morts</a:t>
            </a:r>
          </a:p>
          <a:p>
            <a:pPr marL="228600" lvl="0" indent="-228600">
              <a:lnSpc>
                <a:spcPct val="150000"/>
              </a:lnSpc>
              <a:buAutoNum type="alphaLcParenR"/>
            </a:pPr>
            <a:r>
              <a:rPr lang="fr-FR" sz="1050" dirty="0" smtClean="0">
                <a:solidFill>
                  <a:prstClr val="black"/>
                </a:solidFill>
                <a:latin typeface="Short Stack" panose="02010500040000000007" pitchFamily="2" charset="0"/>
              </a:rPr>
              <a:t>6 millions : </a:t>
            </a:r>
            <a:r>
              <a:rPr lang="fr-FR" sz="1050" b="1" dirty="0" smtClean="0">
                <a:solidFill>
                  <a:srgbClr val="FF0000"/>
                </a:solidFill>
                <a:latin typeface="Short Stack" panose="02010500040000000007" pitchFamily="2" charset="0"/>
              </a:rPr>
              <a:t>nombre de grands blessés</a:t>
            </a:r>
          </a:p>
          <a:p>
            <a:pPr marL="228600" lvl="0" indent="-228600">
              <a:lnSpc>
                <a:spcPct val="150000"/>
              </a:lnSpc>
              <a:buAutoNum type="alphaLcParenR"/>
            </a:pPr>
            <a:r>
              <a:rPr lang="fr-FR" sz="1050" dirty="0" smtClean="0">
                <a:solidFill>
                  <a:prstClr val="black"/>
                </a:solidFill>
                <a:latin typeface="Short Stack" panose="02010500040000000007" pitchFamily="2" charset="0"/>
              </a:rPr>
              <a:t>1,5 millions : </a:t>
            </a:r>
            <a:r>
              <a:rPr lang="fr-FR" sz="1050" b="1" dirty="0" smtClean="0">
                <a:solidFill>
                  <a:srgbClr val="FF0000"/>
                </a:solidFill>
                <a:latin typeface="Short Stack" panose="02010500040000000007" pitchFamily="2" charset="0"/>
              </a:rPr>
              <a:t>nombre de morts français</a:t>
            </a:r>
            <a:endParaRPr lang="fr-FR" sz="1050" b="1" dirty="0">
              <a:solidFill>
                <a:srgbClr val="FF0000"/>
              </a:solidFill>
              <a:latin typeface="Short Stack" panose="02010500040000000007" pitchFamily="2" charset="0"/>
            </a:endParaRPr>
          </a:p>
        </p:txBody>
      </p:sp>
      <p:pic>
        <p:nvPicPr>
          <p:cNvPr id="20" name="Imag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5932" y="6510228"/>
            <a:ext cx="329157" cy="1310532"/>
          </a:xfrm>
          <a:prstGeom prst="rect">
            <a:avLst/>
          </a:prstGeom>
        </p:spPr>
      </p:pic>
    </p:spTree>
    <p:extLst>
      <p:ext uri="{BB962C8B-B14F-4D97-AF65-F5344CB8AC3E}">
        <p14:creationId xmlns:p14="http://schemas.microsoft.com/office/powerpoint/2010/main" val="7683699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18987</TotalTime>
  <Words>1578</Words>
  <Application>Microsoft Office PowerPoint</Application>
  <PresentationFormat>Personnalisé</PresentationFormat>
  <Paragraphs>153</Paragraphs>
  <Slides>5</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5</vt:i4>
      </vt:variant>
    </vt:vector>
  </HeadingPairs>
  <TitlesOfParts>
    <vt:vector size="16" baseType="lpstr">
      <vt:lpstr>Amandine</vt:lpstr>
      <vt:lpstr>Arial</vt:lpstr>
      <vt:lpstr>Calibri</vt:lpstr>
      <vt:lpstr>Chinacat</vt:lpstr>
      <vt:lpstr>Clensey</vt:lpstr>
      <vt:lpstr>Dekko</vt:lpstr>
      <vt:lpstr>Fineliner Script</vt:lpstr>
      <vt:lpstr>KG Primary Italics</vt:lpstr>
      <vt:lpstr>Short Stack</vt:lpstr>
      <vt:lpstr>Wingdings</vt:lpstr>
      <vt:lpstr>Thème Office</vt:lpstr>
      <vt:lpstr>Présentation PowerPoint</vt:lpstr>
      <vt:lpstr>Présentation PowerPoint</vt:lpstr>
      <vt:lpstr>Présentation PowerPoint</vt:lpstr>
      <vt:lpstr>Présentation PowerPoint</vt:lpstr>
      <vt:lpstr>Présentation PowerPoint</vt:lpstr>
    </vt:vector>
  </TitlesOfParts>
  <Company>Ecole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402</cp:revision>
  <cp:lastPrinted>2013-09-26T11:43:32Z</cp:lastPrinted>
  <dcterms:created xsi:type="dcterms:W3CDTF">2013-09-22T07:50:11Z</dcterms:created>
  <dcterms:modified xsi:type="dcterms:W3CDTF">2017-06-25T14:17:46Z</dcterms:modified>
</cp:coreProperties>
</file>