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34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53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5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80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80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3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04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30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46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3A0-F054-4E20-BC03-5AC8D8B8959E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3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A3A0-F054-4E20-BC03-5AC8D8B8959E}" type="datetimeFigureOut">
              <a:rPr lang="fr-FR" smtClean="0"/>
              <a:t>09/09/2020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C8BA-B189-4E41-B83A-DC34F56A6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77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JP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Les tracés à la règle - Lutin Bazar">
            <a:extLst>
              <a:ext uri="{FF2B5EF4-FFF2-40B4-BE49-F238E27FC236}">
                <a16:creationId xmlns:a16="http://schemas.microsoft.com/office/drawing/2014/main" id="{7E5442CA-E4A3-429C-9B49-0A3725843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6" b="21406"/>
          <a:stretch/>
        </p:blipFill>
        <p:spPr bwMode="auto">
          <a:xfrm>
            <a:off x="4232530" y="3627687"/>
            <a:ext cx="1071562" cy="6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au 4">
            <a:extLst>
              <a:ext uri="{FF2B5EF4-FFF2-40B4-BE49-F238E27FC236}">
                <a16:creationId xmlns:a16="http://schemas.microsoft.com/office/drawing/2014/main" id="{9BE008A0-E582-4B37-B24D-504BC8D93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222977"/>
              </p:ext>
            </p:extLst>
          </p:nvPr>
        </p:nvGraphicFramePr>
        <p:xfrm>
          <a:off x="120316" y="2574208"/>
          <a:ext cx="2643808" cy="1722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1904">
                  <a:extLst>
                    <a:ext uri="{9D8B030D-6E8A-4147-A177-3AD203B41FA5}">
                      <a16:colId xmlns:a16="http://schemas.microsoft.com/office/drawing/2014/main" val="3411084472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1586560703"/>
                    </a:ext>
                  </a:extLst>
                </a:gridCol>
              </a:tblGrid>
              <a:tr h="256735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KG Second Chances Sketch" panose="02000000000000000000" pitchFamily="2" charset="0"/>
                        </a:rPr>
                        <a:t>Les nombres (suite)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883809"/>
                  </a:ext>
                </a:extLst>
              </a:tr>
              <a:tr h="25673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latin typeface="OpenDyslexic" panose="00000500000000000000" pitchFamily="50" charset="0"/>
                        </a:rPr>
                        <a:t>Carte à pince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latin typeface="OpenDyslexic" panose="00000500000000000000" pitchFamily="50" charset="0"/>
                        </a:rPr>
                        <a:t>Je lis les mots nombres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latin typeface="OpenDyslexic" panose="00000500000000000000" pitchFamily="50" charset="0"/>
                        </a:rPr>
                        <a:t>Cache-cache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latin typeface="OpenDyslexic" panose="00000500000000000000" pitchFamily="50" charset="0"/>
                        </a:rPr>
                        <a:t> </a:t>
                      </a:r>
                      <a:r>
                        <a:rPr lang="fr-FR" sz="600" dirty="0">
                          <a:latin typeface="OpenDyslexic" panose="00000500000000000000" pitchFamily="50" charset="0"/>
                        </a:rPr>
                        <a:t>les robots /Les serpents</a:t>
                      </a:r>
                      <a:endParaRPr lang="fr-FR" sz="700" dirty="0">
                        <a:latin typeface="OpenDyslexic" panose="00000500000000000000" pitchFamily="50" charset="0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772796042"/>
                  </a:ext>
                </a:extLst>
              </a:tr>
              <a:tr h="1148388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088559190"/>
                  </a:ext>
                </a:extLst>
              </a:tr>
            </a:tbl>
          </a:graphicData>
        </a:graphic>
      </p:graphicFrame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0B17A07-B332-4478-82FE-745D7E26D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05534"/>
              </p:ext>
            </p:extLst>
          </p:nvPr>
        </p:nvGraphicFramePr>
        <p:xfrm>
          <a:off x="124240" y="482940"/>
          <a:ext cx="6609520" cy="17122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1904">
                  <a:extLst>
                    <a:ext uri="{9D8B030D-6E8A-4147-A177-3AD203B41FA5}">
                      <a16:colId xmlns:a16="http://schemas.microsoft.com/office/drawing/2014/main" val="1176211713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54572444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463952442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3411084472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1586560703"/>
                    </a:ext>
                  </a:extLst>
                </a:gridCol>
              </a:tblGrid>
              <a:tr h="256735">
                <a:tc gridSpan="5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KG Second Chances Sketch" panose="02000000000000000000" pitchFamily="2" charset="0"/>
                        </a:rPr>
                        <a:t>Les nombres</a:t>
                      </a:r>
                    </a:p>
                  </a:txBody>
                  <a:tcPr marL="63305" marR="63305" marT="31652" marB="31652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883809"/>
                  </a:ext>
                </a:extLst>
              </a:tr>
              <a:tr h="256735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OpenDyslexic" panose="00000500000000000000" pitchFamily="50" charset="0"/>
                        </a:rPr>
                        <a:t>Puzzles de 0 à 99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OpenDyslexic" panose="00000500000000000000" pitchFamily="50" charset="0"/>
                        </a:rPr>
                        <a:t>Les nombres manquants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OpenDyslexic" panose="00000500000000000000" pitchFamily="50" charset="0"/>
                        </a:rPr>
                        <a:t>L’ordre des nombres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OpenDyslexic" panose="00000500000000000000" pitchFamily="50" charset="0"/>
                        </a:rPr>
                        <a:t>Deux par deux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OpenDyslexic" panose="00000500000000000000" pitchFamily="50" charset="0"/>
                        </a:rPr>
                        <a:t>Le chemin des nombres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772796042"/>
                  </a:ext>
                </a:extLst>
              </a:tr>
              <a:tr h="1148388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08855919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89517B9-3D4B-4EEB-992C-A0ADEA5627B4}"/>
              </a:ext>
            </a:extLst>
          </p:cNvPr>
          <p:cNvSpPr txBox="1"/>
          <p:nvPr/>
        </p:nvSpPr>
        <p:spPr>
          <a:xfrm>
            <a:off x="1036346" y="0"/>
            <a:ext cx="4348752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38" dirty="0">
                <a:latin typeface="KG Second Chances Sketch" panose="02000000000000000000" pitchFamily="2" charset="0"/>
              </a:rPr>
              <a:t>Plan de travail n°1 </a:t>
            </a:r>
          </a:p>
        </p:txBody>
      </p:sp>
      <p:graphicFrame>
        <p:nvGraphicFramePr>
          <p:cNvPr id="38" name="Tableau 4">
            <a:extLst>
              <a:ext uri="{FF2B5EF4-FFF2-40B4-BE49-F238E27FC236}">
                <a16:creationId xmlns:a16="http://schemas.microsoft.com/office/drawing/2014/main" id="{751E118F-9106-4B66-B6A7-5669B9E77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31136"/>
              </p:ext>
            </p:extLst>
          </p:nvPr>
        </p:nvGraphicFramePr>
        <p:xfrm>
          <a:off x="2797256" y="2563737"/>
          <a:ext cx="3965712" cy="1702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1904">
                  <a:extLst>
                    <a:ext uri="{9D8B030D-6E8A-4147-A177-3AD203B41FA5}">
                      <a16:colId xmlns:a16="http://schemas.microsoft.com/office/drawing/2014/main" val="463952442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3411084472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1586560703"/>
                    </a:ext>
                  </a:extLst>
                </a:gridCol>
              </a:tblGrid>
              <a:tr h="256735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KG Second Chances Sketch" panose="02000000000000000000" pitchFamily="2" charset="0"/>
                        </a:rPr>
                        <a:t>géométrie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883809"/>
                  </a:ext>
                </a:extLst>
              </a:tr>
              <a:tr h="256735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OpenDyslexic" panose="00000500000000000000" pitchFamily="50" charset="0"/>
                        </a:rPr>
                        <a:t>Les tangrams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OpenDyslexic" panose="00000500000000000000" pitchFamily="50" charset="0"/>
                        </a:rPr>
                        <a:t>Tracer à la règle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OpenDyslexic" panose="00000500000000000000" pitchFamily="50" charset="0"/>
                        </a:rPr>
                        <a:t>Les formes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772796042"/>
                  </a:ext>
                </a:extLst>
              </a:tr>
              <a:tr h="1148388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Je trace des traits avec ma règle et un crayon sur une feuille blanche</a:t>
                      </a: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Je trie par famille de forme.</a:t>
                      </a: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088559190"/>
                  </a:ext>
                </a:extLst>
              </a:tr>
            </a:tbl>
          </a:graphicData>
        </a:graphic>
      </p:graphicFrame>
      <p:graphicFrame>
        <p:nvGraphicFramePr>
          <p:cNvPr id="70" name="Tableau 4">
            <a:extLst>
              <a:ext uri="{FF2B5EF4-FFF2-40B4-BE49-F238E27FC236}">
                <a16:creationId xmlns:a16="http://schemas.microsoft.com/office/drawing/2014/main" id="{167735EA-9464-4499-AD82-CA1E796CC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02682"/>
              </p:ext>
            </p:extLst>
          </p:nvPr>
        </p:nvGraphicFramePr>
        <p:xfrm>
          <a:off x="111686" y="4806164"/>
          <a:ext cx="6609520" cy="173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1904">
                  <a:extLst>
                    <a:ext uri="{9D8B030D-6E8A-4147-A177-3AD203B41FA5}">
                      <a16:colId xmlns:a16="http://schemas.microsoft.com/office/drawing/2014/main" val="1176211713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54572444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463952442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3411084472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1586560703"/>
                    </a:ext>
                  </a:extLst>
                </a:gridCol>
              </a:tblGrid>
              <a:tr h="256735">
                <a:tc gridSpan="5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KG Second Chances Sketch" panose="02000000000000000000" pitchFamily="2" charset="0"/>
                        </a:rPr>
                        <a:t>Lecture </a:t>
                      </a:r>
                    </a:p>
                  </a:txBody>
                  <a:tcPr marL="63305" marR="63305" marT="31652" marB="31652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883809"/>
                  </a:ext>
                </a:extLst>
              </a:tr>
              <a:tr h="25673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OpenDyslexic" panose="00000500000000000000" pitchFamily="50" charset="0"/>
                        </a:rPr>
                        <a:t>Un mot – une image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OpenDyslexic" panose="00000500000000000000" pitchFamily="50" charset="0"/>
                        </a:rPr>
                        <a:t>Le bon mot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OpenDyslexic" panose="00000500000000000000" pitchFamily="50" charset="0"/>
                        </a:rPr>
                        <a:t>Le mot et l’image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OpenDyslexic" panose="00000500000000000000" pitchFamily="50" charset="0"/>
                        </a:rPr>
                        <a:t>L’image et la phrase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OpenDyslexic" panose="00000500000000000000" pitchFamily="50" charset="0"/>
                        </a:rPr>
                        <a:t>L’image et les phrases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772796042"/>
                  </a:ext>
                </a:extLst>
              </a:tr>
              <a:tr h="1148388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088559190"/>
                  </a:ext>
                </a:extLst>
              </a:tr>
            </a:tbl>
          </a:graphicData>
        </a:graphic>
      </p:graphicFrame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D7A37A45-241A-43E3-A309-13DA7C9E0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28642"/>
              </p:ext>
            </p:extLst>
          </p:nvPr>
        </p:nvGraphicFramePr>
        <p:xfrm>
          <a:off x="140806" y="6983330"/>
          <a:ext cx="6609520" cy="173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1904">
                  <a:extLst>
                    <a:ext uri="{9D8B030D-6E8A-4147-A177-3AD203B41FA5}">
                      <a16:colId xmlns:a16="http://schemas.microsoft.com/office/drawing/2014/main" val="1176211713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54572444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463952442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3411084472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val="1586560703"/>
                    </a:ext>
                  </a:extLst>
                </a:gridCol>
              </a:tblGrid>
              <a:tr h="256735">
                <a:tc gridSpan="5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KG Second Chances Sketch" panose="02000000000000000000" pitchFamily="2" charset="0"/>
                        </a:rPr>
                        <a:t>Étude de la langue</a:t>
                      </a:r>
                    </a:p>
                  </a:txBody>
                  <a:tcPr marL="63305" marR="63305" marT="31652" marB="31652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883809"/>
                  </a:ext>
                </a:extLst>
              </a:tr>
              <a:tr h="25673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OpenDyslexic" panose="00000500000000000000" pitchFamily="50" charset="0"/>
                        </a:rPr>
                        <a:t>L’ordre alphabétique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OpenDyslexic" panose="00000500000000000000" pitchFamily="50" charset="0"/>
                        </a:rPr>
                        <a:t>La lettre manquante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OpenDyslexic" panose="00000500000000000000" pitchFamily="50" charset="0"/>
                        </a:rPr>
                        <a:t>Les lettres manquantes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OpenDyslexic" panose="00000500000000000000" pitchFamily="50" charset="0"/>
                        </a:rPr>
                        <a:t>Puzzle de l’alphabet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OpenDyslexic" panose="00000500000000000000" pitchFamily="50" charset="0"/>
                        </a:rPr>
                        <a:t>La lettre avant / après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772796042"/>
                  </a:ext>
                </a:extLst>
              </a:tr>
              <a:tr h="1148388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088559190"/>
                  </a:ext>
                </a:extLst>
              </a:tr>
            </a:tbl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45D6BD22-DCB3-4F7F-962D-CEF717A8F291}"/>
              </a:ext>
            </a:extLst>
          </p:cNvPr>
          <p:cNvGrpSpPr/>
          <p:nvPr/>
        </p:nvGrpSpPr>
        <p:grpSpPr>
          <a:xfrm>
            <a:off x="305215" y="2072576"/>
            <a:ext cx="808380" cy="255502"/>
            <a:chOff x="305215" y="2016062"/>
            <a:chExt cx="808380" cy="255502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4EFB1E7A-004E-4168-9277-2D2918E4F168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A05D3175-29A4-4EFD-8910-5F721EFDB440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453148DE-EC98-4BBC-8FB6-54687385066F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895C4D81-2496-4390-98CD-C047132E7D42}"/>
              </a:ext>
            </a:extLst>
          </p:cNvPr>
          <p:cNvGrpSpPr/>
          <p:nvPr/>
        </p:nvGrpSpPr>
        <p:grpSpPr>
          <a:xfrm>
            <a:off x="1686340" y="2072576"/>
            <a:ext cx="808380" cy="255502"/>
            <a:chOff x="305215" y="2016062"/>
            <a:chExt cx="808380" cy="255502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E3B716CD-8BE4-4483-9BC0-20544F231355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E9A75D05-9F24-4782-80E4-56D7DD4C83DD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EC1C68E9-9510-4C01-96A8-7FFC50605C3E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C24354DB-9A69-42C6-A188-76DC61B1EAAE}"/>
              </a:ext>
            </a:extLst>
          </p:cNvPr>
          <p:cNvGrpSpPr/>
          <p:nvPr/>
        </p:nvGrpSpPr>
        <p:grpSpPr>
          <a:xfrm>
            <a:off x="3024810" y="2072576"/>
            <a:ext cx="808380" cy="255502"/>
            <a:chOff x="305215" y="2016062"/>
            <a:chExt cx="808380" cy="255502"/>
          </a:xfrm>
        </p:grpSpPr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06D1E45A-3049-4563-A29E-0E501A2E78C8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3CB43EF1-C04C-4E97-A264-B332907441D9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BF6F4237-D92B-458E-8D93-F698107DC04E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20810A0D-E2BA-4C9B-98BA-F1102AF7FC40}"/>
              </a:ext>
            </a:extLst>
          </p:cNvPr>
          <p:cNvGrpSpPr/>
          <p:nvPr/>
        </p:nvGrpSpPr>
        <p:grpSpPr>
          <a:xfrm>
            <a:off x="4363280" y="2073973"/>
            <a:ext cx="808380" cy="255502"/>
            <a:chOff x="305215" y="2016062"/>
            <a:chExt cx="808380" cy="255502"/>
          </a:xfrm>
        </p:grpSpPr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A4F4E8F8-B307-469E-9459-198B25C53417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01225AAD-621A-4F1A-8AC2-5F05DB30491C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400C177E-FE91-4E4E-A834-365A1F8AF18D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617817D7-D4F8-4A4F-9A3C-EE10D9D062E3}"/>
              </a:ext>
            </a:extLst>
          </p:cNvPr>
          <p:cNvGrpSpPr/>
          <p:nvPr/>
        </p:nvGrpSpPr>
        <p:grpSpPr>
          <a:xfrm>
            <a:off x="5678150" y="2072576"/>
            <a:ext cx="808380" cy="255502"/>
            <a:chOff x="305215" y="2016062"/>
            <a:chExt cx="808380" cy="255502"/>
          </a:xfrm>
        </p:grpSpPr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DDD5D8CF-FD3F-491B-93BA-4F3D0AEF9A15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DD58BCC6-26FD-4E90-A386-9FF8CDB6EAB9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016B959C-BE9B-456B-B053-69EE1FB24B43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8184C21F-2728-4DF5-9CE7-C53D3F28EB9C}"/>
              </a:ext>
            </a:extLst>
          </p:cNvPr>
          <p:cNvGrpSpPr/>
          <p:nvPr/>
        </p:nvGrpSpPr>
        <p:grpSpPr>
          <a:xfrm>
            <a:off x="304813" y="4229649"/>
            <a:ext cx="808380" cy="255502"/>
            <a:chOff x="305215" y="2016062"/>
            <a:chExt cx="808380" cy="255502"/>
          </a:xfrm>
        </p:grpSpPr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C7494788-54EA-4131-8AB4-69549D377935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AE5A7A4A-78E8-416D-8ACC-3CABA066AE4E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28552A48-3205-4869-BE36-400287EF6099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7B2A772C-910E-4A0D-8FFC-E61AF5A8ED82}"/>
              </a:ext>
            </a:extLst>
          </p:cNvPr>
          <p:cNvGrpSpPr/>
          <p:nvPr/>
        </p:nvGrpSpPr>
        <p:grpSpPr>
          <a:xfrm>
            <a:off x="1685938" y="4229649"/>
            <a:ext cx="808380" cy="255502"/>
            <a:chOff x="305215" y="2016062"/>
            <a:chExt cx="808380" cy="255502"/>
          </a:xfrm>
        </p:grpSpPr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0DC98E18-7875-4CDA-8C3A-3D866B6E4C7B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7D0631FE-61C9-4F98-A666-1DC7E9FE5591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6A6598D6-7AAB-45AF-8AE4-F86996988D34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D89D504A-8A21-4A9E-BC70-95ECFA565D97}"/>
              </a:ext>
            </a:extLst>
          </p:cNvPr>
          <p:cNvGrpSpPr/>
          <p:nvPr/>
        </p:nvGrpSpPr>
        <p:grpSpPr>
          <a:xfrm>
            <a:off x="3037452" y="4144390"/>
            <a:ext cx="808380" cy="255502"/>
            <a:chOff x="305215" y="2016062"/>
            <a:chExt cx="808380" cy="255502"/>
          </a:xfrm>
        </p:grpSpPr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1F7F135E-3CCB-4A1D-A7C8-1B5F60AA1095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CB733118-F1D8-4167-8EA7-16B51E8716B7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6B10380A-30AE-4953-BE23-A932F72C50A8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9DCBFB00-C7A3-49EF-B208-B234CA7DDBEE}"/>
              </a:ext>
            </a:extLst>
          </p:cNvPr>
          <p:cNvGrpSpPr/>
          <p:nvPr/>
        </p:nvGrpSpPr>
        <p:grpSpPr>
          <a:xfrm>
            <a:off x="4375922" y="4145787"/>
            <a:ext cx="808380" cy="255502"/>
            <a:chOff x="305215" y="2016062"/>
            <a:chExt cx="808380" cy="255502"/>
          </a:xfrm>
        </p:grpSpPr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D3B8BB99-D35E-4824-9223-685F5E63E990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B8FBAAD6-B2BF-42E4-B283-A69683AD9DC5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BD3430F2-96B1-4FD3-AAF1-7B429C4D91A1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5E2841FE-9485-41A3-94F6-16F6F60790A3}"/>
              </a:ext>
            </a:extLst>
          </p:cNvPr>
          <p:cNvGrpSpPr/>
          <p:nvPr/>
        </p:nvGrpSpPr>
        <p:grpSpPr>
          <a:xfrm>
            <a:off x="5690792" y="4144390"/>
            <a:ext cx="808380" cy="255502"/>
            <a:chOff x="305215" y="2016062"/>
            <a:chExt cx="808380" cy="255502"/>
          </a:xfrm>
        </p:grpSpPr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1E6A5536-3E7F-4C74-87AE-08A5E4F74825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7860A550-7ED5-49D7-9FA4-7F46E0D8E3CC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5953E751-38BA-4C29-B5B5-7BDDCE9B668E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E649FD51-16F9-4BCC-9199-E36871809999}"/>
              </a:ext>
            </a:extLst>
          </p:cNvPr>
          <p:cNvGrpSpPr/>
          <p:nvPr/>
        </p:nvGrpSpPr>
        <p:grpSpPr>
          <a:xfrm>
            <a:off x="292661" y="6426655"/>
            <a:ext cx="808380" cy="255502"/>
            <a:chOff x="305215" y="2016062"/>
            <a:chExt cx="808380" cy="255502"/>
          </a:xfrm>
        </p:grpSpPr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C5BDA31B-B68D-4A67-AE8B-A5040C0E8F1C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562F72E8-EC8E-4522-9CB3-552597292A21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7AEEE34B-0591-4935-9519-3134DFBA6D98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CC15CB63-64B2-48FF-8229-F6E3D260E162}"/>
              </a:ext>
            </a:extLst>
          </p:cNvPr>
          <p:cNvGrpSpPr/>
          <p:nvPr/>
        </p:nvGrpSpPr>
        <p:grpSpPr>
          <a:xfrm>
            <a:off x="1673786" y="6426655"/>
            <a:ext cx="808380" cy="255502"/>
            <a:chOff x="305215" y="2016062"/>
            <a:chExt cx="808380" cy="255502"/>
          </a:xfrm>
        </p:grpSpPr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49637CF2-431A-4E74-9023-0E4363A0B647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172D6E2A-B8C3-45B9-AC62-377DE46BAC5E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E93293D9-6D15-428B-9EF6-9420F799A88E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C7003232-6941-4F12-9373-38783DC97351}"/>
              </a:ext>
            </a:extLst>
          </p:cNvPr>
          <p:cNvGrpSpPr/>
          <p:nvPr/>
        </p:nvGrpSpPr>
        <p:grpSpPr>
          <a:xfrm>
            <a:off x="3012256" y="6426655"/>
            <a:ext cx="808380" cy="255502"/>
            <a:chOff x="305215" y="2016062"/>
            <a:chExt cx="808380" cy="255502"/>
          </a:xfrm>
        </p:grpSpPr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9BE59C5C-DD33-45B3-AD4C-9E2C1A4FE9FD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9359175E-A42D-459D-A59E-37FE34CABC4E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1C8051C3-E823-4441-A5B5-DB07F622E3CF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B8C68D84-A35B-417F-B8E8-34242ED430DD}"/>
              </a:ext>
            </a:extLst>
          </p:cNvPr>
          <p:cNvGrpSpPr/>
          <p:nvPr/>
        </p:nvGrpSpPr>
        <p:grpSpPr>
          <a:xfrm>
            <a:off x="4350726" y="6428052"/>
            <a:ext cx="808380" cy="255502"/>
            <a:chOff x="305215" y="2016062"/>
            <a:chExt cx="808380" cy="255502"/>
          </a:xfrm>
        </p:grpSpPr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928CE242-BA3A-4E80-B51B-86F753EE7F0B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660BA12B-12A6-4955-9407-86C0FEA40812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67C5507D-7304-421C-A5FA-609917446FE8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A3A6CB76-4A56-48C9-95CA-D4B98104DFB1}"/>
              </a:ext>
            </a:extLst>
          </p:cNvPr>
          <p:cNvGrpSpPr/>
          <p:nvPr/>
        </p:nvGrpSpPr>
        <p:grpSpPr>
          <a:xfrm>
            <a:off x="5665596" y="6426655"/>
            <a:ext cx="808380" cy="255502"/>
            <a:chOff x="305215" y="2016062"/>
            <a:chExt cx="808380" cy="255502"/>
          </a:xfrm>
        </p:grpSpPr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ABBFBEA1-1D75-4996-A361-01F4B25A0B13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6C3B5181-F188-4FB4-A30F-23505BEA82E8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5D0254E8-CB1C-4052-A438-407D2E0F7AE0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1" name="Groupe 170">
            <a:extLst>
              <a:ext uri="{FF2B5EF4-FFF2-40B4-BE49-F238E27FC236}">
                <a16:creationId xmlns:a16="http://schemas.microsoft.com/office/drawing/2014/main" id="{B23AD9CD-F087-4812-9338-7053C13BD5A5}"/>
              </a:ext>
            </a:extLst>
          </p:cNvPr>
          <p:cNvGrpSpPr/>
          <p:nvPr/>
        </p:nvGrpSpPr>
        <p:grpSpPr>
          <a:xfrm>
            <a:off x="308737" y="8575718"/>
            <a:ext cx="808380" cy="255502"/>
            <a:chOff x="305215" y="2016062"/>
            <a:chExt cx="808380" cy="255502"/>
          </a:xfrm>
        </p:grpSpPr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0E3167A4-3105-4266-9381-2ECD16D31C6B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9B98B802-87C9-4F29-A33E-22E7DFF08E00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6134AA67-6A57-476A-A5A2-0A9E1661EF4F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5" name="Groupe 174">
            <a:extLst>
              <a:ext uri="{FF2B5EF4-FFF2-40B4-BE49-F238E27FC236}">
                <a16:creationId xmlns:a16="http://schemas.microsoft.com/office/drawing/2014/main" id="{56117D82-352F-4B4C-BD40-80CAE6D5E777}"/>
              </a:ext>
            </a:extLst>
          </p:cNvPr>
          <p:cNvGrpSpPr/>
          <p:nvPr/>
        </p:nvGrpSpPr>
        <p:grpSpPr>
          <a:xfrm>
            <a:off x="1689862" y="8575718"/>
            <a:ext cx="808380" cy="255502"/>
            <a:chOff x="305215" y="2016062"/>
            <a:chExt cx="808380" cy="255502"/>
          </a:xfrm>
        </p:grpSpPr>
        <p:sp>
          <p:nvSpPr>
            <p:cNvPr id="176" name="Ellipse 175">
              <a:extLst>
                <a:ext uri="{FF2B5EF4-FFF2-40B4-BE49-F238E27FC236}">
                  <a16:creationId xmlns:a16="http://schemas.microsoft.com/office/drawing/2014/main" id="{1E12A1F7-7387-47A9-8C33-9F8ADEA93E31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AB01A6C9-EEAC-4B45-9F41-42D8B74B0837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5C0619AC-8C45-4B22-941C-B5D727F2BA48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9" name="Groupe 178">
            <a:extLst>
              <a:ext uri="{FF2B5EF4-FFF2-40B4-BE49-F238E27FC236}">
                <a16:creationId xmlns:a16="http://schemas.microsoft.com/office/drawing/2014/main" id="{7FD8A7CA-6763-48F4-90A1-4943A2B669F0}"/>
              </a:ext>
            </a:extLst>
          </p:cNvPr>
          <p:cNvGrpSpPr/>
          <p:nvPr/>
        </p:nvGrpSpPr>
        <p:grpSpPr>
          <a:xfrm>
            <a:off x="3028332" y="8575718"/>
            <a:ext cx="808380" cy="255502"/>
            <a:chOff x="305215" y="2016062"/>
            <a:chExt cx="808380" cy="255502"/>
          </a:xfrm>
        </p:grpSpPr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3BF8C1F8-36A4-46D2-98F9-DC5848915A0E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F410FB4B-D8D3-44F2-BC35-42B4F12B3220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Ellipse 181">
              <a:extLst>
                <a:ext uri="{FF2B5EF4-FFF2-40B4-BE49-F238E27FC236}">
                  <a16:creationId xmlns:a16="http://schemas.microsoft.com/office/drawing/2014/main" id="{A763210C-8A0A-45FF-952C-897BE13559CE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3" name="Groupe 182">
            <a:extLst>
              <a:ext uri="{FF2B5EF4-FFF2-40B4-BE49-F238E27FC236}">
                <a16:creationId xmlns:a16="http://schemas.microsoft.com/office/drawing/2014/main" id="{7F5F3509-3AF9-4B4F-90CD-2B874ED4B479}"/>
              </a:ext>
            </a:extLst>
          </p:cNvPr>
          <p:cNvGrpSpPr/>
          <p:nvPr/>
        </p:nvGrpSpPr>
        <p:grpSpPr>
          <a:xfrm>
            <a:off x="4366802" y="8577115"/>
            <a:ext cx="808380" cy="255502"/>
            <a:chOff x="305215" y="2016062"/>
            <a:chExt cx="808380" cy="255502"/>
          </a:xfrm>
        </p:grpSpPr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82418E73-BB68-4FF8-A0D8-6EECCC5C5497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BA98F583-61E8-4C8C-A4AA-3CB2A5EA8CDD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8C7B48BE-A32C-4B24-A14D-738D12C40560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B3AC7067-34CC-43A6-8EC4-DBFC7DD7E8B2}"/>
              </a:ext>
            </a:extLst>
          </p:cNvPr>
          <p:cNvGrpSpPr/>
          <p:nvPr/>
        </p:nvGrpSpPr>
        <p:grpSpPr>
          <a:xfrm>
            <a:off x="5681672" y="8575718"/>
            <a:ext cx="808380" cy="255502"/>
            <a:chOff x="305215" y="2016062"/>
            <a:chExt cx="808380" cy="255502"/>
          </a:xfrm>
        </p:grpSpPr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D996B222-3BD2-46E7-8826-E9D6434B8C43}"/>
                </a:ext>
              </a:extLst>
            </p:cNvPr>
            <p:cNvSpPr/>
            <p:nvPr/>
          </p:nvSpPr>
          <p:spPr>
            <a:xfrm>
              <a:off x="30521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C9F370D5-2E0D-40DF-BB1B-CF4B4F7F671B}"/>
                </a:ext>
              </a:extLst>
            </p:cNvPr>
            <p:cNvSpPr/>
            <p:nvPr/>
          </p:nvSpPr>
          <p:spPr>
            <a:xfrm>
              <a:off x="58102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Ellipse 189">
              <a:extLst>
                <a:ext uri="{FF2B5EF4-FFF2-40B4-BE49-F238E27FC236}">
                  <a16:creationId xmlns:a16="http://schemas.microsoft.com/office/drawing/2014/main" id="{AC54AAD8-7A26-463C-AEC5-D0FEF6D2EA0E}"/>
                </a:ext>
              </a:extLst>
            </p:cNvPr>
            <p:cNvSpPr/>
            <p:nvPr/>
          </p:nvSpPr>
          <p:spPr>
            <a:xfrm>
              <a:off x="856835" y="2016062"/>
              <a:ext cx="256760" cy="255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856FD099-8063-4027-8D79-3D2E1FEE9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15" y="1052608"/>
            <a:ext cx="1164969" cy="9186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4B8D233-4880-4195-ADCF-510606EC2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400" y="3274880"/>
            <a:ext cx="861538" cy="68354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D09F39E-4A31-4D73-98A7-6D0E54E937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0" t="38419" r="79586" b="3276"/>
          <a:stretch/>
        </p:blipFill>
        <p:spPr>
          <a:xfrm>
            <a:off x="466092" y="1082925"/>
            <a:ext cx="636930" cy="89406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FD6CE9F-18FE-41BC-B559-AB0D49A15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4" y="3266430"/>
            <a:ext cx="1179850" cy="81681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E0E6348-06A7-44F2-87DC-9E19EC5A03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00" y="1067392"/>
            <a:ext cx="1182136" cy="81840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8F56D06-B8E2-480A-89EE-B18DBD04A6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 b="65797"/>
          <a:stretch/>
        </p:blipFill>
        <p:spPr>
          <a:xfrm>
            <a:off x="4253983" y="1076891"/>
            <a:ext cx="725229" cy="49994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59E5301B-1002-4C39-BFDC-2404E4CFC8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82" b="67522"/>
          <a:stretch/>
        </p:blipFill>
        <p:spPr>
          <a:xfrm>
            <a:off x="4639090" y="1441708"/>
            <a:ext cx="725229" cy="4908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6D38BDD-0CF2-4EC5-AD7E-BC77ED44E67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026" t="39163" r="71666" b="3276"/>
          <a:stretch/>
        </p:blipFill>
        <p:spPr>
          <a:xfrm>
            <a:off x="2048903" y="3274880"/>
            <a:ext cx="676996" cy="92930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DA35F66-5F7B-43CA-ABFC-C7AFCB35B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5609339" y="1180464"/>
            <a:ext cx="945999" cy="725198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C0E8A98B-E7E0-437E-B37D-27FF1C6FC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00" y="3178573"/>
            <a:ext cx="860431" cy="8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Merci qui ? Merci Montessori !: Un jeu... pour la forme !">
            <a:extLst>
              <a:ext uri="{FF2B5EF4-FFF2-40B4-BE49-F238E27FC236}">
                <a16:creationId xmlns:a16="http://schemas.microsoft.com/office/drawing/2014/main" id="{F1CEFF5D-83FF-4793-8904-2E253B5B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6"/>
          <a:stretch/>
        </p:blipFill>
        <p:spPr bwMode="auto">
          <a:xfrm>
            <a:off x="5604448" y="3637906"/>
            <a:ext cx="1071562" cy="4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96ADADA6-CDC5-4E5F-ACD1-74E3FCDBB06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9377" t="21693" r="14873" b="9873"/>
          <a:stretch/>
        </p:blipFill>
        <p:spPr>
          <a:xfrm>
            <a:off x="4162730" y="5438234"/>
            <a:ext cx="1116166" cy="770314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2C0FF222-333E-425C-902A-7802C67BDB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3" y="5432451"/>
            <a:ext cx="1116165" cy="86149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3CF5D06E-52DD-44DF-8654-80839B134F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501" y="1228331"/>
            <a:ext cx="594554" cy="594554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6768ECDE-88EA-4B70-81F4-238E3DCC752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116540" y="8986981"/>
            <a:ext cx="551720" cy="84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4160E710-2B07-4A91-9B44-E4AC1B75A7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24" y="6888174"/>
            <a:ext cx="754702" cy="412570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6EBE7A46-12B4-4A7E-B299-7D68BD4FA24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8"/>
          <a:stretch/>
        </p:blipFill>
        <p:spPr>
          <a:xfrm>
            <a:off x="2794815" y="5336600"/>
            <a:ext cx="1192723" cy="987744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5D77C872-9E85-4DD4-AC35-06953966BB55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559" t="37775" r="63589" b="3614"/>
          <a:stretch/>
        </p:blipFill>
        <p:spPr>
          <a:xfrm>
            <a:off x="5480709" y="5445989"/>
            <a:ext cx="1182659" cy="82055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A3BEF8D7-B1D6-440F-8E16-F641ED82A3ED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8473" t="37909" r="68825" b="22232"/>
          <a:stretch/>
        </p:blipFill>
        <p:spPr>
          <a:xfrm>
            <a:off x="1478241" y="5429892"/>
            <a:ext cx="1173382" cy="801160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3137BCC5-84ED-4F7F-9182-AFB671132A1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" b="51947"/>
          <a:stretch/>
        </p:blipFill>
        <p:spPr>
          <a:xfrm>
            <a:off x="2835327" y="7825490"/>
            <a:ext cx="1192723" cy="411704"/>
          </a:xfrm>
          <a:prstGeom prst="rect">
            <a:avLst/>
          </a:prstGeom>
        </p:spPr>
      </p:pic>
      <p:pic>
        <p:nvPicPr>
          <p:cNvPr id="1034" name="Picture 10" descr="alphabet | Bout de Gomme">
            <a:extLst>
              <a:ext uri="{FF2B5EF4-FFF2-40B4-BE49-F238E27FC236}">
                <a16:creationId xmlns:a16="http://schemas.microsoft.com/office/drawing/2014/main" id="{0E9D3BEF-384F-4438-B456-5ED990EAA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4" y="7609200"/>
            <a:ext cx="1033462" cy="91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DaoRier Glace en Bois-Ice Sticks-Bâtons de Bois Naturel Bâtonnet-Bâtonnet  en Bois bâton-Glace de Clés-Abaisse-Pratique de la Prononciation  Linguistique 15cm,10 PCS: Amazon.fr: Cuisine &amp; Maison">
            <a:extLst>
              <a:ext uri="{FF2B5EF4-FFF2-40B4-BE49-F238E27FC236}">
                <a16:creationId xmlns:a16="http://schemas.microsoft.com/office/drawing/2014/main" id="{6EFDE441-9B21-4CF6-B6F0-FB3ED951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01" y="8127253"/>
            <a:ext cx="541046" cy="3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56E68F17-B540-4F2B-90A6-ED95F13B426D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59311" t="19764" r="20589" b="12395"/>
          <a:stretch/>
        </p:blipFill>
        <p:spPr>
          <a:xfrm>
            <a:off x="4401981" y="7621937"/>
            <a:ext cx="696634" cy="914372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35F18129-06E1-4130-B306-2A7F4B524AA4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8" b="77265"/>
          <a:stretch/>
        </p:blipFill>
        <p:spPr>
          <a:xfrm>
            <a:off x="5621690" y="7660764"/>
            <a:ext cx="954430" cy="633030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3C47423E-3186-473A-A721-3A8CD5CE510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52" y="2476745"/>
            <a:ext cx="495120" cy="521608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9A71509B-6349-4777-9530-265C91EBA2B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13" y="4662089"/>
            <a:ext cx="475509" cy="544476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B1BD4A30-C990-4C20-92A6-68CFF031D47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92" y="412019"/>
            <a:ext cx="429868" cy="334575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993F5449-930E-44E8-93DB-075DCDF97CA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56" y="2487189"/>
            <a:ext cx="429868" cy="334575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36103E7-E6A3-4D7B-BAA6-0D42E746C411}"/>
              </a:ext>
            </a:extLst>
          </p:cNvPr>
          <p:cNvSpPr/>
          <p:nvPr/>
        </p:nvSpPr>
        <p:spPr>
          <a:xfrm>
            <a:off x="107674" y="8953474"/>
            <a:ext cx="6642652" cy="8777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9" name="Image 1028">
            <a:extLst>
              <a:ext uri="{FF2B5EF4-FFF2-40B4-BE49-F238E27FC236}">
                <a16:creationId xmlns:a16="http://schemas.microsoft.com/office/drawing/2014/main" id="{5C28A8B5-AB1F-4A0B-8ACC-511938EFF5BA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973" t="37908" r="79958" b="1071"/>
          <a:stretch/>
        </p:blipFill>
        <p:spPr>
          <a:xfrm>
            <a:off x="1788378" y="7618863"/>
            <a:ext cx="690426" cy="8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285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117</Words>
  <Application>Microsoft Office PowerPoint</Application>
  <PresentationFormat>Format A4 (210 x 297 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KG Second Chances Sketch</vt:lpstr>
      <vt:lpstr>OpenDyslexic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Butaux</dc:creator>
  <cp:lastModifiedBy>Claire Butaux</cp:lastModifiedBy>
  <cp:revision>12</cp:revision>
  <cp:lastPrinted>2020-09-06T14:11:02Z</cp:lastPrinted>
  <dcterms:created xsi:type="dcterms:W3CDTF">2020-09-06T10:51:52Z</dcterms:created>
  <dcterms:modified xsi:type="dcterms:W3CDTF">2020-09-09T09:07:40Z</dcterms:modified>
</cp:coreProperties>
</file>