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58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/>
          <p:nvPr userDrawn="1"/>
        </p:nvSpPr>
        <p:spPr>
          <a:xfrm>
            <a:off x="0" y="0"/>
            <a:ext cx="6858000" cy="1045029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 userDrawn="1"/>
        </p:nvSpPr>
        <p:spPr>
          <a:xfrm>
            <a:off x="5301208" y="299049"/>
            <a:ext cx="1336282" cy="69337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8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</p:txBody>
      </p:sp>
      <p:sp>
        <p:nvSpPr>
          <p:cNvPr id="8" name="ZoneTexte 7"/>
          <p:cNvSpPr txBox="1"/>
          <p:nvPr userDrawn="1"/>
        </p:nvSpPr>
        <p:spPr>
          <a:xfrm>
            <a:off x="5405086" y="338788"/>
            <a:ext cx="1336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V</a:t>
            </a:r>
          </a:p>
        </p:txBody>
      </p:sp>
      <p:sp>
        <p:nvSpPr>
          <p:cNvPr id="11" name="Ellipse 10"/>
          <p:cNvSpPr/>
          <p:nvPr userDrawn="1"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 userDrawn="1"/>
        </p:nvSpPr>
        <p:spPr>
          <a:xfrm rot="20976963">
            <a:off x="118912" y="63367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CE1</a:t>
            </a:r>
          </a:p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CE2</a:t>
            </a: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0" hasCustomPrompt="1"/>
          </p:nvPr>
        </p:nvSpPr>
        <p:spPr>
          <a:xfrm>
            <a:off x="1038225" y="34925"/>
            <a:ext cx="4262438" cy="610810"/>
          </a:xfrm>
        </p:spPr>
        <p:txBody>
          <a:bodyPr anchor="t"/>
          <a:lstStyle>
            <a:lvl1pPr marL="0" indent="0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defRPr>
            </a:lvl1pPr>
          </a:lstStyle>
          <a:p>
            <a:pPr lvl="0"/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1" hasCustomPrompt="1"/>
          </p:nvPr>
        </p:nvSpPr>
        <p:spPr>
          <a:xfrm>
            <a:off x="5949280" y="317873"/>
            <a:ext cx="832074" cy="693737"/>
          </a:xfrm>
        </p:spPr>
        <p:txBody>
          <a:bodyPr>
            <a:normAutofit/>
          </a:bodyPr>
          <a:lstStyle>
            <a:lvl1pPr marL="0" indent="0">
              <a:buNone/>
              <a:defRPr sz="3600" b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_</a:t>
            </a:r>
            <a:endParaRPr lang="fr-FR" dirty="0"/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52736" y="560512"/>
            <a:ext cx="1152128" cy="350609"/>
          </a:xfrm>
        </p:spPr>
        <p:txBody>
          <a:bodyPr>
            <a:noAutofit/>
          </a:bodyPr>
          <a:lstStyle>
            <a:lvl1pPr marL="0" indent="0">
              <a:buNone/>
              <a:defRPr sz="4000" b="0"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*</a:t>
            </a:r>
            <a:endParaRPr lang="fr-FR" dirty="0"/>
          </a:p>
        </p:txBody>
      </p:sp>
      <p:sp>
        <p:nvSpPr>
          <p:cNvPr id="2" name="ZoneTexte 1"/>
          <p:cNvSpPr txBox="1"/>
          <p:nvPr userDrawn="1"/>
        </p:nvSpPr>
        <p:spPr>
          <a:xfrm>
            <a:off x="5157192" y="9705528"/>
            <a:ext cx="1800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spc="50" baseline="0" dirty="0" smtClean="0">
                <a:solidFill>
                  <a:schemeClr val="bg1">
                    <a:lumMod val="50000"/>
                  </a:schemeClr>
                </a:solidFill>
              </a:rPr>
              <a:t>http://www.mysticlolly-leblog.fr</a:t>
            </a:r>
            <a:endParaRPr lang="fr-FR" sz="800" spc="5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418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CDA8-7F91-4151-A02E-F96C2706F85B}" type="datetimeFigureOut">
              <a:rPr lang="fr-FR" smtClean="0"/>
              <a:t>31/08/2013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33ABD-7102-4DF2-B79C-6BB7428CDC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203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CDA8-7F91-4151-A02E-F96C2706F85B}" type="datetimeFigureOut">
              <a:rPr lang="fr-FR" smtClean="0"/>
              <a:t>31/08/2013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33ABD-7102-4DF2-B79C-6BB7428CDC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11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CDA8-7F91-4151-A02E-F96C2706F85B}" type="datetimeFigureOut">
              <a:rPr lang="fr-FR" smtClean="0"/>
              <a:t>31/08/2013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33ABD-7102-4DF2-B79C-6BB7428CDC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29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CDA8-7F91-4151-A02E-F96C2706F85B}" type="datetimeFigureOut">
              <a:rPr lang="fr-FR" smtClean="0"/>
              <a:t>31/08/2013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33ABD-7102-4DF2-B79C-6BB7428CDC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38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CDA8-7F91-4151-A02E-F96C2706F85B}" type="datetimeFigureOut">
              <a:rPr lang="fr-FR" smtClean="0"/>
              <a:t>31/08/2013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33ABD-7102-4DF2-B79C-6BB7428CDC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7801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CDA8-7F91-4151-A02E-F96C2706F85B}" type="datetimeFigureOut">
              <a:rPr lang="fr-FR" smtClean="0"/>
              <a:t>31/08/2013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33ABD-7102-4DF2-B79C-6BB7428CDC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059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CDA8-7F91-4151-A02E-F96C2706F85B}" type="datetimeFigureOut">
              <a:rPr lang="fr-FR" smtClean="0"/>
              <a:t>31/08/2013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33ABD-7102-4DF2-B79C-6BB7428CDC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772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CDA8-7F91-4151-A02E-F96C2706F85B}" type="datetimeFigureOut">
              <a:rPr lang="fr-FR" smtClean="0"/>
              <a:t>31/08/2013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33ABD-7102-4DF2-B79C-6BB7428CDC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29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CDA8-7F91-4151-A02E-F96C2706F85B}" type="datetimeFigureOut">
              <a:rPr lang="fr-FR" smtClean="0"/>
              <a:t>31/08/2013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33ABD-7102-4DF2-B79C-6BB7428CDC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477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CDA8-7F91-4151-A02E-F96C2706F85B}" type="datetimeFigureOut">
              <a:rPr lang="fr-FR" smtClean="0"/>
              <a:t>31/08/2013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33ABD-7102-4DF2-B79C-6BB7428CDC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61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5CDA8-7F91-4151-A02E-F96C2706F85B}" type="datetimeFigureOut">
              <a:rPr lang="fr-FR" smtClean="0"/>
              <a:t>31/08/2013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33ABD-7102-4DF2-B79C-6BB7428CDC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0250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L’ordre alphabétique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*</a:t>
            </a:r>
            <a:endParaRPr lang="fr-FR" dirty="0"/>
          </a:p>
        </p:txBody>
      </p:sp>
      <p:grpSp>
        <p:nvGrpSpPr>
          <p:cNvPr id="13" name="Groupe 12"/>
          <p:cNvGrpSpPr/>
          <p:nvPr/>
        </p:nvGrpSpPr>
        <p:grpSpPr>
          <a:xfrm>
            <a:off x="116632" y="1352600"/>
            <a:ext cx="360040" cy="461665"/>
            <a:chOff x="116632" y="1352600"/>
            <a:chExt cx="360040" cy="461665"/>
          </a:xfrm>
        </p:grpSpPr>
        <p:sp>
          <p:nvSpPr>
            <p:cNvPr id="11" name="Ellipse 10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476672" y="1518102"/>
            <a:ext cx="619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u="sng" dirty="0" smtClean="0">
                <a:latin typeface="SimpleRonde" pitchFamily="2" charset="0"/>
              </a:rPr>
              <a:t>Range les lettres dans l’ordre alphabétique.</a:t>
            </a:r>
            <a:endParaRPr lang="fr-FR" sz="1600" u="sng" dirty="0">
              <a:latin typeface="SimpleRonde" pitchFamily="2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71694"/>
              </p:ext>
            </p:extLst>
          </p:nvPr>
        </p:nvGraphicFramePr>
        <p:xfrm>
          <a:off x="147886" y="2000672"/>
          <a:ext cx="6665490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662"/>
                <a:gridCol w="1856449"/>
                <a:gridCol w="1507930"/>
                <a:gridCol w="1856449"/>
              </a:tblGrid>
              <a:tr h="468052">
                <a:tc>
                  <a:txBody>
                    <a:bodyPr/>
                    <a:lstStyle/>
                    <a:p>
                      <a:r>
                        <a:rPr lang="fr-FR" sz="18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g z u d i f :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____________</a:t>
                      </a:r>
                      <a:endParaRPr lang="fr-FR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n c p h</a:t>
                      </a:r>
                      <a:r>
                        <a:rPr lang="fr-FR" sz="1800" b="0" baseline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 r d :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____________</a:t>
                      </a:r>
                      <a:endParaRPr lang="fr-FR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fr-FR" sz="18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b t a j l o :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____________</a:t>
                      </a:r>
                      <a:endParaRPr lang="fr-FR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u t s w r x :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____________</a:t>
                      </a:r>
                      <a:endParaRPr lang="fr-FR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5" name="Groupe 14"/>
          <p:cNvGrpSpPr/>
          <p:nvPr/>
        </p:nvGrpSpPr>
        <p:grpSpPr>
          <a:xfrm>
            <a:off x="116632" y="3224808"/>
            <a:ext cx="360040" cy="461665"/>
            <a:chOff x="116632" y="1352600"/>
            <a:chExt cx="360040" cy="461665"/>
          </a:xfrm>
        </p:grpSpPr>
        <p:sp>
          <p:nvSpPr>
            <p:cNvPr id="16" name="Ellipse 15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sz="24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8" name="ZoneTexte 17"/>
          <p:cNvSpPr txBox="1"/>
          <p:nvPr/>
        </p:nvSpPr>
        <p:spPr>
          <a:xfrm>
            <a:off x="476672" y="3390310"/>
            <a:ext cx="619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u="sng" dirty="0" smtClean="0">
                <a:latin typeface="SimpleRonde" pitchFamily="2" charset="0"/>
              </a:rPr>
              <a:t>Complète les lettres qui manquent dans l’alphabet.</a:t>
            </a:r>
            <a:endParaRPr lang="fr-FR" sz="1600" u="sng" dirty="0">
              <a:latin typeface="SimpleRonde" pitchFamily="2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454947"/>
              </p:ext>
            </p:extLst>
          </p:nvPr>
        </p:nvGraphicFramePr>
        <p:xfrm>
          <a:off x="116632" y="3872880"/>
          <a:ext cx="6624735" cy="864096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509595"/>
                <a:gridCol w="509595"/>
                <a:gridCol w="509595"/>
                <a:gridCol w="509595"/>
                <a:gridCol w="509595"/>
                <a:gridCol w="509595"/>
                <a:gridCol w="509595"/>
                <a:gridCol w="509595"/>
                <a:gridCol w="509595"/>
                <a:gridCol w="509595"/>
                <a:gridCol w="509595"/>
                <a:gridCol w="509595"/>
                <a:gridCol w="509595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b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c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f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i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j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l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n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q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u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w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x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9" name="Groupe 18"/>
          <p:cNvGrpSpPr/>
          <p:nvPr/>
        </p:nvGrpSpPr>
        <p:grpSpPr>
          <a:xfrm>
            <a:off x="116632" y="5097016"/>
            <a:ext cx="360040" cy="461665"/>
            <a:chOff x="116632" y="1352600"/>
            <a:chExt cx="360040" cy="461665"/>
          </a:xfrm>
        </p:grpSpPr>
        <p:sp>
          <p:nvSpPr>
            <p:cNvPr id="20" name="Ellipse 19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sz="24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22" name="ZoneTexte 21"/>
          <p:cNvSpPr txBox="1"/>
          <p:nvPr/>
        </p:nvSpPr>
        <p:spPr>
          <a:xfrm>
            <a:off x="476672" y="5169024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u="sng" dirty="0" smtClean="0">
                <a:latin typeface="SimpleRonde" pitchFamily="2" charset="0"/>
              </a:rPr>
              <a:t>Complète avec la lettre qui vient juste avant et la lettre qui vient juste après dans  l’alphabet.</a:t>
            </a:r>
            <a:endParaRPr lang="fr-FR" sz="1600" u="sng" dirty="0">
              <a:latin typeface="SimpleRonde" pitchFamily="2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678969"/>
              </p:ext>
            </p:extLst>
          </p:nvPr>
        </p:nvGraphicFramePr>
        <p:xfrm>
          <a:off x="126157" y="6155536"/>
          <a:ext cx="6615210" cy="885696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1102535"/>
                <a:gridCol w="1102535"/>
                <a:gridCol w="1102535"/>
                <a:gridCol w="1102535"/>
                <a:gridCol w="1102535"/>
                <a:gridCol w="1102535"/>
              </a:tblGrid>
              <a:tr h="44284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r>
                        <a:rPr lang="fr-FR" baseline="0" dirty="0" smtClean="0">
                          <a:latin typeface="Cursive standard" pitchFamily="2" charset="0"/>
                        </a:rPr>
                        <a:t>_ f __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r>
                        <a:rPr lang="fr-FR" baseline="0" dirty="0" smtClean="0">
                          <a:latin typeface="Cursive standard" pitchFamily="2" charset="0"/>
                        </a:rPr>
                        <a:t>_ t __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r>
                        <a:rPr lang="fr-FR" baseline="0" dirty="0" smtClean="0">
                          <a:latin typeface="Cursive standard" pitchFamily="2" charset="0"/>
                        </a:rPr>
                        <a:t>_ j __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r>
                        <a:rPr lang="fr-FR" baseline="0" dirty="0" smtClean="0">
                          <a:latin typeface="Cursive standard" pitchFamily="2" charset="0"/>
                        </a:rPr>
                        <a:t>_ n __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r>
                        <a:rPr lang="fr-FR" baseline="0" dirty="0" smtClean="0">
                          <a:latin typeface="Cursive standard" pitchFamily="2" charset="0"/>
                        </a:rPr>
                        <a:t>_ b __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r>
                        <a:rPr lang="fr-FR" baseline="0" dirty="0" smtClean="0">
                          <a:latin typeface="Cursive standard" pitchFamily="2" charset="0"/>
                        </a:rPr>
                        <a:t>_ s __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</a:tr>
              <a:tr h="4428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r>
                        <a:rPr lang="fr-FR" baseline="0" dirty="0" smtClean="0">
                          <a:latin typeface="Cursive standard" pitchFamily="2" charset="0"/>
                        </a:rPr>
                        <a:t>_ w __</a:t>
                      </a:r>
                      <a:endParaRPr lang="fr-FR" dirty="0" smtClean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r>
                        <a:rPr lang="fr-FR" baseline="0" dirty="0" smtClean="0">
                          <a:latin typeface="Cursive standard" pitchFamily="2" charset="0"/>
                        </a:rPr>
                        <a:t>_ u __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r>
                        <a:rPr lang="fr-FR" baseline="0" dirty="0" smtClean="0">
                          <a:latin typeface="Cursive standard" pitchFamily="2" charset="0"/>
                        </a:rPr>
                        <a:t>_ p __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r>
                        <a:rPr lang="fr-FR" baseline="0" dirty="0" smtClean="0">
                          <a:latin typeface="Cursive standard" pitchFamily="2" charset="0"/>
                        </a:rPr>
                        <a:t>_ k __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r>
                        <a:rPr lang="fr-FR" baseline="0" dirty="0" smtClean="0">
                          <a:latin typeface="Cursive standard" pitchFamily="2" charset="0"/>
                        </a:rPr>
                        <a:t>_ d __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_</a:t>
                      </a:r>
                      <a:r>
                        <a:rPr lang="fr-FR" baseline="0" dirty="0" smtClean="0">
                          <a:latin typeface="Cursive standard" pitchFamily="2" charset="0"/>
                        </a:rPr>
                        <a:t>_ x __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23" name="Groupe 22"/>
          <p:cNvGrpSpPr/>
          <p:nvPr/>
        </p:nvGrpSpPr>
        <p:grpSpPr>
          <a:xfrm>
            <a:off x="116632" y="7545288"/>
            <a:ext cx="360040" cy="461665"/>
            <a:chOff x="116632" y="1352600"/>
            <a:chExt cx="360040" cy="461665"/>
          </a:xfrm>
        </p:grpSpPr>
        <p:sp>
          <p:nvSpPr>
            <p:cNvPr id="24" name="Ellipse 23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4</a:t>
              </a:r>
              <a:endParaRPr lang="fr-FR" sz="24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26" name="ZoneTexte 25"/>
          <p:cNvSpPr txBox="1"/>
          <p:nvPr/>
        </p:nvSpPr>
        <p:spPr>
          <a:xfrm>
            <a:off x="476672" y="7710790"/>
            <a:ext cx="619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u="sng" dirty="0" smtClean="0">
                <a:latin typeface="SimpleRonde" pitchFamily="2" charset="0"/>
              </a:rPr>
              <a:t>Dans chacune de ces listes, barre l’intrus.</a:t>
            </a:r>
            <a:endParaRPr lang="fr-FR" sz="1600" u="sng" dirty="0">
              <a:latin typeface="SimpleRonde" pitchFamily="2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485576"/>
              </p:ext>
            </p:extLst>
          </p:nvPr>
        </p:nvGraphicFramePr>
        <p:xfrm>
          <a:off x="188640" y="8387784"/>
          <a:ext cx="6480720" cy="11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  <a:gridCol w="2160240"/>
              </a:tblGrid>
              <a:tr h="550860">
                <a:tc>
                  <a:txBody>
                    <a:bodyPr/>
                    <a:lstStyle/>
                    <a:p>
                      <a:pPr algn="ctr"/>
                      <a:r>
                        <a:rPr lang="fr-FR" b="0" spc="300" dirty="0" smtClean="0">
                          <a:solidFill>
                            <a:schemeClr val="tx1"/>
                          </a:solidFill>
                        </a:rPr>
                        <a:t>A P C D E</a:t>
                      </a:r>
                      <a:endParaRPr lang="fr-FR" b="0" spc="3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spc="300" dirty="0" smtClean="0">
                          <a:solidFill>
                            <a:schemeClr val="tx1"/>
                          </a:solidFill>
                        </a:rPr>
                        <a:t>W X Y N</a:t>
                      </a:r>
                      <a:endParaRPr lang="fr-FR" b="0" spc="3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spc="300" dirty="0" smtClean="0">
                          <a:solidFill>
                            <a:schemeClr val="tx1"/>
                          </a:solidFill>
                        </a:rPr>
                        <a:t>G H I L K</a:t>
                      </a:r>
                      <a:endParaRPr lang="fr-FR" b="0" spc="3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0860">
                <a:tc>
                  <a:txBody>
                    <a:bodyPr/>
                    <a:lstStyle/>
                    <a:p>
                      <a:pPr algn="ctr"/>
                      <a:r>
                        <a:rPr lang="fr-FR" b="0" spc="300" dirty="0" smtClean="0">
                          <a:solidFill>
                            <a:schemeClr val="tx1"/>
                          </a:solidFill>
                        </a:rPr>
                        <a:t>K L M N Q</a:t>
                      </a:r>
                      <a:endParaRPr lang="fr-FR" b="0" spc="3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spc="300" dirty="0" smtClean="0">
                          <a:solidFill>
                            <a:schemeClr val="tx1"/>
                          </a:solidFill>
                        </a:rPr>
                        <a:t>Q B S T U</a:t>
                      </a:r>
                      <a:endParaRPr lang="fr-FR" b="0" spc="3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spc="30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fr-FR" b="0" spc="300" baseline="0" dirty="0" smtClean="0">
                          <a:solidFill>
                            <a:schemeClr val="tx1"/>
                          </a:solidFill>
                        </a:rPr>
                        <a:t> V W T X </a:t>
                      </a:r>
                      <a:endParaRPr lang="fr-FR" b="0" spc="3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" name="Rectangle à coins arrondis 26"/>
          <p:cNvSpPr/>
          <p:nvPr/>
        </p:nvSpPr>
        <p:spPr>
          <a:xfrm>
            <a:off x="6568752" y="3376228"/>
            <a:ext cx="201216" cy="20121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28" name="Rectangle à coins arrondis 27"/>
          <p:cNvSpPr/>
          <p:nvPr/>
        </p:nvSpPr>
        <p:spPr>
          <a:xfrm>
            <a:off x="6568752" y="5248436"/>
            <a:ext cx="201216" cy="20121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29" name="Rectangle à coins arrondis 28"/>
          <p:cNvSpPr/>
          <p:nvPr/>
        </p:nvSpPr>
        <p:spPr>
          <a:xfrm>
            <a:off x="6568752" y="1482824"/>
            <a:ext cx="201216" cy="20121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186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L’ordre alphabétique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**</a:t>
            </a:r>
            <a:endParaRPr lang="fr-FR" dirty="0"/>
          </a:p>
        </p:txBody>
      </p:sp>
      <p:grpSp>
        <p:nvGrpSpPr>
          <p:cNvPr id="13" name="Groupe 12"/>
          <p:cNvGrpSpPr/>
          <p:nvPr/>
        </p:nvGrpSpPr>
        <p:grpSpPr>
          <a:xfrm>
            <a:off x="116632" y="1352600"/>
            <a:ext cx="360040" cy="461665"/>
            <a:chOff x="116632" y="1352600"/>
            <a:chExt cx="360040" cy="461665"/>
          </a:xfrm>
        </p:grpSpPr>
        <p:sp>
          <p:nvSpPr>
            <p:cNvPr id="11" name="Ellipse 10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476672" y="1518102"/>
            <a:ext cx="619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u="sng" dirty="0" smtClean="0">
                <a:latin typeface="SimpleRonde" pitchFamily="2" charset="0"/>
              </a:rPr>
              <a:t>Complète les devinettes suivantes :</a:t>
            </a:r>
            <a:endParaRPr lang="fr-FR" sz="1600" u="sng" dirty="0">
              <a:latin typeface="SimpleRonde" pitchFamily="2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164792"/>
              </p:ext>
            </p:extLst>
          </p:nvPr>
        </p:nvGraphicFramePr>
        <p:xfrm>
          <a:off x="272838" y="2000672"/>
          <a:ext cx="6252506" cy="1404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9063"/>
                <a:gridCol w="792088"/>
                <a:gridCol w="2331276"/>
                <a:gridCol w="720079"/>
              </a:tblGrid>
              <a:tr h="468052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Je suis la 12</a:t>
                      </a:r>
                      <a:r>
                        <a:rPr lang="fr-FR" sz="1200" b="0" baseline="30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ème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lettre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de l’alphabet :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_______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 suis la 8</a:t>
                      </a:r>
                      <a:r>
                        <a:rPr lang="fr-FR" sz="12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lettre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l’alphabet :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_______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 suis la 24</a:t>
                      </a:r>
                      <a:r>
                        <a:rPr lang="fr-FR" sz="12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lettre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l’alphabet :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_______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Je suis entre le P et le R :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_______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Je suis entre le F et le H :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_______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Je suis entre le M et le O :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_______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7" name="Groupe 26"/>
          <p:cNvGrpSpPr/>
          <p:nvPr/>
        </p:nvGrpSpPr>
        <p:grpSpPr>
          <a:xfrm>
            <a:off x="116632" y="3728864"/>
            <a:ext cx="360040" cy="461665"/>
            <a:chOff x="116632" y="1352600"/>
            <a:chExt cx="360040" cy="461665"/>
          </a:xfrm>
        </p:grpSpPr>
        <p:sp>
          <p:nvSpPr>
            <p:cNvPr id="28" name="Ellipse 27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sz="24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30" name="ZoneTexte 29"/>
          <p:cNvSpPr txBox="1"/>
          <p:nvPr/>
        </p:nvSpPr>
        <p:spPr>
          <a:xfrm>
            <a:off x="476672" y="3894366"/>
            <a:ext cx="619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u="sng" dirty="0" smtClean="0">
                <a:latin typeface="SimpleRonde" pitchFamily="2" charset="0"/>
              </a:rPr>
              <a:t>Récris les mots de ces listes dans l’ordre alphabétique.</a:t>
            </a:r>
            <a:endParaRPr lang="fr-FR" sz="1600" u="sng" dirty="0">
              <a:latin typeface="SimpleRonde" pitchFamily="2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6632" y="4304928"/>
            <a:ext cx="6552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i="1" dirty="0" smtClean="0"/>
              <a:t>poisson – crabe – moule – raie – requin – corail</a:t>
            </a:r>
            <a:endParaRPr lang="fr-FR" sz="1400" b="1" i="1" dirty="0"/>
          </a:p>
        </p:txBody>
      </p:sp>
      <p:pic>
        <p:nvPicPr>
          <p:cNvPr id="4" name="Image 3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" r="4434" b="79079"/>
          <a:stretch/>
        </p:blipFill>
        <p:spPr>
          <a:xfrm>
            <a:off x="476672" y="4664968"/>
            <a:ext cx="6192688" cy="502778"/>
          </a:xfrm>
          <a:prstGeom prst="rect">
            <a:avLst/>
          </a:prstGeom>
        </p:spPr>
      </p:pic>
      <p:sp>
        <p:nvSpPr>
          <p:cNvPr id="31" name="ZoneTexte 30"/>
          <p:cNvSpPr txBox="1"/>
          <p:nvPr/>
        </p:nvSpPr>
        <p:spPr>
          <a:xfrm>
            <a:off x="116632" y="5325342"/>
            <a:ext cx="6552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i="1" dirty="0" smtClean="0"/>
              <a:t>sable – château – plage – soleil – mer - bronzer </a:t>
            </a:r>
            <a:endParaRPr lang="fr-FR" sz="1400" b="1" i="1" dirty="0"/>
          </a:p>
        </p:txBody>
      </p:sp>
      <p:pic>
        <p:nvPicPr>
          <p:cNvPr id="32" name="Image 31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" r="4434" b="79079"/>
          <a:stretch/>
        </p:blipFill>
        <p:spPr>
          <a:xfrm>
            <a:off x="476672" y="5685382"/>
            <a:ext cx="6192688" cy="502778"/>
          </a:xfrm>
          <a:prstGeom prst="rect">
            <a:avLst/>
          </a:prstGeom>
        </p:spPr>
      </p:pic>
      <p:grpSp>
        <p:nvGrpSpPr>
          <p:cNvPr id="33" name="Groupe 32"/>
          <p:cNvGrpSpPr/>
          <p:nvPr/>
        </p:nvGrpSpPr>
        <p:grpSpPr>
          <a:xfrm>
            <a:off x="116632" y="6537176"/>
            <a:ext cx="360040" cy="461665"/>
            <a:chOff x="116632" y="1352600"/>
            <a:chExt cx="360040" cy="461665"/>
          </a:xfrm>
        </p:grpSpPr>
        <p:sp>
          <p:nvSpPr>
            <p:cNvPr id="34" name="Ellipse 33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sz="24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36" name="ZoneTexte 35"/>
          <p:cNvSpPr txBox="1"/>
          <p:nvPr/>
        </p:nvSpPr>
        <p:spPr>
          <a:xfrm>
            <a:off x="476672" y="6702678"/>
            <a:ext cx="619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u="sng" dirty="0" smtClean="0">
                <a:latin typeface="SimpleRonde" pitchFamily="2" charset="0"/>
              </a:rPr>
              <a:t>Retrouve la place du mot en cochant la bonne case.</a:t>
            </a:r>
            <a:endParaRPr lang="fr-FR" sz="1600" u="sng" dirty="0">
              <a:latin typeface="SimpleRonde" pitchFamily="2" charset="0"/>
            </a:endParaRPr>
          </a:p>
        </p:txBody>
      </p:sp>
      <p:sp>
        <p:nvSpPr>
          <p:cNvPr id="37" name="Carré corné 36"/>
          <p:cNvSpPr/>
          <p:nvPr/>
        </p:nvSpPr>
        <p:spPr>
          <a:xfrm rot="509975">
            <a:off x="136912" y="7412431"/>
            <a:ext cx="1152128" cy="36004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banane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8" name="Carré corné 37"/>
          <p:cNvSpPr/>
          <p:nvPr/>
        </p:nvSpPr>
        <p:spPr>
          <a:xfrm rot="21275712">
            <a:off x="131026" y="8283915"/>
            <a:ext cx="1152128" cy="36004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poire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9" name="Carré corné 38"/>
          <p:cNvSpPr/>
          <p:nvPr/>
        </p:nvSpPr>
        <p:spPr>
          <a:xfrm rot="509975">
            <a:off x="136912" y="9140623"/>
            <a:ext cx="1152128" cy="36004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kiwi</a:t>
            </a:r>
            <a:endParaRPr lang="fr-FR" dirty="0">
              <a:solidFill>
                <a:schemeClr val="tx1"/>
              </a:solidFill>
            </a:endParaRPr>
          </a:p>
        </p:txBody>
      </p:sp>
      <p:graphicFrame>
        <p:nvGraphicFramePr>
          <p:cNvPr id="40" name="Tableau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695256"/>
              </p:ext>
            </p:extLst>
          </p:nvPr>
        </p:nvGraphicFramePr>
        <p:xfrm>
          <a:off x="1772816" y="7484798"/>
          <a:ext cx="48245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884670"/>
                <a:gridCol w="555490"/>
                <a:gridCol w="905244"/>
                <a:gridCol w="534916"/>
                <a:gridCol w="925818"/>
                <a:gridCol w="4423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arbre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dragon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phoque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au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861379"/>
              </p:ext>
            </p:extLst>
          </p:nvPr>
        </p:nvGraphicFramePr>
        <p:xfrm>
          <a:off x="1786533" y="8326576"/>
          <a:ext cx="48245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884670"/>
                <a:gridCol w="555490"/>
                <a:gridCol w="905244"/>
                <a:gridCol w="534916"/>
                <a:gridCol w="925818"/>
                <a:gridCol w="4423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nature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olive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partage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" name="Tableau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072363"/>
              </p:ext>
            </p:extLst>
          </p:nvPr>
        </p:nvGraphicFramePr>
        <p:xfrm>
          <a:off x="1782341" y="9201472"/>
          <a:ext cx="48245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884670"/>
                <a:gridCol w="555490"/>
                <a:gridCol w="905244"/>
                <a:gridCol w="534916"/>
                <a:gridCol w="925818"/>
                <a:gridCol w="4423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ivoire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jus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koala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3" name="Rectangle à coins arrondis 42"/>
          <p:cNvSpPr/>
          <p:nvPr/>
        </p:nvSpPr>
        <p:spPr>
          <a:xfrm>
            <a:off x="6568752" y="1504020"/>
            <a:ext cx="201216" cy="20121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4" name="Rectangle à coins arrondis 43"/>
          <p:cNvSpPr/>
          <p:nvPr/>
        </p:nvSpPr>
        <p:spPr>
          <a:xfrm>
            <a:off x="6578277" y="3880284"/>
            <a:ext cx="201216" cy="20121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5" name="Rectangle à coins arrondis 44"/>
          <p:cNvSpPr/>
          <p:nvPr/>
        </p:nvSpPr>
        <p:spPr>
          <a:xfrm>
            <a:off x="6578277" y="6666842"/>
            <a:ext cx="201216" cy="20121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324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L’ordre alphabétique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***</a:t>
            </a:r>
            <a:endParaRPr lang="fr-FR" dirty="0"/>
          </a:p>
        </p:txBody>
      </p:sp>
      <p:grpSp>
        <p:nvGrpSpPr>
          <p:cNvPr id="13" name="Groupe 12"/>
          <p:cNvGrpSpPr/>
          <p:nvPr/>
        </p:nvGrpSpPr>
        <p:grpSpPr>
          <a:xfrm>
            <a:off x="116632" y="1352600"/>
            <a:ext cx="360040" cy="461665"/>
            <a:chOff x="116632" y="1352600"/>
            <a:chExt cx="360040" cy="461665"/>
          </a:xfrm>
        </p:grpSpPr>
        <p:sp>
          <p:nvSpPr>
            <p:cNvPr id="11" name="Ellipse 10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476672" y="1518102"/>
            <a:ext cx="619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u="sng" dirty="0" smtClean="0">
                <a:latin typeface="SimpleRonde" pitchFamily="2" charset="0"/>
              </a:rPr>
              <a:t>Complète les phrases suivantes :</a:t>
            </a:r>
            <a:endParaRPr lang="fr-FR" sz="1600" u="sng" dirty="0">
              <a:latin typeface="SimpleRonde" pitchFamily="2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037985"/>
              </p:ext>
            </p:extLst>
          </p:nvPr>
        </p:nvGraphicFramePr>
        <p:xfrm>
          <a:off x="116633" y="2000672"/>
          <a:ext cx="6564917" cy="1404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1099"/>
                <a:gridCol w="3203818"/>
              </a:tblGrid>
              <a:tr h="468052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La lettre F  est la …………. </a:t>
                      </a:r>
                      <a:r>
                        <a:rPr lang="fr-FR" sz="12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ème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lettre de l’alphabet.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lettre O  est la …………. </a:t>
                      </a:r>
                      <a:r>
                        <a:rPr lang="fr-FR" sz="12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ème 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lettre de l’alphabet.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lettre T  est la …………. </a:t>
                      </a:r>
                      <a:r>
                        <a:rPr lang="fr-FR" sz="12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ème 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lettre de l’alphabet.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lettre J  est la …………. </a:t>
                      </a:r>
                      <a:r>
                        <a:rPr lang="fr-FR" sz="12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ème 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lettre de l’alphabet.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lettre N  est la …………. </a:t>
                      </a:r>
                      <a:r>
                        <a:rPr lang="fr-FR" sz="12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ème 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lettre de l’alphabet.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 lettre W  est la …………. </a:t>
                      </a:r>
                      <a:r>
                        <a:rPr lang="fr-FR" sz="12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ème 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lettre de l’alphabet.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7" name="Groupe 26"/>
          <p:cNvGrpSpPr/>
          <p:nvPr/>
        </p:nvGrpSpPr>
        <p:grpSpPr>
          <a:xfrm>
            <a:off x="116632" y="3728864"/>
            <a:ext cx="360040" cy="461665"/>
            <a:chOff x="116632" y="1352600"/>
            <a:chExt cx="360040" cy="461665"/>
          </a:xfrm>
        </p:grpSpPr>
        <p:sp>
          <p:nvSpPr>
            <p:cNvPr id="28" name="Ellipse 27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sz="24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30" name="ZoneTexte 29"/>
          <p:cNvSpPr txBox="1"/>
          <p:nvPr/>
        </p:nvSpPr>
        <p:spPr>
          <a:xfrm>
            <a:off x="476672" y="3894366"/>
            <a:ext cx="619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u="sng" dirty="0" smtClean="0">
                <a:latin typeface="SimpleRonde" pitchFamily="2" charset="0"/>
              </a:rPr>
              <a:t>Récris les mots de ces listes dans l’ordre alphabétique.</a:t>
            </a:r>
            <a:endParaRPr lang="fr-FR" sz="1600" u="sng" dirty="0">
              <a:latin typeface="SimpleRonde" pitchFamily="2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6632" y="4304928"/>
            <a:ext cx="6552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i="1" dirty="0" smtClean="0"/>
              <a:t>pain – boulanger – fournil – baguette – boulangerie - farine </a:t>
            </a:r>
            <a:endParaRPr lang="fr-FR" sz="1400" b="1" i="1" dirty="0"/>
          </a:p>
        </p:txBody>
      </p:sp>
      <p:pic>
        <p:nvPicPr>
          <p:cNvPr id="4" name="Image 3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" r="4434" b="79079"/>
          <a:stretch/>
        </p:blipFill>
        <p:spPr>
          <a:xfrm>
            <a:off x="476672" y="4664968"/>
            <a:ext cx="6192688" cy="502778"/>
          </a:xfrm>
          <a:prstGeom prst="rect">
            <a:avLst/>
          </a:prstGeom>
        </p:spPr>
      </p:pic>
      <p:sp>
        <p:nvSpPr>
          <p:cNvPr id="31" name="ZoneTexte 30"/>
          <p:cNvSpPr txBox="1"/>
          <p:nvPr/>
        </p:nvSpPr>
        <p:spPr>
          <a:xfrm>
            <a:off x="116632" y="5325342"/>
            <a:ext cx="6552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i="1" dirty="0" smtClean="0"/>
              <a:t>couper – bûcheron – hache – tronçonneuse – arbre – casque </a:t>
            </a:r>
            <a:endParaRPr lang="fr-FR" sz="1400" b="1" i="1" dirty="0"/>
          </a:p>
        </p:txBody>
      </p:sp>
      <p:pic>
        <p:nvPicPr>
          <p:cNvPr id="32" name="Image 31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" r="4434" b="79079"/>
          <a:stretch/>
        </p:blipFill>
        <p:spPr>
          <a:xfrm>
            <a:off x="476672" y="5685382"/>
            <a:ext cx="6192688" cy="502778"/>
          </a:xfrm>
          <a:prstGeom prst="rect">
            <a:avLst/>
          </a:prstGeom>
        </p:spPr>
      </p:pic>
      <p:grpSp>
        <p:nvGrpSpPr>
          <p:cNvPr id="33" name="Groupe 32"/>
          <p:cNvGrpSpPr/>
          <p:nvPr/>
        </p:nvGrpSpPr>
        <p:grpSpPr>
          <a:xfrm>
            <a:off x="116632" y="6537176"/>
            <a:ext cx="360040" cy="461665"/>
            <a:chOff x="116632" y="1352600"/>
            <a:chExt cx="360040" cy="461665"/>
          </a:xfrm>
        </p:grpSpPr>
        <p:sp>
          <p:nvSpPr>
            <p:cNvPr id="34" name="Ellipse 33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sz="24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36" name="ZoneTexte 35"/>
          <p:cNvSpPr txBox="1"/>
          <p:nvPr/>
        </p:nvSpPr>
        <p:spPr>
          <a:xfrm>
            <a:off x="476672" y="6702678"/>
            <a:ext cx="619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u="sng" dirty="0" smtClean="0">
                <a:latin typeface="SimpleRonde" pitchFamily="2" charset="0"/>
              </a:rPr>
              <a:t>Retrouve la place du mot en cochant la bonne case.</a:t>
            </a:r>
            <a:endParaRPr lang="fr-FR" sz="1600" u="sng" dirty="0">
              <a:latin typeface="SimpleRonde" pitchFamily="2" charset="0"/>
            </a:endParaRPr>
          </a:p>
        </p:txBody>
      </p:sp>
      <p:sp>
        <p:nvSpPr>
          <p:cNvPr id="37" name="Carré corné 36"/>
          <p:cNvSpPr/>
          <p:nvPr/>
        </p:nvSpPr>
        <p:spPr>
          <a:xfrm rot="509975">
            <a:off x="136912" y="7412431"/>
            <a:ext cx="1152128" cy="36004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basket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8" name="Carré corné 37"/>
          <p:cNvSpPr/>
          <p:nvPr/>
        </p:nvSpPr>
        <p:spPr>
          <a:xfrm rot="21275712">
            <a:off x="131026" y="8283915"/>
            <a:ext cx="1152128" cy="36004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tennis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9" name="Carré corné 38"/>
          <p:cNvSpPr/>
          <p:nvPr/>
        </p:nvSpPr>
        <p:spPr>
          <a:xfrm rot="509975">
            <a:off x="136912" y="9140623"/>
            <a:ext cx="1152128" cy="36004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pétanque</a:t>
            </a:r>
            <a:endParaRPr lang="fr-FR" dirty="0">
              <a:solidFill>
                <a:schemeClr val="tx1"/>
              </a:solidFill>
            </a:endParaRPr>
          </a:p>
        </p:txBody>
      </p:sp>
      <p:graphicFrame>
        <p:nvGraphicFramePr>
          <p:cNvPr id="40" name="Tableau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633501"/>
              </p:ext>
            </p:extLst>
          </p:nvPr>
        </p:nvGraphicFramePr>
        <p:xfrm>
          <a:off x="1772816" y="7484798"/>
          <a:ext cx="48245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884670"/>
                <a:gridCol w="555490"/>
                <a:gridCol w="905244"/>
                <a:gridCol w="534916"/>
                <a:gridCol w="925818"/>
                <a:gridCol w="4423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bal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boule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buste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au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249332"/>
              </p:ext>
            </p:extLst>
          </p:nvPr>
        </p:nvGraphicFramePr>
        <p:xfrm>
          <a:off x="1786533" y="8326576"/>
          <a:ext cx="48245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884670"/>
                <a:gridCol w="555490"/>
                <a:gridCol w="905244"/>
                <a:gridCol w="534916"/>
                <a:gridCol w="925818"/>
                <a:gridCol w="4423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tableau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tâche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trait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" name="Tableau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685549"/>
              </p:ext>
            </p:extLst>
          </p:nvPr>
        </p:nvGraphicFramePr>
        <p:xfrm>
          <a:off x="1782341" y="9201472"/>
          <a:ext cx="48245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884670"/>
                <a:gridCol w="555490"/>
                <a:gridCol w="905244"/>
                <a:gridCol w="534916"/>
                <a:gridCol w="925818"/>
                <a:gridCol w="4423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pivoine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pont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rouleau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3" name="Rectangle à coins arrondis 42"/>
          <p:cNvSpPr/>
          <p:nvPr/>
        </p:nvSpPr>
        <p:spPr>
          <a:xfrm>
            <a:off x="6568752" y="1504020"/>
            <a:ext cx="201216" cy="20121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4" name="Rectangle à coins arrondis 43"/>
          <p:cNvSpPr/>
          <p:nvPr/>
        </p:nvSpPr>
        <p:spPr>
          <a:xfrm>
            <a:off x="6578277" y="3880284"/>
            <a:ext cx="201216" cy="20121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5" name="Rectangle à coins arrondis 44"/>
          <p:cNvSpPr/>
          <p:nvPr/>
        </p:nvSpPr>
        <p:spPr>
          <a:xfrm>
            <a:off x="6578277" y="6666842"/>
            <a:ext cx="201216" cy="20121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2967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L’ordre alphabétique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****</a:t>
            </a:r>
            <a:endParaRPr lang="fr-FR" dirty="0"/>
          </a:p>
        </p:txBody>
      </p:sp>
      <p:grpSp>
        <p:nvGrpSpPr>
          <p:cNvPr id="13" name="Groupe 12"/>
          <p:cNvGrpSpPr/>
          <p:nvPr/>
        </p:nvGrpSpPr>
        <p:grpSpPr>
          <a:xfrm>
            <a:off x="116632" y="1352600"/>
            <a:ext cx="360040" cy="461665"/>
            <a:chOff x="116632" y="1352600"/>
            <a:chExt cx="360040" cy="461665"/>
          </a:xfrm>
        </p:grpSpPr>
        <p:sp>
          <p:nvSpPr>
            <p:cNvPr id="11" name="Ellipse 10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30" name="ZoneTexte 29"/>
          <p:cNvSpPr txBox="1"/>
          <p:nvPr/>
        </p:nvSpPr>
        <p:spPr>
          <a:xfrm>
            <a:off x="476672" y="1507078"/>
            <a:ext cx="619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u="sng" dirty="0" smtClean="0">
                <a:latin typeface="SimpleRonde" pitchFamily="2" charset="0"/>
              </a:rPr>
              <a:t>Récris les mots de ces listes dans l’ordre alphabétique.</a:t>
            </a:r>
            <a:endParaRPr lang="fr-FR" sz="1600" u="sng" dirty="0">
              <a:latin typeface="SimpleRonde" pitchFamily="2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6632" y="1917640"/>
            <a:ext cx="6552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i="1" dirty="0" smtClean="0"/>
              <a:t>coussin – château – champ – caillou – cratère – coffre</a:t>
            </a:r>
            <a:endParaRPr lang="fr-FR" sz="1400" b="1" i="1" dirty="0"/>
          </a:p>
        </p:txBody>
      </p:sp>
      <p:pic>
        <p:nvPicPr>
          <p:cNvPr id="4" name="Image 3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" r="4434" b="79079"/>
          <a:stretch/>
        </p:blipFill>
        <p:spPr>
          <a:xfrm>
            <a:off x="476672" y="2277680"/>
            <a:ext cx="6192688" cy="502778"/>
          </a:xfrm>
          <a:prstGeom prst="rect">
            <a:avLst/>
          </a:prstGeom>
        </p:spPr>
      </p:pic>
      <p:sp>
        <p:nvSpPr>
          <p:cNvPr id="31" name="ZoneTexte 30"/>
          <p:cNvSpPr txBox="1"/>
          <p:nvPr/>
        </p:nvSpPr>
        <p:spPr>
          <a:xfrm>
            <a:off x="116632" y="2938054"/>
            <a:ext cx="6552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i="1" dirty="0" smtClean="0"/>
              <a:t>bouteille - bateau – basket – bâtiment – boite – bâtir  </a:t>
            </a:r>
            <a:endParaRPr lang="fr-FR" sz="1400" b="1" i="1" dirty="0"/>
          </a:p>
        </p:txBody>
      </p:sp>
      <p:pic>
        <p:nvPicPr>
          <p:cNvPr id="32" name="Image 31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" r="4434" b="79079"/>
          <a:stretch/>
        </p:blipFill>
        <p:spPr>
          <a:xfrm>
            <a:off x="476672" y="3298094"/>
            <a:ext cx="6192688" cy="502778"/>
          </a:xfrm>
          <a:prstGeom prst="rect">
            <a:avLst/>
          </a:prstGeom>
        </p:spPr>
      </p:pic>
      <p:grpSp>
        <p:nvGrpSpPr>
          <p:cNvPr id="33" name="Groupe 32"/>
          <p:cNvGrpSpPr/>
          <p:nvPr/>
        </p:nvGrpSpPr>
        <p:grpSpPr>
          <a:xfrm>
            <a:off x="116632" y="4953000"/>
            <a:ext cx="360040" cy="461665"/>
            <a:chOff x="116632" y="1352600"/>
            <a:chExt cx="360040" cy="461665"/>
          </a:xfrm>
        </p:grpSpPr>
        <p:sp>
          <p:nvSpPr>
            <p:cNvPr id="34" name="Ellipse 33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sz="24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36" name="ZoneTexte 35"/>
          <p:cNvSpPr txBox="1"/>
          <p:nvPr/>
        </p:nvSpPr>
        <p:spPr>
          <a:xfrm>
            <a:off x="476672" y="5118502"/>
            <a:ext cx="619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u="sng" dirty="0" smtClean="0">
                <a:latin typeface="SimpleRonde" pitchFamily="2" charset="0"/>
              </a:rPr>
              <a:t>Retrouve la place du mot en cochant la bonne case.</a:t>
            </a:r>
            <a:endParaRPr lang="fr-FR" sz="1600" u="sng" dirty="0">
              <a:latin typeface="SimpleRonde" pitchFamily="2" charset="0"/>
            </a:endParaRPr>
          </a:p>
        </p:txBody>
      </p:sp>
      <p:sp>
        <p:nvSpPr>
          <p:cNvPr id="37" name="Carré corné 36"/>
          <p:cNvSpPr/>
          <p:nvPr/>
        </p:nvSpPr>
        <p:spPr>
          <a:xfrm rot="509975">
            <a:off x="136912" y="5828255"/>
            <a:ext cx="1152128" cy="36004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chiot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8" name="Carré corné 37"/>
          <p:cNvSpPr/>
          <p:nvPr/>
        </p:nvSpPr>
        <p:spPr>
          <a:xfrm rot="21275712">
            <a:off x="131026" y="6699739"/>
            <a:ext cx="1152128" cy="36004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voiture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9" name="Carré corné 38"/>
          <p:cNvSpPr/>
          <p:nvPr/>
        </p:nvSpPr>
        <p:spPr>
          <a:xfrm rot="509975">
            <a:off x="136912" y="7556447"/>
            <a:ext cx="1152128" cy="36004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lanterne</a:t>
            </a:r>
            <a:endParaRPr lang="fr-FR" dirty="0">
              <a:solidFill>
                <a:schemeClr val="tx1"/>
              </a:solidFill>
            </a:endParaRPr>
          </a:p>
        </p:txBody>
      </p:sp>
      <p:graphicFrame>
        <p:nvGraphicFramePr>
          <p:cNvPr id="40" name="Tableau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384934"/>
              </p:ext>
            </p:extLst>
          </p:nvPr>
        </p:nvGraphicFramePr>
        <p:xfrm>
          <a:off x="1772816" y="5900622"/>
          <a:ext cx="48245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884670"/>
                <a:gridCol w="555490"/>
                <a:gridCol w="905244"/>
                <a:gridCol w="534916"/>
                <a:gridCol w="925818"/>
                <a:gridCol w="4423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chien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chips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choix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au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69563"/>
              </p:ext>
            </p:extLst>
          </p:nvPr>
        </p:nvGraphicFramePr>
        <p:xfrm>
          <a:off x="1786533" y="6742400"/>
          <a:ext cx="48245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884670"/>
                <a:gridCol w="555490"/>
                <a:gridCol w="905244"/>
                <a:gridCol w="534916"/>
                <a:gridCol w="925818"/>
                <a:gridCol w="4423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voiturier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voisin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volcan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" name="Tableau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533602"/>
              </p:ext>
            </p:extLst>
          </p:nvPr>
        </p:nvGraphicFramePr>
        <p:xfrm>
          <a:off x="1782341" y="7617296"/>
          <a:ext cx="48245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884670"/>
                <a:gridCol w="555490"/>
                <a:gridCol w="905244"/>
                <a:gridCol w="534916"/>
                <a:gridCol w="925818"/>
                <a:gridCol w="4423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lampe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lanceur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Wingdings"/>
                        </a:rPr>
                        <a:t>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3" name="ZoneTexte 42"/>
          <p:cNvSpPr txBox="1"/>
          <p:nvPr/>
        </p:nvSpPr>
        <p:spPr>
          <a:xfrm>
            <a:off x="116632" y="3946166"/>
            <a:ext cx="6552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i="1" dirty="0" smtClean="0"/>
              <a:t>mentir – mener – mensuel – menacer – mendiant- menotte</a:t>
            </a:r>
            <a:endParaRPr lang="fr-FR" sz="1400" b="1" i="1" dirty="0"/>
          </a:p>
        </p:txBody>
      </p:sp>
      <p:pic>
        <p:nvPicPr>
          <p:cNvPr id="44" name="Image 43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" r="4434" b="79079"/>
          <a:stretch/>
        </p:blipFill>
        <p:spPr>
          <a:xfrm>
            <a:off x="476672" y="4306206"/>
            <a:ext cx="6192688" cy="502778"/>
          </a:xfrm>
          <a:prstGeom prst="rect">
            <a:avLst/>
          </a:prstGeom>
        </p:spPr>
      </p:pic>
      <p:grpSp>
        <p:nvGrpSpPr>
          <p:cNvPr id="49" name="Groupe 48"/>
          <p:cNvGrpSpPr/>
          <p:nvPr/>
        </p:nvGrpSpPr>
        <p:grpSpPr>
          <a:xfrm>
            <a:off x="116632" y="8193360"/>
            <a:ext cx="360040" cy="461665"/>
            <a:chOff x="116632" y="1352600"/>
            <a:chExt cx="360040" cy="461665"/>
          </a:xfrm>
        </p:grpSpPr>
        <p:sp>
          <p:nvSpPr>
            <p:cNvPr id="50" name="Ellipse 49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sz="24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52" name="ZoneTexte 51"/>
          <p:cNvSpPr txBox="1"/>
          <p:nvPr/>
        </p:nvSpPr>
        <p:spPr>
          <a:xfrm>
            <a:off x="476672" y="8358862"/>
            <a:ext cx="619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u="sng" dirty="0" smtClean="0">
                <a:latin typeface="SimpleRonde" pitchFamily="2" charset="0"/>
              </a:rPr>
              <a:t>Barre l’intrus dans chaque liste.</a:t>
            </a:r>
            <a:endParaRPr lang="fr-FR" sz="1600" u="sng" dirty="0">
              <a:latin typeface="SimpleRonde" pitchFamily="2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449894"/>
              </p:ext>
            </p:extLst>
          </p:nvPr>
        </p:nvGraphicFramePr>
        <p:xfrm>
          <a:off x="188638" y="8697416"/>
          <a:ext cx="6408716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02179"/>
                <a:gridCol w="1602179"/>
                <a:gridCol w="1602179"/>
                <a:gridCol w="1602179"/>
              </a:tblGrid>
              <a:tr h="8640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chameau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chien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chignon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chat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chimpanzé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fabriquer</a:t>
                      </a:r>
                    </a:p>
                    <a:p>
                      <a:pPr algn="ctr"/>
                      <a:r>
                        <a:rPr lang="fr-FR" sz="1200" dirty="0" smtClean="0"/>
                        <a:t>facteur</a:t>
                      </a:r>
                    </a:p>
                    <a:p>
                      <a:pPr algn="ctr"/>
                      <a:r>
                        <a:rPr lang="fr-FR" sz="1200" dirty="0" smtClean="0"/>
                        <a:t>fabuleux</a:t>
                      </a:r>
                    </a:p>
                    <a:p>
                      <a:pPr algn="ctr"/>
                      <a:r>
                        <a:rPr lang="fr-FR" sz="1200" dirty="0" smtClean="0"/>
                        <a:t>facile</a:t>
                      </a:r>
                    </a:p>
                    <a:p>
                      <a:pPr algn="ctr"/>
                      <a:r>
                        <a:rPr lang="fr-FR" sz="1200" dirty="0" smtClean="0"/>
                        <a:t>fraction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local</a:t>
                      </a:r>
                    </a:p>
                    <a:p>
                      <a:pPr algn="ctr"/>
                      <a:r>
                        <a:rPr lang="fr-FR" sz="1200" dirty="0" smtClean="0"/>
                        <a:t>locomotive</a:t>
                      </a:r>
                    </a:p>
                    <a:p>
                      <a:pPr algn="ctr"/>
                      <a:r>
                        <a:rPr lang="fr-FR" sz="1200" dirty="0" smtClean="0"/>
                        <a:t>lumière</a:t>
                      </a:r>
                    </a:p>
                    <a:p>
                      <a:pPr algn="ctr"/>
                      <a:r>
                        <a:rPr lang="fr-FR" sz="1200" dirty="0" smtClean="0"/>
                        <a:t>lundi</a:t>
                      </a:r>
                    </a:p>
                    <a:p>
                      <a:pPr algn="ctr"/>
                      <a:r>
                        <a:rPr lang="fr-FR" sz="1200" dirty="0" smtClean="0"/>
                        <a:t>louve</a:t>
                      </a:r>
                      <a:endParaRPr lang="fr-FR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réveil</a:t>
                      </a:r>
                    </a:p>
                    <a:p>
                      <a:pPr algn="ctr"/>
                      <a:r>
                        <a:rPr lang="fr-FR" sz="1200" dirty="0" smtClean="0"/>
                        <a:t>révolution</a:t>
                      </a:r>
                    </a:p>
                    <a:p>
                      <a:pPr algn="ctr"/>
                      <a:r>
                        <a:rPr lang="fr-FR" sz="1200" dirty="0" smtClean="0"/>
                        <a:t>rire</a:t>
                      </a:r>
                    </a:p>
                    <a:p>
                      <a:pPr algn="ctr"/>
                      <a:r>
                        <a:rPr lang="fr-FR" sz="1200" dirty="0" smtClean="0"/>
                        <a:t>ricaner</a:t>
                      </a:r>
                    </a:p>
                    <a:p>
                      <a:pPr algn="ctr"/>
                      <a:r>
                        <a:rPr lang="fr-FR" sz="1200" dirty="0" smtClean="0"/>
                        <a:t>rideau</a:t>
                      </a:r>
                      <a:endParaRPr lang="fr-FR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5" name="Rectangle à coins arrondis 44"/>
          <p:cNvSpPr/>
          <p:nvPr/>
        </p:nvSpPr>
        <p:spPr>
          <a:xfrm>
            <a:off x="6578277" y="1504020"/>
            <a:ext cx="201216" cy="20121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6" name="Rectangle à coins arrondis 45"/>
          <p:cNvSpPr/>
          <p:nvPr/>
        </p:nvSpPr>
        <p:spPr>
          <a:xfrm>
            <a:off x="6578277" y="5083224"/>
            <a:ext cx="201216" cy="20121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7" name="Rectangle à coins arrondis 46"/>
          <p:cNvSpPr/>
          <p:nvPr/>
        </p:nvSpPr>
        <p:spPr>
          <a:xfrm>
            <a:off x="6578277" y="8344780"/>
            <a:ext cx="201216" cy="20121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91109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564</Words>
  <Application>Microsoft Office PowerPoint</Application>
  <PresentationFormat>Format A4 (210 x 297 mm)</PresentationFormat>
  <Paragraphs>207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Gaëlle Lavillat</dc:creator>
  <cp:lastModifiedBy>Gaëlle Lavillat</cp:lastModifiedBy>
  <cp:revision>26</cp:revision>
  <dcterms:created xsi:type="dcterms:W3CDTF">2013-08-25T18:45:11Z</dcterms:created>
  <dcterms:modified xsi:type="dcterms:W3CDTF">2013-08-30T23:41:11Z</dcterms:modified>
</cp:coreProperties>
</file>