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0190163" cy="7200900"/>
  <p:notesSz cx="6858000" cy="9926638"/>
  <p:defaultTextStyle>
    <a:defPPr>
      <a:defRPr lang="fr-FR"/>
    </a:defPPr>
    <a:lvl1pPr marL="0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9407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8814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8222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7629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7036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16443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85851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55258" algn="l" defTabSz="9388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>
          <p15:clr>
            <a:srgbClr val="A4A3A4"/>
          </p15:clr>
        </p15:guide>
        <p15:guide id="2" pos="32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9065" autoAdjust="0"/>
  </p:normalViewPr>
  <p:slideViewPr>
    <p:cSldViewPr>
      <p:cViewPr varScale="1">
        <p:scale>
          <a:sx n="79" d="100"/>
          <a:sy n="79" d="100"/>
        </p:scale>
        <p:origin x="642" y="12"/>
      </p:cViewPr>
      <p:guideLst>
        <p:guide orient="horz" pos="2269"/>
        <p:guide pos="32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4263" y="2236948"/>
            <a:ext cx="8661638" cy="154352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8525" y="4080511"/>
            <a:ext cx="7133114" cy="18402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8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8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7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7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6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5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5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01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4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003524" y="288371"/>
            <a:ext cx="2483853" cy="6144101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51968" y="288371"/>
            <a:ext cx="7281722" cy="61441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4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46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4953" y="4627246"/>
            <a:ext cx="8661638" cy="1430179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4953" y="3052050"/>
            <a:ext cx="8661638" cy="157519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694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88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82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76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70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64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58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52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99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51968" y="1680211"/>
            <a:ext cx="4882786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04592" y="1680211"/>
            <a:ext cx="4882786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58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9510" y="288369"/>
            <a:ext cx="9171147" cy="120015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9508" y="1611869"/>
            <a:ext cx="4502426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407" indent="0">
              <a:buNone/>
              <a:defRPr sz="2100" b="1"/>
            </a:lvl2pPr>
            <a:lvl3pPr marL="938814" indent="0">
              <a:buNone/>
              <a:defRPr sz="1800" b="1"/>
            </a:lvl3pPr>
            <a:lvl4pPr marL="1408222" indent="0">
              <a:buNone/>
              <a:defRPr sz="1600" b="1"/>
            </a:lvl4pPr>
            <a:lvl5pPr marL="1877629" indent="0">
              <a:buNone/>
              <a:defRPr sz="1600" b="1"/>
            </a:lvl5pPr>
            <a:lvl6pPr marL="2347036" indent="0">
              <a:buNone/>
              <a:defRPr sz="1600" b="1"/>
            </a:lvl6pPr>
            <a:lvl7pPr marL="2816443" indent="0">
              <a:buNone/>
              <a:defRPr sz="1600" b="1"/>
            </a:lvl7pPr>
            <a:lvl8pPr marL="3285851" indent="0">
              <a:buNone/>
              <a:defRPr sz="1600" b="1"/>
            </a:lvl8pPr>
            <a:lvl9pPr marL="3755258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9508" y="2283620"/>
            <a:ext cx="4502426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76463" y="1611869"/>
            <a:ext cx="4504195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407" indent="0">
              <a:buNone/>
              <a:defRPr sz="2100" b="1"/>
            </a:lvl2pPr>
            <a:lvl3pPr marL="938814" indent="0">
              <a:buNone/>
              <a:defRPr sz="1800" b="1"/>
            </a:lvl3pPr>
            <a:lvl4pPr marL="1408222" indent="0">
              <a:buNone/>
              <a:defRPr sz="1600" b="1"/>
            </a:lvl4pPr>
            <a:lvl5pPr marL="1877629" indent="0">
              <a:buNone/>
              <a:defRPr sz="1600" b="1"/>
            </a:lvl5pPr>
            <a:lvl6pPr marL="2347036" indent="0">
              <a:buNone/>
              <a:defRPr sz="1600" b="1"/>
            </a:lvl6pPr>
            <a:lvl7pPr marL="2816443" indent="0">
              <a:buNone/>
              <a:defRPr sz="1600" b="1"/>
            </a:lvl7pPr>
            <a:lvl8pPr marL="3285851" indent="0">
              <a:buNone/>
              <a:defRPr sz="1600" b="1"/>
            </a:lvl8pPr>
            <a:lvl9pPr marL="3755258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76463" y="2283620"/>
            <a:ext cx="4504195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22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42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88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9509" y="286703"/>
            <a:ext cx="3352494" cy="12201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84072" y="286706"/>
            <a:ext cx="5696583" cy="6145769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9509" y="1506856"/>
            <a:ext cx="3352494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69407" indent="0">
              <a:buNone/>
              <a:defRPr sz="1200"/>
            </a:lvl2pPr>
            <a:lvl3pPr marL="938814" indent="0">
              <a:buNone/>
              <a:defRPr sz="1000"/>
            </a:lvl3pPr>
            <a:lvl4pPr marL="1408222" indent="0">
              <a:buNone/>
              <a:defRPr sz="900"/>
            </a:lvl4pPr>
            <a:lvl5pPr marL="1877629" indent="0">
              <a:buNone/>
              <a:defRPr sz="900"/>
            </a:lvl5pPr>
            <a:lvl6pPr marL="2347036" indent="0">
              <a:buNone/>
              <a:defRPr sz="900"/>
            </a:lvl6pPr>
            <a:lvl7pPr marL="2816443" indent="0">
              <a:buNone/>
              <a:defRPr sz="900"/>
            </a:lvl7pPr>
            <a:lvl8pPr marL="3285851" indent="0">
              <a:buNone/>
              <a:defRPr sz="900"/>
            </a:lvl8pPr>
            <a:lvl9pPr marL="3755258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7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7344" y="5040631"/>
            <a:ext cx="6114098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97344" y="643414"/>
            <a:ext cx="6114098" cy="4320540"/>
          </a:xfrm>
        </p:spPr>
        <p:txBody>
          <a:bodyPr/>
          <a:lstStyle>
            <a:lvl1pPr marL="0" indent="0">
              <a:buNone/>
              <a:defRPr sz="3300"/>
            </a:lvl1pPr>
            <a:lvl2pPr marL="469407" indent="0">
              <a:buNone/>
              <a:defRPr sz="2900"/>
            </a:lvl2pPr>
            <a:lvl3pPr marL="938814" indent="0">
              <a:buNone/>
              <a:defRPr sz="2500"/>
            </a:lvl3pPr>
            <a:lvl4pPr marL="1408222" indent="0">
              <a:buNone/>
              <a:defRPr sz="2100"/>
            </a:lvl4pPr>
            <a:lvl5pPr marL="1877629" indent="0">
              <a:buNone/>
              <a:defRPr sz="2100"/>
            </a:lvl5pPr>
            <a:lvl6pPr marL="2347036" indent="0">
              <a:buNone/>
              <a:defRPr sz="2100"/>
            </a:lvl6pPr>
            <a:lvl7pPr marL="2816443" indent="0">
              <a:buNone/>
              <a:defRPr sz="2100"/>
            </a:lvl7pPr>
            <a:lvl8pPr marL="3285851" indent="0">
              <a:buNone/>
              <a:defRPr sz="2100"/>
            </a:lvl8pPr>
            <a:lvl9pPr marL="3755258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97344" y="5635705"/>
            <a:ext cx="6114098" cy="845105"/>
          </a:xfrm>
        </p:spPr>
        <p:txBody>
          <a:bodyPr/>
          <a:lstStyle>
            <a:lvl1pPr marL="0" indent="0">
              <a:buNone/>
              <a:defRPr sz="1400"/>
            </a:lvl1pPr>
            <a:lvl2pPr marL="469407" indent="0">
              <a:buNone/>
              <a:defRPr sz="1200"/>
            </a:lvl2pPr>
            <a:lvl3pPr marL="938814" indent="0">
              <a:buNone/>
              <a:defRPr sz="1000"/>
            </a:lvl3pPr>
            <a:lvl4pPr marL="1408222" indent="0">
              <a:buNone/>
              <a:defRPr sz="900"/>
            </a:lvl4pPr>
            <a:lvl5pPr marL="1877629" indent="0">
              <a:buNone/>
              <a:defRPr sz="900"/>
            </a:lvl5pPr>
            <a:lvl6pPr marL="2347036" indent="0">
              <a:buNone/>
              <a:defRPr sz="900"/>
            </a:lvl6pPr>
            <a:lvl7pPr marL="2816443" indent="0">
              <a:buNone/>
              <a:defRPr sz="900"/>
            </a:lvl7pPr>
            <a:lvl8pPr marL="3285851" indent="0">
              <a:buNone/>
              <a:defRPr sz="900"/>
            </a:lvl8pPr>
            <a:lvl9pPr marL="3755258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70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9510" y="288369"/>
            <a:ext cx="9171147" cy="1200151"/>
          </a:xfrm>
          <a:prstGeom prst="rect">
            <a:avLst/>
          </a:prstGeom>
        </p:spPr>
        <p:txBody>
          <a:bodyPr vert="horz" lIns="93881" tIns="46941" rIns="93881" bIns="46941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9510" y="1680211"/>
            <a:ext cx="9171147" cy="4752261"/>
          </a:xfrm>
          <a:prstGeom prst="rect">
            <a:avLst/>
          </a:prstGeom>
        </p:spPr>
        <p:txBody>
          <a:bodyPr vert="horz" lIns="93881" tIns="46941" rIns="93881" bIns="46941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9510" y="6674171"/>
            <a:ext cx="2377705" cy="383382"/>
          </a:xfrm>
          <a:prstGeom prst="rect">
            <a:avLst/>
          </a:prstGeom>
        </p:spPr>
        <p:txBody>
          <a:bodyPr vert="horz" lIns="93881" tIns="46941" rIns="93881" bIns="4694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9F3F-42B6-46B3-B1DB-E731FC90F1E4}" type="datetimeFigureOut">
              <a:rPr lang="fr-FR" smtClean="0"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81641" y="6674171"/>
            <a:ext cx="3226885" cy="383382"/>
          </a:xfrm>
          <a:prstGeom prst="rect">
            <a:avLst/>
          </a:prstGeom>
        </p:spPr>
        <p:txBody>
          <a:bodyPr vert="horz" lIns="93881" tIns="46941" rIns="93881" bIns="4694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02951" y="6674171"/>
            <a:ext cx="2377705" cy="383382"/>
          </a:xfrm>
          <a:prstGeom prst="rect">
            <a:avLst/>
          </a:prstGeom>
        </p:spPr>
        <p:txBody>
          <a:bodyPr vert="horz" lIns="93881" tIns="46941" rIns="93881" bIns="4694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8E7CC-2845-44D9-9332-E70325787C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8814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055" indent="-352055" algn="l" defTabSz="938814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787" indent="-293380" algn="l" defTabSz="938814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518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2925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333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740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51147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20554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9962" indent="-234704" algn="l" defTabSz="9388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9407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8814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8222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7629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7036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16443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85851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55258" algn="l" defTabSz="9388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emf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emf"/><Relationship Id="rId25" Type="http://schemas.openxmlformats.org/officeDocument/2006/relationships/image" Target="../media/image24.png"/><Relationship Id="rId33" Type="http://schemas.openxmlformats.org/officeDocument/2006/relationships/image" Target="../media/image30.jp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31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Relationship Id="rId22" Type="http://schemas.openxmlformats.org/officeDocument/2006/relationships/image" Target="../media/image21.emf"/><Relationship Id="rId27" Type="http://schemas.openxmlformats.org/officeDocument/2006/relationships/image" Target="../media/image26.png"/><Relationship Id="rId30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 1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98" t="6195" b="49530"/>
          <a:stretch/>
        </p:blipFill>
        <p:spPr>
          <a:xfrm>
            <a:off x="1964184" y="3891529"/>
            <a:ext cx="2698849" cy="163524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3" t="6197" b="37760"/>
          <a:stretch/>
        </p:blipFill>
        <p:spPr>
          <a:xfrm>
            <a:off x="495380" y="1312458"/>
            <a:ext cx="4371409" cy="2239159"/>
          </a:xfrm>
          <a:prstGeom prst="rect">
            <a:avLst/>
          </a:prstGeom>
        </p:spPr>
      </p:pic>
      <p:cxnSp>
        <p:nvCxnSpPr>
          <p:cNvPr id="126" name="Connecteur droit 125"/>
          <p:cNvCxnSpPr/>
          <p:nvPr/>
        </p:nvCxnSpPr>
        <p:spPr>
          <a:xfrm>
            <a:off x="5436236" y="758691"/>
            <a:ext cx="0" cy="644220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cteur droit 287"/>
          <p:cNvCxnSpPr/>
          <p:nvPr/>
        </p:nvCxnSpPr>
        <p:spPr>
          <a:xfrm>
            <a:off x="429072" y="742424"/>
            <a:ext cx="0" cy="638521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46" name="Imag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20540" y="6739772"/>
            <a:ext cx="66675" cy="5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25"/>
          <p:cNvGrpSpPr>
            <a:grpSpLocks/>
          </p:cNvGrpSpPr>
          <p:nvPr/>
        </p:nvGrpSpPr>
        <p:grpSpPr bwMode="auto">
          <a:xfrm>
            <a:off x="10706964" y="4396583"/>
            <a:ext cx="2695575" cy="400502"/>
            <a:chOff x="936" y="4255"/>
            <a:chExt cx="5641" cy="615"/>
          </a:xfrm>
        </p:grpSpPr>
        <p:sp>
          <p:nvSpPr>
            <p:cNvPr id="20" name="Oval 26"/>
            <p:cNvSpPr>
              <a:spLocks noChangeArrowheads="1"/>
            </p:cNvSpPr>
            <p:nvPr/>
          </p:nvSpPr>
          <p:spPr bwMode="auto">
            <a:xfrm>
              <a:off x="936" y="4255"/>
              <a:ext cx="817" cy="615"/>
            </a:xfrm>
            <a:prstGeom prst="ellipse">
              <a:avLst/>
            </a:prstGeom>
            <a:solidFill>
              <a:srgbClr val="FFFFFF"/>
            </a:solidFill>
            <a:ln w="28575" cap="rnd">
              <a:solidFill>
                <a:sysClr val="window" lastClr="FFFFFF">
                  <a:lumMod val="65000"/>
                  <a:lumOff val="0"/>
                </a:sysClr>
              </a:solidFill>
              <a:prstDash val="sysDot"/>
              <a:round/>
              <a:headEnd/>
              <a:tailEnd/>
            </a:ln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2000" b="1">
                  <a:effectLst/>
                  <a:latin typeface="Antipasto"/>
                  <a:ea typeface="Malgun Gothic"/>
                  <a:cs typeface="Times New Roman"/>
                </a:rPr>
                <a:t> </a:t>
              </a:r>
              <a:endParaRPr lang="fr-FR" sz="1100">
                <a:effectLst/>
                <a:latin typeface="Calibri"/>
                <a:ea typeface="Malgun Gothic"/>
                <a:cs typeface="Times New Roman"/>
              </a:endParaRPr>
            </a:p>
          </p:txBody>
        </p:sp>
        <p:cxnSp>
          <p:nvCxnSpPr>
            <p:cNvPr id="21" name="AutoShape 27"/>
            <p:cNvCxnSpPr>
              <a:cxnSpLocks noChangeShapeType="1"/>
            </p:cNvCxnSpPr>
            <p:nvPr/>
          </p:nvCxnSpPr>
          <p:spPr bwMode="auto">
            <a:xfrm flipV="1">
              <a:off x="1893" y="4735"/>
              <a:ext cx="4684" cy="14"/>
            </a:xfrm>
            <a:prstGeom prst="straightConnector1">
              <a:avLst/>
            </a:prstGeom>
            <a:noFill/>
            <a:ln w="9525">
              <a:solidFill>
                <a:sysClr val="window" lastClr="FFFFFF">
                  <a:lumMod val="65000"/>
                  <a:lumOff val="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1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1671" y="-195367"/>
            <a:ext cx="371475" cy="39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13897293" y="742426"/>
            <a:ext cx="390525" cy="400502"/>
          </a:xfrm>
          <a:prstGeom prst="ellipse">
            <a:avLst/>
          </a:prstGeom>
          <a:solidFill>
            <a:srgbClr val="FFFFFF"/>
          </a:solidFill>
          <a:ln w="28575" cap="rnd">
            <a:solidFill>
              <a:srgbClr val="A6A6A6"/>
            </a:solidFill>
            <a:prstDash val="sysDot"/>
            <a:round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 de texte 60"/>
          <p:cNvSpPr txBox="1">
            <a:spLocks noChangeArrowheads="1"/>
          </p:cNvSpPr>
          <p:nvPr/>
        </p:nvSpPr>
        <p:spPr bwMode="auto">
          <a:xfrm>
            <a:off x="13010199" y="-52082"/>
            <a:ext cx="314325" cy="3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ia's Scribblings ~" pitchFamily="2" charset="0"/>
                <a:ea typeface="Malgun Gothic" pitchFamily="34" charset="-127"/>
                <a:cs typeface="Times New Roman" pitchFamily="18" charset="0"/>
              </a:rPr>
              <a:t>2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Étoile à 7 branches 59"/>
          <p:cNvSpPr/>
          <p:nvPr/>
        </p:nvSpPr>
        <p:spPr>
          <a:xfrm>
            <a:off x="3199428" y="720842"/>
            <a:ext cx="415925" cy="366312"/>
          </a:xfrm>
          <a:prstGeom prst="star7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</a:t>
            </a:r>
          </a:p>
        </p:txBody>
      </p:sp>
      <p:sp>
        <p:nvSpPr>
          <p:cNvPr id="67" name="Étoile à 7 branches 66"/>
          <p:cNvSpPr/>
          <p:nvPr/>
        </p:nvSpPr>
        <p:spPr>
          <a:xfrm>
            <a:off x="8301831" y="693033"/>
            <a:ext cx="415925" cy="364685"/>
          </a:xfrm>
          <a:prstGeom prst="star7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58" name="Zone de texte 202"/>
          <p:cNvSpPr txBox="1">
            <a:spLocks noChangeArrowheads="1"/>
          </p:cNvSpPr>
          <p:nvPr/>
        </p:nvSpPr>
        <p:spPr bwMode="auto">
          <a:xfrm>
            <a:off x="12994324" y="455872"/>
            <a:ext cx="314325" cy="3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a's Scribblings ~" pitchFamily="2" charset="0"/>
              <a:ea typeface="Malgun Gothic" pitchFamily="34" charset="-127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a's Scribblings ~" pitchFamily="2" charset="0"/>
                <a:ea typeface="Malgun Gothic" pitchFamily="34" charset="-127"/>
                <a:cs typeface="Times New Roman" pitchFamily="18" charset="0"/>
              </a:rPr>
              <a:t>1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160" y="942661"/>
            <a:ext cx="419100" cy="44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7" name="Image 14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564" y="1292154"/>
            <a:ext cx="434975" cy="43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1" name="Picture 8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18"/>
          <a:stretch>
            <a:fillRect/>
          </a:stretch>
        </p:blipFill>
        <p:spPr bwMode="auto">
          <a:xfrm>
            <a:off x="12533313" y="5137663"/>
            <a:ext cx="2247900" cy="38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0" name="Zone de texte 186"/>
          <p:cNvSpPr txBox="1">
            <a:spLocks noChangeArrowheads="1"/>
          </p:cNvSpPr>
          <p:nvPr/>
        </p:nvSpPr>
        <p:spPr bwMode="auto">
          <a:xfrm>
            <a:off x="13003849" y="-13009"/>
            <a:ext cx="314325" cy="3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ia's Scribblings ~" pitchFamily="2" charset="0"/>
                <a:ea typeface="Malgun Gothic" pitchFamily="34" charset="-127"/>
                <a:cs typeface="Times New Roman" pitchFamily="18" charset="0"/>
              </a:rPr>
              <a:t>3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1336779"/>
            <a:ext cx="492125" cy="51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2" name="Zone de texte 97"/>
          <p:cNvSpPr txBox="1">
            <a:spLocks noChangeArrowheads="1"/>
          </p:cNvSpPr>
          <p:nvPr/>
        </p:nvSpPr>
        <p:spPr bwMode="auto">
          <a:xfrm>
            <a:off x="-5255490" y="6632321"/>
            <a:ext cx="257175" cy="3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44" name="Oval 160"/>
          <p:cNvSpPr>
            <a:spLocks noChangeArrowheads="1"/>
          </p:cNvSpPr>
          <p:nvPr/>
        </p:nvSpPr>
        <p:spPr bwMode="auto">
          <a:xfrm>
            <a:off x="13513119" y="41384"/>
            <a:ext cx="390525" cy="400502"/>
          </a:xfrm>
          <a:prstGeom prst="ellipse">
            <a:avLst/>
          </a:prstGeom>
          <a:solidFill>
            <a:srgbClr val="FFFFFF"/>
          </a:solidFill>
          <a:ln w="28575" cap="rnd">
            <a:solidFill>
              <a:srgbClr val="A6A6A6"/>
            </a:solidFill>
            <a:prstDash val="sysDot"/>
            <a:round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05" name="Picture 15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197" y="4075029"/>
            <a:ext cx="409575" cy="429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Rectangle à coins arrondis 140"/>
          <p:cNvSpPr/>
          <p:nvPr/>
        </p:nvSpPr>
        <p:spPr>
          <a:xfrm>
            <a:off x="11276014" y="6204529"/>
            <a:ext cx="676275" cy="283282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42" name="Rectangle à coins arrondis 141"/>
          <p:cNvSpPr/>
          <p:nvPr/>
        </p:nvSpPr>
        <p:spPr>
          <a:xfrm>
            <a:off x="12152314" y="6204529"/>
            <a:ext cx="676275" cy="283282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43" name="Rectangle à coins arrondis 142"/>
          <p:cNvSpPr/>
          <p:nvPr/>
        </p:nvSpPr>
        <p:spPr>
          <a:xfrm>
            <a:off x="12285664" y="6985997"/>
            <a:ext cx="1228725" cy="283282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44" name="Rectangle à coins arrondis 143"/>
          <p:cNvSpPr/>
          <p:nvPr/>
        </p:nvSpPr>
        <p:spPr>
          <a:xfrm>
            <a:off x="10733089" y="6985997"/>
            <a:ext cx="1362075" cy="283282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155" name="Image 154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08" y="4921717"/>
            <a:ext cx="357980" cy="4446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28575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76" name="Image 175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7124" y="5510977"/>
            <a:ext cx="550863" cy="6756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28575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127" name="Picture 7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18"/>
          <a:stretch>
            <a:fillRect/>
          </a:stretch>
        </p:blipFill>
        <p:spPr bwMode="auto">
          <a:xfrm>
            <a:off x="10937874" y="4933179"/>
            <a:ext cx="2247900" cy="38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0" name="Picture 8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18"/>
          <a:stretch>
            <a:fillRect/>
          </a:stretch>
        </p:blipFill>
        <p:spPr bwMode="auto">
          <a:xfrm>
            <a:off x="11042590" y="5316424"/>
            <a:ext cx="2247900" cy="38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8" name="Group 25"/>
          <p:cNvGrpSpPr>
            <a:grpSpLocks/>
          </p:cNvGrpSpPr>
          <p:nvPr/>
        </p:nvGrpSpPr>
        <p:grpSpPr bwMode="auto">
          <a:xfrm>
            <a:off x="10249695" y="5042096"/>
            <a:ext cx="4071937" cy="400502"/>
            <a:chOff x="936" y="4255"/>
            <a:chExt cx="8522" cy="615"/>
          </a:xfrm>
        </p:grpSpPr>
        <p:sp>
          <p:nvSpPr>
            <p:cNvPr id="189" name="Oval 26"/>
            <p:cNvSpPr>
              <a:spLocks noChangeArrowheads="1"/>
            </p:cNvSpPr>
            <p:nvPr/>
          </p:nvSpPr>
          <p:spPr bwMode="auto">
            <a:xfrm>
              <a:off x="936" y="4255"/>
              <a:ext cx="817" cy="615"/>
            </a:xfrm>
            <a:prstGeom prst="ellipse">
              <a:avLst/>
            </a:prstGeom>
            <a:solidFill>
              <a:srgbClr val="FFFFFF"/>
            </a:solidFill>
            <a:ln w="28575" cap="rnd">
              <a:solidFill>
                <a:sysClr val="window" lastClr="FFFFFF">
                  <a:lumMod val="65000"/>
                  <a:lumOff val="0"/>
                </a:sysClr>
              </a:solidFill>
              <a:prstDash val="sysDot"/>
              <a:round/>
              <a:headEnd/>
              <a:tailEnd/>
            </a:ln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2000" b="1">
                  <a:effectLst/>
                  <a:latin typeface="Antipasto"/>
                  <a:ea typeface="Malgun Gothic"/>
                  <a:cs typeface="Times New Roman"/>
                </a:rPr>
                <a:t> </a:t>
              </a:r>
              <a:endParaRPr lang="fr-FR" sz="1100">
                <a:effectLst/>
                <a:latin typeface="Calibri"/>
                <a:ea typeface="Malgun Gothic"/>
                <a:cs typeface="Times New Roman"/>
              </a:endParaRPr>
            </a:p>
          </p:txBody>
        </p:sp>
        <p:cxnSp>
          <p:nvCxnSpPr>
            <p:cNvPr id="190" name="AutoShape 27"/>
            <p:cNvCxnSpPr>
              <a:cxnSpLocks noChangeShapeType="1"/>
            </p:cNvCxnSpPr>
            <p:nvPr/>
          </p:nvCxnSpPr>
          <p:spPr bwMode="auto">
            <a:xfrm>
              <a:off x="1893" y="4674"/>
              <a:ext cx="7565" cy="0"/>
            </a:xfrm>
            <a:prstGeom prst="straightConnector1">
              <a:avLst/>
            </a:prstGeom>
            <a:noFill/>
            <a:ln w="9525">
              <a:solidFill>
                <a:sysClr val="window" lastClr="FFFFFF">
                  <a:lumMod val="65000"/>
                  <a:lumOff val="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126" name="Picture 7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8" y="1457581"/>
            <a:ext cx="358775" cy="37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9" name="Zone de texte 51"/>
          <p:cNvSpPr txBox="1">
            <a:spLocks noChangeArrowheads="1"/>
          </p:cNvSpPr>
          <p:nvPr/>
        </p:nvSpPr>
        <p:spPr bwMode="auto">
          <a:xfrm>
            <a:off x="13003849" y="-37429"/>
            <a:ext cx="314325" cy="3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ia's Scribblings ~" pitchFamily="2" charset="0"/>
                <a:ea typeface="Malgun Gothic" pitchFamily="34" charset="-127"/>
                <a:cs typeface="Times New Roman" pitchFamily="18" charset="0"/>
              </a:rPr>
              <a:t>1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02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0788" y="683149"/>
            <a:ext cx="466725" cy="45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760" y="-4513"/>
            <a:ext cx="446088" cy="45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233" y="1304574"/>
            <a:ext cx="419100" cy="44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9" name="Rectangle 222"/>
          <p:cNvSpPr>
            <a:spLocks noChangeArrowheads="1"/>
          </p:cNvSpPr>
          <p:nvPr/>
        </p:nvSpPr>
        <p:spPr bwMode="auto">
          <a:xfrm>
            <a:off x="-5020540" y="6739772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74" name="Rectangle 230"/>
          <p:cNvSpPr>
            <a:spLocks noChangeArrowheads="1"/>
          </p:cNvSpPr>
          <p:nvPr/>
        </p:nvSpPr>
        <p:spPr bwMode="auto">
          <a:xfrm>
            <a:off x="11115174" y="6430360"/>
            <a:ext cx="2548518" cy="5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07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Le chat       le coq       l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/>
                <a:ea typeface="Malgun Gothic" pitchFamily="34" charset="-127"/>
                <a:cs typeface="Times New Roman" pitchFamily="18" charset="0"/>
              </a:rPr>
              <a:t>’</a:t>
            </a:r>
            <a:r>
              <a:rPr kumimoji="0" lang="fr-FR" altLang="fr-FR" sz="1200" b="0" i="0" u="none" strike="noStrike" cap="none" normalizeH="0" baseline="0" dirty="0" err="1">
                <a:ln>
                  <a:noFill/>
                </a:ln>
                <a:solidFill>
                  <a:srgbClr val="7F7F7F"/>
                </a:solidFill>
                <a:effectLst/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âe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07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76" name="Rectangle 232"/>
          <p:cNvSpPr>
            <a:spLocks noChangeArrowheads="1"/>
          </p:cNvSpPr>
          <p:nvPr/>
        </p:nvSpPr>
        <p:spPr bwMode="auto">
          <a:xfrm>
            <a:off x="301678" y="5556515"/>
            <a:ext cx="4819458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079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        </a:t>
            </a:r>
          </a:p>
          <a:p>
            <a:pPr marL="0" marR="0" lvl="0" indent="1079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Il y a                          beaucoup de monde .</a:t>
            </a:r>
          </a:p>
          <a:p>
            <a:pPr marL="0" marR="0" lvl="0" indent="1079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baseline="0" dirty="0"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.                       a volé mon</a:t>
            </a:r>
            <a:r>
              <a:rPr lang="fr-FR" altLang="fr-FR" sz="1400" dirty="0"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 stylo.</a:t>
            </a:r>
            <a:endParaRPr lang="fr-FR" altLang="fr-FR" sz="1400" baseline="0" dirty="0">
              <a:latin typeface="OpenDyslexic" pitchFamily="50" charset="0"/>
              <a:ea typeface="Malgun Gothic" pitchFamily="34" charset="-127"/>
              <a:cs typeface="Times New Roman" pitchFamily="18" charset="0"/>
            </a:endParaRPr>
          </a:p>
          <a:p>
            <a:pPr marL="0" marR="0" lvl="0" indent="107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7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>
                <a:latin typeface="OpenDyslexic" pitchFamily="50" charset="0"/>
              </a:rPr>
              <a:t>                  </a:t>
            </a:r>
            <a:endParaRPr kumimoji="0" lang="fr-FR" altLang="fr-FR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Dyslexic" pitchFamily="50" charset="0"/>
            </a:endParaRPr>
          </a:p>
        </p:txBody>
      </p:sp>
      <p:sp>
        <p:nvSpPr>
          <p:cNvPr id="2277" name="Rectangle 234"/>
          <p:cNvSpPr>
            <a:spLocks noChangeArrowheads="1"/>
          </p:cNvSpPr>
          <p:nvPr/>
        </p:nvSpPr>
        <p:spPr bwMode="auto">
          <a:xfrm>
            <a:off x="10548779" y="4843656"/>
            <a:ext cx="4134786" cy="5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07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OpenDyslexic" pitchFamily="50" charset="0"/>
                <a:ea typeface="Malgun Gothic" pitchFamily="34" charset="-127"/>
                <a:cs typeface="Times New Roman" pitchFamily="18" charset="0"/>
              </a:rPr>
              <a:t>Ils jouent et mangent.    Ils mangent et dorent.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07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8380591" y="719332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</a:t>
            </a:r>
          </a:p>
        </p:txBody>
      </p:sp>
      <p:pic>
        <p:nvPicPr>
          <p:cNvPr id="2355" name="Picture 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4388" y="1733882"/>
            <a:ext cx="365125" cy="37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0" name="Picture 9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1695" y="1091269"/>
            <a:ext cx="354012" cy="36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1" name="Picture 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681" y="1603680"/>
            <a:ext cx="365125" cy="37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1" name="Image 26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5484" y="409401"/>
            <a:ext cx="369888" cy="37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2" name="Picture 304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197" y="1455628"/>
            <a:ext cx="387350" cy="39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2" name="Picture 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1973" y="455872"/>
            <a:ext cx="374650" cy="38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8" name="Picture 30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9212" y="31615"/>
            <a:ext cx="358775" cy="37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7" name="Picture 299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781" y="697807"/>
            <a:ext cx="382587" cy="3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0" name="Image 3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050" y="1360754"/>
            <a:ext cx="387350" cy="39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9" name="Image 35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8763" y="139051"/>
            <a:ext cx="369888" cy="39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4" name="Picture 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469" y="441886"/>
            <a:ext cx="374650" cy="38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6"/>
          <p:cNvSpPr>
            <a:spLocks noChangeArrowheads="1"/>
          </p:cNvSpPr>
          <p:nvPr/>
        </p:nvSpPr>
        <p:spPr bwMode="auto">
          <a:xfrm>
            <a:off x="11711330" y="3661176"/>
            <a:ext cx="390525" cy="390525"/>
          </a:xfrm>
          <a:prstGeom prst="ellipse">
            <a:avLst/>
          </a:prstGeom>
          <a:solidFill>
            <a:srgbClr val="FFFFFF"/>
          </a:solidFill>
          <a:ln w="28575" cap="rnd">
            <a:solidFill>
              <a:srgbClr val="A6A6A6"/>
            </a:solidFill>
            <a:prstDash val="sysDot"/>
            <a:round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8481" y="846241"/>
            <a:ext cx="469900" cy="49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1855" y="195367"/>
            <a:ext cx="395875" cy="37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8775" y="1114425"/>
            <a:ext cx="387350" cy="36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7108" y="707884"/>
            <a:ext cx="371475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898525" y="457200"/>
            <a:ext cx="101901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11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1" name="Tableau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32570"/>
              </p:ext>
            </p:extLst>
          </p:nvPr>
        </p:nvGraphicFramePr>
        <p:xfrm>
          <a:off x="10291122" y="5259263"/>
          <a:ext cx="3688242" cy="5867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7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</a:rPr>
                        <a:t>Lutins</a:t>
                      </a:r>
                      <a:endParaRPr lang="fr-FR" sz="1400" dirty="0">
                        <a:effectLst/>
                        <a:latin typeface="SimpleRonde" panose="02000503000000000000" pitchFamily="2" charset="0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388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</a:rPr>
                        <a:t>du</a:t>
                      </a:r>
                      <a:endParaRPr lang="fr-FR" sz="1400" dirty="0">
                        <a:effectLst/>
                        <a:latin typeface="SimpleRonde" panose="02000503000000000000" pitchFamily="2" charset="0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388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  <a:ea typeface="Malgun Gothic"/>
                          <a:cs typeface="Times New Roman"/>
                        </a:rPr>
                        <a:t>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388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  <a:ea typeface="Malgun Gothic"/>
                          <a:cs typeface="Times New Roman"/>
                        </a:rPr>
                        <a:t>car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</a:rPr>
                        <a:t>Cordonnier</a:t>
                      </a:r>
                      <a:endParaRPr lang="fr-FR" sz="1400" dirty="0">
                        <a:effectLst/>
                        <a:latin typeface="SimpleRonde" panose="02000503000000000000" pitchFamily="2" charset="0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</a:rPr>
                        <a:t>et</a:t>
                      </a:r>
                      <a:endParaRPr lang="fr-FR" sz="1400" dirty="0">
                        <a:effectLst/>
                        <a:latin typeface="SimpleRonde" panose="02000503000000000000" pitchFamily="2" charset="0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SimpleRonde" panose="02000503000000000000" pitchFamily="2" charset="0"/>
                        </a:rPr>
                        <a:t>Les</a:t>
                      </a:r>
                      <a:endParaRPr lang="fr-FR" sz="1400" dirty="0">
                        <a:effectLst/>
                        <a:latin typeface="SimpleRonde" panose="02000503000000000000" pitchFamily="2" charset="0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" y="3940969"/>
            <a:ext cx="400050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3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417" y="258701"/>
            <a:ext cx="382438" cy="392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0" name="Group 25"/>
          <p:cNvGrpSpPr>
            <a:grpSpLocks/>
          </p:cNvGrpSpPr>
          <p:nvPr/>
        </p:nvGrpSpPr>
        <p:grpSpPr bwMode="auto">
          <a:xfrm>
            <a:off x="5262012" y="1030695"/>
            <a:ext cx="3649551" cy="400502"/>
            <a:chOff x="936" y="4255"/>
            <a:chExt cx="7640" cy="615"/>
          </a:xfrm>
        </p:grpSpPr>
        <p:sp>
          <p:nvSpPr>
            <p:cNvPr id="132" name="Oval 26"/>
            <p:cNvSpPr>
              <a:spLocks noChangeArrowheads="1"/>
            </p:cNvSpPr>
            <p:nvPr/>
          </p:nvSpPr>
          <p:spPr bwMode="auto">
            <a:xfrm>
              <a:off x="936" y="4255"/>
              <a:ext cx="817" cy="615"/>
            </a:xfrm>
            <a:prstGeom prst="ellipse">
              <a:avLst/>
            </a:prstGeom>
            <a:solidFill>
              <a:srgbClr val="FFFFFF"/>
            </a:solidFill>
            <a:ln w="28575" cap="rnd">
              <a:solidFill>
                <a:sysClr val="window" lastClr="FFFFFF">
                  <a:lumMod val="65000"/>
                  <a:lumOff val="0"/>
                </a:sysClr>
              </a:solidFill>
              <a:prstDash val="sysDot"/>
              <a:round/>
              <a:headEnd/>
              <a:tailEnd/>
            </a:ln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600" dirty="0">
                  <a:effectLst/>
                  <a:latin typeface="Mia's Scribblings ~"/>
                  <a:ea typeface="Malgun Gothic"/>
                  <a:cs typeface="Times New Roman"/>
                </a:rPr>
                <a:t>4</a:t>
              </a:r>
              <a:endParaRPr lang="fr-FR" sz="1100" dirty="0">
                <a:effectLst/>
                <a:latin typeface="Calibri"/>
                <a:ea typeface="Malgun Gothic"/>
                <a:cs typeface="Times New Roman"/>
              </a:endParaRPr>
            </a:p>
          </p:txBody>
        </p:sp>
        <p:cxnSp>
          <p:nvCxnSpPr>
            <p:cNvPr id="133" name="AutoShape 27"/>
            <p:cNvCxnSpPr>
              <a:cxnSpLocks noChangeShapeType="1"/>
            </p:cNvCxnSpPr>
            <p:nvPr/>
          </p:nvCxnSpPr>
          <p:spPr bwMode="auto">
            <a:xfrm flipV="1">
              <a:off x="1893" y="4668"/>
              <a:ext cx="6683" cy="6"/>
            </a:xfrm>
            <a:prstGeom prst="straightConnector1">
              <a:avLst/>
            </a:prstGeom>
            <a:noFill/>
            <a:ln w="9525">
              <a:solidFill>
                <a:sysClr val="window" lastClr="FFFFFF">
                  <a:lumMod val="65000"/>
                  <a:lumOff val="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4" name="ZoneTexte 133"/>
          <p:cNvSpPr txBox="1"/>
          <p:nvPr/>
        </p:nvSpPr>
        <p:spPr>
          <a:xfrm>
            <a:off x="5501564" y="1088664"/>
            <a:ext cx="44881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SimpleRonde" panose="02000503000000000000" pitchFamily="2" charset="0"/>
              </a:rPr>
              <a:t>.</a:t>
            </a:r>
            <a:r>
              <a:rPr lang="fr-FR" altLang="fr-FR" sz="1100" dirty="0">
                <a:latin typeface="SimpleRonde" pitchFamily="2" charset="0"/>
                <a:ea typeface="Malgun Gothic" pitchFamily="34" charset="-127"/>
                <a:cs typeface="Times New Roman" pitchFamily="18" charset="0"/>
              </a:rPr>
              <a:t> Invente trois phrases avec ces mots outils .</a:t>
            </a:r>
            <a:endParaRPr lang="fr-FR" sz="1100" dirty="0">
              <a:latin typeface="SimpleRonde" panose="02000503000000000000" pitchFamily="2" charset="0"/>
            </a:endParaRPr>
          </a:p>
        </p:txBody>
      </p:sp>
      <p:sp>
        <p:nvSpPr>
          <p:cNvPr id="135" name="Rectangle à coins arrondis 134"/>
          <p:cNvSpPr/>
          <p:nvPr/>
        </p:nvSpPr>
        <p:spPr>
          <a:xfrm>
            <a:off x="10279368" y="2808362"/>
            <a:ext cx="3406164" cy="45085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500" dirty="0">
                <a:latin typeface="OpenDyslexicMono" pitchFamily="50" charset="0"/>
              </a:rPr>
              <a:t>Les Lutins et le Cordonnier</a:t>
            </a:r>
          </a:p>
        </p:txBody>
      </p:sp>
      <p:pic>
        <p:nvPicPr>
          <p:cNvPr id="137" name="Picture 7"/>
          <p:cNvPicPr/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2594923" y="-182795"/>
            <a:ext cx="381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Image 168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8775" y="418315"/>
            <a:ext cx="369884" cy="38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8" name="Group 25"/>
          <p:cNvGrpSpPr>
            <a:grpSpLocks/>
          </p:cNvGrpSpPr>
          <p:nvPr/>
        </p:nvGrpSpPr>
        <p:grpSpPr bwMode="auto">
          <a:xfrm>
            <a:off x="204423" y="991503"/>
            <a:ext cx="2143395" cy="400502"/>
            <a:chOff x="936" y="4255"/>
            <a:chExt cx="4487" cy="615"/>
          </a:xfrm>
        </p:grpSpPr>
        <p:sp>
          <p:nvSpPr>
            <p:cNvPr id="164" name="Oval 26"/>
            <p:cNvSpPr>
              <a:spLocks noChangeArrowheads="1"/>
            </p:cNvSpPr>
            <p:nvPr/>
          </p:nvSpPr>
          <p:spPr bwMode="auto">
            <a:xfrm>
              <a:off x="936" y="4255"/>
              <a:ext cx="817" cy="615"/>
            </a:xfrm>
            <a:prstGeom prst="ellipse">
              <a:avLst/>
            </a:prstGeom>
            <a:solidFill>
              <a:srgbClr val="FFFFFF"/>
            </a:solidFill>
            <a:ln w="28575" cap="rnd">
              <a:solidFill>
                <a:sysClr val="window" lastClr="FFFFFF">
                  <a:lumMod val="65000"/>
                  <a:lumOff val="0"/>
                </a:sysClr>
              </a:solidFill>
              <a:prstDash val="sysDot"/>
              <a:round/>
              <a:headEnd/>
              <a:tailEnd/>
            </a:ln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600" dirty="0">
                  <a:effectLst/>
                  <a:latin typeface="Mia's Scribblings ~"/>
                  <a:ea typeface="Malgun Gothic"/>
                  <a:cs typeface="Times New Roman"/>
                </a:rPr>
                <a:t>1</a:t>
              </a:r>
              <a:endParaRPr lang="fr-FR" sz="1100" dirty="0">
                <a:effectLst/>
                <a:latin typeface="Calibri"/>
                <a:ea typeface="Malgun Gothic"/>
                <a:cs typeface="Times New Roman"/>
              </a:endParaRPr>
            </a:p>
          </p:txBody>
        </p:sp>
        <p:cxnSp>
          <p:nvCxnSpPr>
            <p:cNvPr id="165" name="AutoShape 27"/>
            <p:cNvCxnSpPr>
              <a:cxnSpLocks noChangeShapeType="1"/>
            </p:cNvCxnSpPr>
            <p:nvPr/>
          </p:nvCxnSpPr>
          <p:spPr bwMode="auto">
            <a:xfrm>
              <a:off x="1893" y="4674"/>
              <a:ext cx="3530" cy="0"/>
            </a:xfrm>
            <a:prstGeom prst="straightConnector1">
              <a:avLst/>
            </a:prstGeom>
            <a:noFill/>
            <a:ln w="9525">
              <a:solidFill>
                <a:sysClr val="window" lastClr="FFFFFF">
                  <a:lumMod val="65000"/>
                  <a:lumOff val="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6" name="ZoneTexte 165"/>
          <p:cNvSpPr txBox="1"/>
          <p:nvPr/>
        </p:nvSpPr>
        <p:spPr>
          <a:xfrm>
            <a:off x="548513" y="1055432"/>
            <a:ext cx="4501450" cy="26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effectLst/>
                <a:latin typeface="SimpleRonde"/>
                <a:ea typeface="Malgun Gothic"/>
                <a:cs typeface="Times New Roman"/>
              </a:rPr>
              <a:t>Recopie les mots outils :</a:t>
            </a:r>
            <a:endParaRPr lang="fr-FR" sz="1100" dirty="0">
              <a:latin typeface="SimpleRonde" panose="02000503000000000000" pitchFamily="2" charset="0"/>
            </a:endParaRPr>
          </a:p>
        </p:txBody>
      </p:sp>
      <p:pic>
        <p:nvPicPr>
          <p:cNvPr id="167" name="Image 3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2" y="1403377"/>
            <a:ext cx="387350" cy="39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" name="Oval 26"/>
          <p:cNvSpPr>
            <a:spLocks noChangeArrowheads="1"/>
          </p:cNvSpPr>
          <p:nvPr/>
        </p:nvSpPr>
        <p:spPr bwMode="auto">
          <a:xfrm>
            <a:off x="228564" y="3504131"/>
            <a:ext cx="390273" cy="400502"/>
          </a:xfrm>
          <a:prstGeom prst="ellipse">
            <a:avLst/>
          </a:prstGeom>
          <a:solidFill>
            <a:srgbClr val="FFFFFF"/>
          </a:solidFill>
          <a:ln w="28575" cap="rnd">
            <a:solidFill>
              <a:sysClr val="window" lastClr="FFFFFF">
                <a:lumMod val="65000"/>
                <a:lumOff val="0"/>
              </a:sysClr>
            </a:solidFill>
            <a:prstDash val="sysDot"/>
            <a:round/>
            <a:headEnd/>
            <a:tailEnd/>
          </a:ln>
        </p:spPr>
        <p:txBody>
          <a:bodyPr rot="0" vert="horz" wrap="square" lIns="91440" tIns="0" rIns="91440" bIns="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Mia's Scribblings ~"/>
                <a:ea typeface="Malgun Gothic"/>
                <a:cs typeface="Times New Roman"/>
              </a:rPr>
              <a:t>2</a:t>
            </a:r>
            <a:endParaRPr lang="fr-FR" sz="1100" dirty="0">
              <a:effectLst/>
              <a:latin typeface="Calibri"/>
              <a:ea typeface="Malgun Gothic"/>
              <a:cs typeface="Times New Roman"/>
            </a:endParaRPr>
          </a:p>
        </p:txBody>
      </p:sp>
      <p:sp>
        <p:nvSpPr>
          <p:cNvPr id="183" name="ZoneTexte 182"/>
          <p:cNvSpPr txBox="1"/>
          <p:nvPr/>
        </p:nvSpPr>
        <p:spPr>
          <a:xfrm>
            <a:off x="468117" y="3573577"/>
            <a:ext cx="18377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SimpleRonde" panose="02000503000000000000" pitchFamily="2" charset="0"/>
              </a:rPr>
              <a:t>.</a:t>
            </a:r>
            <a:r>
              <a:rPr lang="fr-FR" altLang="fr-FR" sz="1100" dirty="0">
                <a:latin typeface="SimpleRonde" pitchFamily="2" charset="0"/>
                <a:ea typeface="Malgun Gothic" pitchFamily="34" charset="-127"/>
                <a:cs typeface="Times New Roman" pitchFamily="18" charset="0"/>
              </a:rPr>
              <a:t> J’ai :</a:t>
            </a:r>
            <a:endParaRPr lang="fr-FR" sz="1100" dirty="0">
              <a:latin typeface="SimpleRonde" panose="02000503000000000000" pitchFamily="2" charset="0"/>
            </a:endParaRPr>
          </a:p>
        </p:txBody>
      </p:sp>
      <p:grpSp>
        <p:nvGrpSpPr>
          <p:cNvPr id="184" name="Group 25"/>
          <p:cNvGrpSpPr>
            <a:grpSpLocks/>
          </p:cNvGrpSpPr>
          <p:nvPr/>
        </p:nvGrpSpPr>
        <p:grpSpPr bwMode="auto">
          <a:xfrm>
            <a:off x="5250328" y="3651279"/>
            <a:ext cx="2286224" cy="400502"/>
            <a:chOff x="936" y="4255"/>
            <a:chExt cx="4786" cy="615"/>
          </a:xfrm>
        </p:grpSpPr>
        <p:sp>
          <p:nvSpPr>
            <p:cNvPr id="185" name="Oval 26"/>
            <p:cNvSpPr>
              <a:spLocks noChangeArrowheads="1"/>
            </p:cNvSpPr>
            <p:nvPr/>
          </p:nvSpPr>
          <p:spPr bwMode="auto">
            <a:xfrm>
              <a:off x="936" y="4255"/>
              <a:ext cx="817" cy="615"/>
            </a:xfrm>
            <a:prstGeom prst="ellipse">
              <a:avLst/>
            </a:prstGeom>
            <a:solidFill>
              <a:srgbClr val="FFFFFF"/>
            </a:solidFill>
            <a:ln w="28575" cap="rnd">
              <a:solidFill>
                <a:sysClr val="window" lastClr="FFFFFF">
                  <a:lumMod val="65000"/>
                  <a:lumOff val="0"/>
                </a:sysClr>
              </a:solidFill>
              <a:prstDash val="sysDot"/>
              <a:round/>
              <a:headEnd/>
              <a:tailEnd/>
            </a:ln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600" dirty="0">
                  <a:effectLst/>
                  <a:latin typeface="Mia's Scribblings ~"/>
                  <a:ea typeface="Malgun Gothic"/>
                  <a:cs typeface="Times New Roman"/>
                </a:rPr>
                <a:t>5</a:t>
              </a:r>
              <a:endParaRPr lang="fr-FR" sz="1100" dirty="0">
                <a:effectLst/>
                <a:latin typeface="Calibri"/>
                <a:ea typeface="Malgun Gothic"/>
                <a:cs typeface="Times New Roman"/>
              </a:endParaRPr>
            </a:p>
          </p:txBody>
        </p:sp>
        <p:cxnSp>
          <p:nvCxnSpPr>
            <p:cNvPr id="186" name="AutoShape 27"/>
            <p:cNvCxnSpPr>
              <a:cxnSpLocks noChangeShapeType="1"/>
            </p:cNvCxnSpPr>
            <p:nvPr/>
          </p:nvCxnSpPr>
          <p:spPr bwMode="auto">
            <a:xfrm>
              <a:off x="1893" y="4674"/>
              <a:ext cx="3829" cy="0"/>
            </a:xfrm>
            <a:prstGeom prst="straightConnector1">
              <a:avLst/>
            </a:prstGeom>
            <a:noFill/>
            <a:ln w="9525">
              <a:solidFill>
                <a:sysClr val="window" lastClr="FFFFFF">
                  <a:lumMod val="65000"/>
                  <a:lumOff val="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7" name="ZoneTexte 186"/>
          <p:cNvSpPr txBox="1"/>
          <p:nvPr/>
        </p:nvSpPr>
        <p:spPr>
          <a:xfrm>
            <a:off x="5543877" y="3749354"/>
            <a:ext cx="33676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SimpleRonde" panose="02000503000000000000" pitchFamily="2" charset="0"/>
              </a:rPr>
              <a:t>.</a:t>
            </a:r>
            <a:r>
              <a:rPr lang="fr-FR" altLang="fr-FR" sz="1100" dirty="0">
                <a:latin typeface="SimpleRonde" pitchFamily="2" charset="0"/>
                <a:ea typeface="Malgun Gothic" pitchFamily="34" charset="-127"/>
                <a:cs typeface="Times New Roman" pitchFamily="18" charset="0"/>
              </a:rPr>
              <a:t> Range les mots outils dans la grille.</a:t>
            </a:r>
            <a:endParaRPr lang="fr-FR" sz="1100" dirty="0">
              <a:latin typeface="SimpleRonde" panose="02000503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8513" y="1396900"/>
            <a:ext cx="12365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ursive standard" pitchFamily="2" charset="0"/>
              </a:rPr>
              <a:t>déjà</a:t>
            </a:r>
          </a:p>
          <a:p>
            <a:endParaRPr lang="fr-FR" sz="300" dirty="0">
              <a:latin typeface="Cursive standard" pitchFamily="2" charset="0"/>
            </a:endParaRPr>
          </a:p>
          <a:p>
            <a:r>
              <a:rPr lang="fr-FR" dirty="0">
                <a:latin typeface="Cursive standard" pitchFamily="2" charset="0"/>
              </a:rPr>
              <a:t>leur</a:t>
            </a:r>
          </a:p>
          <a:p>
            <a:endParaRPr lang="fr-FR" sz="400" dirty="0">
              <a:latin typeface="Cursive standard" pitchFamily="2" charset="0"/>
            </a:endParaRPr>
          </a:p>
          <a:p>
            <a:r>
              <a:rPr lang="fr-FR" dirty="0">
                <a:latin typeface="Cursive standard" pitchFamily="2" charset="0"/>
              </a:rPr>
              <a:t>quelqu’un</a:t>
            </a:r>
          </a:p>
          <a:p>
            <a:endParaRPr lang="fr-FR" sz="500" dirty="0">
              <a:latin typeface="Cursive standard" pitchFamily="2" charset="0"/>
            </a:endParaRPr>
          </a:p>
          <a:p>
            <a:r>
              <a:rPr lang="fr-FR" dirty="0">
                <a:latin typeface="Cursive standard" pitchFamily="2" charset="0"/>
              </a:rPr>
              <a:t>pour</a:t>
            </a:r>
          </a:p>
          <a:p>
            <a:endParaRPr lang="fr-FR" sz="400" dirty="0">
              <a:latin typeface="Cursive standard" pitchFamily="2" charset="0"/>
            </a:endParaRPr>
          </a:p>
          <a:p>
            <a:r>
              <a:rPr lang="fr-FR" dirty="0">
                <a:latin typeface="Cursive standard" pitchFamily="2" charset="0"/>
              </a:rPr>
              <a:t>il y avait</a:t>
            </a:r>
          </a:p>
          <a:p>
            <a:endParaRPr lang="fr-FR" sz="400" dirty="0">
              <a:latin typeface="Cursive standard" pitchFamily="2" charset="0"/>
            </a:endParaRPr>
          </a:p>
          <a:p>
            <a:r>
              <a:rPr lang="fr-FR" dirty="0">
                <a:latin typeface="Cursive standard" pitchFamily="2" charset="0"/>
              </a:rPr>
              <a:t>lorsque</a:t>
            </a:r>
          </a:p>
        </p:txBody>
      </p:sp>
      <p:pic>
        <p:nvPicPr>
          <p:cNvPr id="156" name="Image 15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5" t="6197" r="37419" b="81037"/>
          <a:stretch/>
        </p:blipFill>
        <p:spPr>
          <a:xfrm>
            <a:off x="-2177727" y="2984772"/>
            <a:ext cx="1556209" cy="4742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8" name="Image 15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01" t="6197" r="37419" b="81037"/>
          <a:stretch/>
        </p:blipFill>
        <p:spPr>
          <a:xfrm>
            <a:off x="-2216712" y="4110615"/>
            <a:ext cx="1610476" cy="4862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1" name="Image 16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3" t="6197" b="37760"/>
          <a:stretch/>
        </p:blipFill>
        <p:spPr>
          <a:xfrm>
            <a:off x="5618272" y="1389278"/>
            <a:ext cx="4371409" cy="2239159"/>
          </a:xfrm>
          <a:prstGeom prst="rect">
            <a:avLst/>
          </a:prstGeom>
        </p:spPr>
      </p:pic>
      <p:sp>
        <p:nvSpPr>
          <p:cNvPr id="160" name="AutoShape 150"/>
          <p:cNvSpPr>
            <a:spLocks noChangeArrowheads="1"/>
          </p:cNvSpPr>
          <p:nvPr/>
        </p:nvSpPr>
        <p:spPr bwMode="auto">
          <a:xfrm>
            <a:off x="8760940" y="613216"/>
            <a:ext cx="1308679" cy="442822"/>
          </a:xfrm>
          <a:prstGeom prst="foldedCorner">
            <a:avLst>
              <a:gd name="adj" fmla="val 16644"/>
            </a:avLst>
          </a:prstGeom>
          <a:solidFill>
            <a:srgbClr val="FFFFFF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000" dirty="0">
                <a:solidFill>
                  <a:srgbClr val="4F81BD"/>
                </a:solidFill>
                <a:latin typeface="Century Gothic" pitchFamily="34" charset="0"/>
                <a:ea typeface="Malgun Gothic" pitchFamily="34" charset="-127"/>
                <a:cs typeface="Times New Roman" pitchFamily="18" charset="0"/>
              </a:rPr>
              <a:t>mots outils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400">
                <a:solidFill>
                  <a:schemeClr val="tx1">
                    <a:lumMod val="50000"/>
                    <a:lumOff val="50000"/>
                  </a:schemeClr>
                </a:solidFill>
                <a:latin typeface="BV_Rondes" panose="020B0500000000000000" pitchFamily="34" charset="2"/>
                <a:ea typeface="Malgun Gothic" pitchFamily="34" charset="-127"/>
                <a:cs typeface="Times New Roman" pitchFamily="18" charset="0"/>
              </a:rPr>
              <a:t>épisode 4</a:t>
            </a:r>
            <a:endParaRPr lang="fr-FR" altLang="fr-FR" sz="1400" dirty="0">
              <a:solidFill>
                <a:schemeClr val="tx1">
                  <a:lumMod val="50000"/>
                  <a:lumOff val="50000"/>
                </a:schemeClr>
              </a:solidFill>
              <a:latin typeface="BV_Rondes" panose="020B0500000000000000" pitchFamily="34" charset="2"/>
              <a:cs typeface="Arial" pitchFamily="34" charset="0"/>
            </a:endParaRPr>
          </a:p>
        </p:txBody>
      </p:sp>
      <p:sp>
        <p:nvSpPr>
          <p:cNvPr id="2247" name="AutoShape 150"/>
          <p:cNvSpPr>
            <a:spLocks noChangeArrowheads="1"/>
          </p:cNvSpPr>
          <p:nvPr/>
        </p:nvSpPr>
        <p:spPr bwMode="auto">
          <a:xfrm>
            <a:off x="3654920" y="648447"/>
            <a:ext cx="1308679" cy="442822"/>
          </a:xfrm>
          <a:prstGeom prst="foldedCorner">
            <a:avLst>
              <a:gd name="adj" fmla="val 16644"/>
            </a:avLst>
          </a:prstGeom>
          <a:solidFill>
            <a:srgbClr val="FFFFFF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000" dirty="0">
                <a:solidFill>
                  <a:srgbClr val="4F81BD"/>
                </a:solidFill>
                <a:latin typeface="Century Gothic" pitchFamily="34" charset="0"/>
                <a:ea typeface="Malgun Gothic" pitchFamily="34" charset="-127"/>
                <a:cs typeface="Times New Roman" pitchFamily="18" charset="0"/>
              </a:rPr>
              <a:t>mots outils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V_Rondes" panose="020B0500000000000000" pitchFamily="34" charset="2"/>
                <a:ea typeface="Malgun Gothic" pitchFamily="34" charset="-127"/>
                <a:cs typeface="Times New Roman" pitchFamily="18" charset="0"/>
              </a:rPr>
              <a:t>épisode 4</a:t>
            </a:r>
            <a:endParaRPr lang="fr-FR" altLang="fr-FR" sz="1400" dirty="0">
              <a:solidFill>
                <a:schemeClr val="tx1">
                  <a:lumMod val="50000"/>
                  <a:lumOff val="50000"/>
                </a:schemeClr>
              </a:solidFill>
              <a:latin typeface="BV_Rondes" panose="020B0500000000000000" pitchFamily="34" charset="2"/>
              <a:cs typeface="Arial" pitchFamily="34" charset="0"/>
            </a:endParaRPr>
          </a:p>
        </p:txBody>
      </p:sp>
      <p:pic>
        <p:nvPicPr>
          <p:cNvPr id="121" name="Picture 5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3" y="6065977"/>
            <a:ext cx="400050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2" name="Group 25"/>
          <p:cNvGrpSpPr>
            <a:grpSpLocks/>
          </p:cNvGrpSpPr>
          <p:nvPr/>
        </p:nvGrpSpPr>
        <p:grpSpPr bwMode="auto">
          <a:xfrm>
            <a:off x="236456" y="5629139"/>
            <a:ext cx="2069831" cy="400502"/>
            <a:chOff x="936" y="4255"/>
            <a:chExt cx="4333" cy="615"/>
          </a:xfrm>
        </p:grpSpPr>
        <p:sp>
          <p:nvSpPr>
            <p:cNvPr id="123" name="Oval 26"/>
            <p:cNvSpPr>
              <a:spLocks noChangeArrowheads="1"/>
            </p:cNvSpPr>
            <p:nvPr/>
          </p:nvSpPr>
          <p:spPr bwMode="auto">
            <a:xfrm>
              <a:off x="936" y="4255"/>
              <a:ext cx="817" cy="615"/>
            </a:xfrm>
            <a:prstGeom prst="ellipse">
              <a:avLst/>
            </a:prstGeom>
            <a:solidFill>
              <a:srgbClr val="FFFFFF"/>
            </a:solidFill>
            <a:ln w="28575" cap="rnd">
              <a:solidFill>
                <a:sysClr val="window" lastClr="FFFFFF">
                  <a:lumMod val="65000"/>
                  <a:lumOff val="0"/>
                </a:sysClr>
              </a:solidFill>
              <a:prstDash val="sysDot"/>
              <a:round/>
              <a:headEnd/>
              <a:tailEnd/>
            </a:ln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600" dirty="0">
                  <a:effectLst/>
                  <a:latin typeface="Mia's Scribblings ~"/>
                  <a:ea typeface="Malgun Gothic"/>
                  <a:cs typeface="Times New Roman"/>
                </a:rPr>
                <a:t>3</a:t>
              </a:r>
              <a:endParaRPr lang="fr-FR" sz="1100" dirty="0">
                <a:effectLst/>
                <a:latin typeface="Calibri"/>
                <a:ea typeface="Malgun Gothic"/>
                <a:cs typeface="Times New Roman"/>
              </a:endParaRPr>
            </a:p>
          </p:txBody>
        </p:sp>
        <p:cxnSp>
          <p:nvCxnSpPr>
            <p:cNvPr id="124" name="AutoShape 27"/>
            <p:cNvCxnSpPr>
              <a:cxnSpLocks noChangeShapeType="1"/>
            </p:cNvCxnSpPr>
            <p:nvPr/>
          </p:nvCxnSpPr>
          <p:spPr bwMode="auto">
            <a:xfrm>
              <a:off x="1893" y="4674"/>
              <a:ext cx="3376" cy="0"/>
            </a:xfrm>
            <a:prstGeom prst="straightConnector1">
              <a:avLst/>
            </a:prstGeom>
            <a:noFill/>
            <a:ln w="9525">
              <a:solidFill>
                <a:sysClr val="window" lastClr="FFFFFF">
                  <a:lumMod val="65000"/>
                  <a:lumOff val="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5" name="ZoneTexte 124"/>
          <p:cNvSpPr txBox="1"/>
          <p:nvPr/>
        </p:nvSpPr>
        <p:spPr>
          <a:xfrm>
            <a:off x="476008" y="5698584"/>
            <a:ext cx="2079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SimpleRonde" panose="02000503000000000000" pitchFamily="2" charset="0"/>
              </a:rPr>
              <a:t>.</a:t>
            </a:r>
            <a:r>
              <a:rPr lang="fr-FR" altLang="fr-FR" sz="1100" dirty="0">
                <a:latin typeface="SimpleRonde" pitchFamily="2" charset="0"/>
                <a:ea typeface="Malgun Gothic" pitchFamily="34" charset="-127"/>
                <a:cs typeface="Times New Roman" pitchFamily="18" charset="0"/>
              </a:rPr>
              <a:t> Complète les phrases.</a:t>
            </a:r>
            <a:endParaRPr lang="fr-FR" sz="1100" dirty="0">
              <a:latin typeface="SimpleRonde" panose="02000503000000000000" pitchFamily="2" charset="0"/>
            </a:endParaRPr>
          </a:p>
        </p:txBody>
      </p:sp>
      <p:pic>
        <p:nvPicPr>
          <p:cNvPr id="114" name="Image 1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2" t="6197" r="38908" b="81037"/>
          <a:stretch/>
        </p:blipFill>
        <p:spPr>
          <a:xfrm>
            <a:off x="-2515370" y="4549973"/>
            <a:ext cx="1942752" cy="4742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5" name="Image 1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4" t="6197" r="37420" b="81037"/>
          <a:stretch/>
        </p:blipFill>
        <p:spPr>
          <a:xfrm>
            <a:off x="-2195736" y="3697859"/>
            <a:ext cx="1918022" cy="4862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30602"/>
              </p:ext>
            </p:extLst>
          </p:nvPr>
        </p:nvGraphicFramePr>
        <p:xfrm>
          <a:off x="296876" y="3924141"/>
          <a:ext cx="1752705" cy="139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1676">
                <a:tc>
                  <a:txBody>
                    <a:bodyPr/>
                    <a:lstStyle/>
                    <a:p>
                      <a:pPr marL="0" marR="0" indent="0" algn="ctr" defTabSz="938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4 lettres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76">
                <a:tc>
                  <a:txBody>
                    <a:bodyPr/>
                    <a:lstStyle/>
                    <a:p>
                      <a:pPr algn="ctr"/>
                      <a:endParaRPr lang="fr-FR" sz="1450" b="0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  <a:p>
                      <a:pPr algn="ctr"/>
                      <a:endParaRPr lang="fr-FR" sz="1450" b="0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  <a:p>
                      <a:pPr marL="0" marR="0" indent="0" algn="ctr" defTabSz="938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le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 son 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  <a:p>
                      <a:pPr algn="ctr"/>
                      <a:endParaRPr lang="fr-FR" sz="1450" b="0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9" cstate="print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27079" b="58891" l="10882" r="91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78" t="27426" r="7595" b="40425"/>
          <a:stretch/>
        </p:blipFill>
        <p:spPr>
          <a:xfrm>
            <a:off x="1964184" y="3960538"/>
            <a:ext cx="341723" cy="184425"/>
          </a:xfrm>
          <a:prstGeom prst="rect">
            <a:avLst/>
          </a:prstGeom>
        </p:spPr>
      </p:pic>
      <p:pic>
        <p:nvPicPr>
          <p:cNvPr id="127" name="Image 126"/>
          <p:cNvPicPr>
            <a:picLocks noChangeAspect="1"/>
          </p:cNvPicPr>
          <p:nvPr/>
        </p:nvPicPr>
        <p:blipFill rotWithShape="1">
          <a:blip r:embed="rId29" cstate="print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27079" b="58891" l="10882" r="91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78" t="27426" r="7595" b="40425"/>
          <a:stretch/>
        </p:blipFill>
        <p:spPr>
          <a:xfrm>
            <a:off x="1964183" y="4256744"/>
            <a:ext cx="341723" cy="184425"/>
          </a:xfrm>
          <a:prstGeom prst="rect">
            <a:avLst/>
          </a:prstGeom>
        </p:spPr>
      </p:pic>
      <p:pic>
        <p:nvPicPr>
          <p:cNvPr id="138" name="Image 137"/>
          <p:cNvPicPr>
            <a:picLocks noChangeAspect="1"/>
          </p:cNvPicPr>
          <p:nvPr/>
        </p:nvPicPr>
        <p:blipFill rotWithShape="1">
          <a:blip r:embed="rId29" cstate="print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27079" b="58891" l="10882" r="91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78" t="27426" r="7595" b="40425"/>
          <a:stretch/>
        </p:blipFill>
        <p:spPr>
          <a:xfrm>
            <a:off x="1962881" y="4921076"/>
            <a:ext cx="341723" cy="184425"/>
          </a:xfrm>
          <a:prstGeom prst="rect">
            <a:avLst/>
          </a:prstGeom>
        </p:spPr>
      </p:pic>
      <p:pic>
        <p:nvPicPr>
          <p:cNvPr id="139" name="Image 138"/>
          <p:cNvPicPr>
            <a:picLocks noChangeAspect="1"/>
          </p:cNvPicPr>
          <p:nvPr/>
        </p:nvPicPr>
        <p:blipFill rotWithShape="1">
          <a:blip r:embed="rId29" cstate="print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27079" b="58891" l="10882" r="91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78" t="27426" r="7595" b="40425"/>
          <a:stretch/>
        </p:blipFill>
        <p:spPr>
          <a:xfrm>
            <a:off x="1958060" y="5226299"/>
            <a:ext cx="341723" cy="184425"/>
          </a:xfrm>
          <a:prstGeom prst="rect">
            <a:avLst/>
          </a:prstGeom>
        </p:spPr>
      </p:pic>
      <p:cxnSp>
        <p:nvCxnSpPr>
          <p:cNvPr id="11" name="Connecteur droit 10"/>
          <p:cNvCxnSpPr/>
          <p:nvPr/>
        </p:nvCxnSpPr>
        <p:spPr>
          <a:xfrm>
            <a:off x="744631" y="3809374"/>
            <a:ext cx="478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arenthèse ouvrante 4"/>
          <p:cNvSpPr/>
          <p:nvPr/>
        </p:nvSpPr>
        <p:spPr>
          <a:xfrm>
            <a:off x="-618337" y="2270744"/>
            <a:ext cx="45719" cy="772474"/>
          </a:xfrm>
          <a:prstGeom prst="leftBracke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98" t="6195" r="23195" b="80850"/>
          <a:stretch/>
        </p:blipFill>
        <p:spPr>
          <a:xfrm>
            <a:off x="1114756" y="6007659"/>
            <a:ext cx="1556569" cy="478490"/>
          </a:xfrm>
          <a:prstGeom prst="rect">
            <a:avLst/>
          </a:prstGeom>
        </p:spPr>
      </p:pic>
      <p:pic>
        <p:nvPicPr>
          <p:cNvPr id="145" name="Image 14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98" t="6195" r="29832" b="80850"/>
          <a:stretch/>
        </p:blipFill>
        <p:spPr>
          <a:xfrm>
            <a:off x="-2810589" y="1655065"/>
            <a:ext cx="1229705" cy="478490"/>
          </a:xfrm>
          <a:prstGeom prst="rect">
            <a:avLst/>
          </a:prstGeom>
        </p:spPr>
      </p:pic>
      <p:sp>
        <p:nvSpPr>
          <p:cNvPr id="117" name="AutoShape 22"/>
          <p:cNvSpPr>
            <a:spLocks noChangeArrowheads="1"/>
          </p:cNvSpPr>
          <p:nvPr/>
        </p:nvSpPr>
        <p:spPr bwMode="auto">
          <a:xfrm>
            <a:off x="88107" y="129609"/>
            <a:ext cx="4925218" cy="644711"/>
          </a:xfrm>
          <a:prstGeom prst="flowChartDocument">
            <a:avLst/>
          </a:prstGeom>
          <a:solidFill>
            <a:sysClr val="window" lastClr="FFFFFF">
              <a:lumMod val="85000"/>
            </a:sysClr>
          </a:solidFill>
          <a:ln w="28575" cap="rnd">
            <a:solidFill>
              <a:sysClr val="window" lastClr="FFFFFF">
                <a:lumMod val="50000"/>
                <a:lumOff val="0"/>
              </a:sys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fr-FR" sz="800" dirty="0">
                <a:latin typeface="Mia's Scribblings ~" panose="02000000000000000000" pitchFamily="2" charset="0"/>
              </a:rPr>
              <a:t>      </a:t>
            </a:r>
          </a:p>
          <a:p>
            <a:r>
              <a:rPr lang="fr-FR" dirty="0">
                <a:latin typeface="Mia's Scribblings ~" panose="02000000000000000000" pitchFamily="2" charset="0"/>
              </a:rPr>
              <a:t>      </a:t>
            </a:r>
            <a:r>
              <a:rPr lang="fr-FR" sz="2300" dirty="0">
                <a:latin typeface="Mia's Scribblings ~" panose="02000000000000000000" pitchFamily="2" charset="0"/>
              </a:rPr>
              <a:t>Boucle d’Or et les trois ours</a:t>
            </a:r>
          </a:p>
        </p:txBody>
      </p:sp>
      <p:sp>
        <p:nvSpPr>
          <p:cNvPr id="140" name="Oval 30"/>
          <p:cNvSpPr>
            <a:spLocks noChangeArrowheads="1"/>
          </p:cNvSpPr>
          <p:nvPr/>
        </p:nvSpPr>
        <p:spPr bwMode="auto">
          <a:xfrm>
            <a:off x="195486" y="191490"/>
            <a:ext cx="438150" cy="449344"/>
          </a:xfrm>
          <a:prstGeom prst="ellipse">
            <a:avLst/>
          </a:prstGeom>
          <a:solidFill>
            <a:srgbClr val="FFFFFF"/>
          </a:solidFill>
          <a:ln w="9525">
            <a:solidFill>
              <a:srgbClr val="7F7F7F"/>
            </a:solidFill>
            <a:prstDash val="dash"/>
            <a:round/>
            <a:headEnd/>
            <a:tailEnd/>
          </a:ln>
        </p:spPr>
        <p:txBody>
          <a:bodyPr vert="horz" wrap="square" lIns="18000" tIns="0" rIns="18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4F81BD"/>
                </a:solidFill>
                <a:effectLst/>
                <a:latin typeface="Berlin Sans FB" pitchFamily="34" charset="0"/>
                <a:ea typeface="Malgun Gothic" pitchFamily="34" charset="-127"/>
                <a:cs typeface="Times New Roman" pitchFamily="18" charset="0"/>
              </a:rPr>
              <a:t>ULIS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2"/>
          <p:cNvSpPr>
            <a:spLocks noChangeArrowheads="1"/>
          </p:cNvSpPr>
          <p:nvPr/>
        </p:nvSpPr>
        <p:spPr bwMode="auto">
          <a:xfrm>
            <a:off x="0" y="210979"/>
            <a:ext cx="29687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11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eRonde" pitchFamily="2" charset="0"/>
              <a:cs typeface="Arial" pitchFamily="34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7" name="Picture 2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backgroundRemoval t="4977" b="95023" l="3704" r="96759">
                        <a14:foregroundMark x1="28241" y1="18552" x2="28241" y2="18552"/>
                        <a14:foregroundMark x1="26852" y1="20362" x2="23611" y2="226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68229" y="139050"/>
            <a:ext cx="490430" cy="50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AutoShape 22"/>
          <p:cNvSpPr>
            <a:spLocks noChangeArrowheads="1"/>
          </p:cNvSpPr>
          <p:nvPr/>
        </p:nvSpPr>
        <p:spPr bwMode="auto">
          <a:xfrm>
            <a:off x="5175719" y="104376"/>
            <a:ext cx="4925218" cy="644711"/>
          </a:xfrm>
          <a:prstGeom prst="flowChartDocument">
            <a:avLst/>
          </a:prstGeom>
          <a:solidFill>
            <a:sysClr val="window" lastClr="FFFFFF">
              <a:lumMod val="85000"/>
            </a:sysClr>
          </a:solidFill>
          <a:ln w="28575" cap="rnd">
            <a:solidFill>
              <a:sysClr val="window" lastClr="FFFFFF">
                <a:lumMod val="50000"/>
                <a:lumOff val="0"/>
              </a:sys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fr-FR" sz="800" dirty="0">
                <a:latin typeface="Mia's Scribblings ~" panose="02000000000000000000" pitchFamily="2" charset="0"/>
              </a:rPr>
              <a:t>      </a:t>
            </a:r>
          </a:p>
          <a:p>
            <a:r>
              <a:rPr lang="fr-FR" dirty="0">
                <a:latin typeface="Mia's Scribblings ~" panose="02000000000000000000" pitchFamily="2" charset="0"/>
              </a:rPr>
              <a:t>      </a:t>
            </a:r>
            <a:r>
              <a:rPr lang="fr-FR" sz="2300" dirty="0">
                <a:latin typeface="Mia's Scribblings ~" panose="02000000000000000000" pitchFamily="2" charset="0"/>
              </a:rPr>
              <a:t>Boucle d’Or et les trois ours</a:t>
            </a:r>
          </a:p>
        </p:txBody>
      </p:sp>
      <p:sp>
        <p:nvSpPr>
          <p:cNvPr id="150" name="Oval 30"/>
          <p:cNvSpPr>
            <a:spLocks noChangeArrowheads="1"/>
          </p:cNvSpPr>
          <p:nvPr/>
        </p:nvSpPr>
        <p:spPr bwMode="auto">
          <a:xfrm>
            <a:off x="5283098" y="166257"/>
            <a:ext cx="438150" cy="449344"/>
          </a:xfrm>
          <a:prstGeom prst="ellipse">
            <a:avLst/>
          </a:prstGeom>
          <a:solidFill>
            <a:srgbClr val="FFFFFF"/>
          </a:solidFill>
          <a:ln w="9525">
            <a:solidFill>
              <a:srgbClr val="7F7F7F"/>
            </a:solidFill>
            <a:prstDash val="dash"/>
            <a:round/>
            <a:headEnd/>
            <a:tailEnd/>
          </a:ln>
        </p:spPr>
        <p:txBody>
          <a:bodyPr vert="horz" wrap="square" lIns="18000" tIns="0" rIns="18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4F81BD"/>
                </a:solidFill>
                <a:effectLst/>
                <a:latin typeface="Berlin Sans FB" pitchFamily="34" charset="0"/>
                <a:ea typeface="Malgun Gothic" pitchFamily="34" charset="-127"/>
                <a:cs typeface="Times New Roman" pitchFamily="18" charset="0"/>
              </a:rPr>
              <a:t>ULIS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12"/>
          <p:cNvSpPr>
            <a:spLocks noChangeArrowheads="1"/>
          </p:cNvSpPr>
          <p:nvPr/>
        </p:nvSpPr>
        <p:spPr bwMode="auto">
          <a:xfrm>
            <a:off x="5087612" y="185746"/>
            <a:ext cx="29687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11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eRonde" pitchFamily="2" charset="0"/>
              <a:cs typeface="Arial" pitchFamily="34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backgroundRemoval t="4977" b="95023" l="3704" r="96759">
                        <a14:foregroundMark x1="28241" y1="18552" x2="28241" y2="18552"/>
                        <a14:foregroundMark x1="26852" y1="20362" x2="23611" y2="226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55841" y="113817"/>
            <a:ext cx="490430" cy="50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Image 115"/>
          <p:cNvPicPr>
            <a:picLocks noChangeAspect="1"/>
          </p:cNvPicPr>
          <p:nvPr/>
        </p:nvPicPr>
        <p:blipFill rotWithShape="1">
          <a:blip r:embed="rId29" cstate="print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27079" b="58891" l="10882" r="91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78" t="27426" r="7595" b="40425"/>
          <a:stretch/>
        </p:blipFill>
        <p:spPr>
          <a:xfrm>
            <a:off x="1961531" y="4579292"/>
            <a:ext cx="341723" cy="184425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772698"/>
              </p:ext>
            </p:extLst>
          </p:nvPr>
        </p:nvGraphicFramePr>
        <p:xfrm>
          <a:off x="5729661" y="4073355"/>
          <a:ext cx="4288428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69">
                  <a:extLst>
                    <a:ext uri="{9D8B030D-6E8A-4147-A177-3AD203B41FA5}">
                      <a16:colId xmlns:a16="http://schemas.microsoft.com/office/drawing/2014/main" val="847372342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781103859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3977960018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4174185633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1093951338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1012942087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3398052151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3815358330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3249391776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914210874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652424664"/>
                    </a:ext>
                  </a:extLst>
                </a:gridCol>
                <a:gridCol w="357369">
                  <a:extLst>
                    <a:ext uri="{9D8B030D-6E8A-4147-A177-3AD203B41FA5}">
                      <a16:colId xmlns:a16="http://schemas.microsoft.com/office/drawing/2014/main" val="858490834"/>
                    </a:ext>
                  </a:extLst>
                </a:gridCol>
              </a:tblGrid>
              <a:tr h="305228"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468863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260420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50007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355339"/>
                  </a:ext>
                </a:extLst>
              </a:tr>
              <a:tr h="283201"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haroni" panose="02010803020104030203" pitchFamily="2" charset="-79"/>
                        <a:cs typeface="Aharoni" panose="02010803020104030203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788832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154137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cs typeface="Aharoni" panose="02010803020104030203"/>
                        </a:rPr>
                        <a:t>‘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119622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842463"/>
                  </a:ext>
                </a:extLst>
              </a:tr>
              <a:tr h="305228"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cs typeface="Aharoni" panose="02010803020104030203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782345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9634" y="4915412"/>
            <a:ext cx="1475611" cy="2016781"/>
          </a:xfrm>
          <a:prstGeom prst="rect">
            <a:avLst/>
          </a:prstGeom>
        </p:spPr>
      </p:pic>
      <p:pic>
        <p:nvPicPr>
          <p:cNvPr id="118" name="Image 1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98" t="6195" r="23195" b="80850"/>
          <a:stretch/>
        </p:blipFill>
        <p:spPr>
          <a:xfrm>
            <a:off x="496925" y="6544485"/>
            <a:ext cx="1556569" cy="47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4547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6298</TotalTime>
  <Words>122</Words>
  <Application>Microsoft Office PowerPoint</Application>
  <PresentationFormat>Personnalisé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6" baseType="lpstr">
      <vt:lpstr>Malgun Gothic</vt:lpstr>
      <vt:lpstr>Aharoni</vt:lpstr>
      <vt:lpstr>Antipasto</vt:lpstr>
      <vt:lpstr>Arial</vt:lpstr>
      <vt:lpstr>Berlin Sans FB</vt:lpstr>
      <vt:lpstr>BV_Rondes</vt:lpstr>
      <vt:lpstr>Calibri</vt:lpstr>
      <vt:lpstr>Century Gothic</vt:lpstr>
      <vt:lpstr>Cursive standard</vt:lpstr>
      <vt:lpstr>Mia's Scribblings ~</vt:lpstr>
      <vt:lpstr>OpenDyslexic</vt:lpstr>
      <vt:lpstr>OpenDyslexicMono</vt:lpstr>
      <vt:lpstr>SimpleRonde</vt:lpstr>
      <vt:lpstr>Times New Roman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 J</cp:lastModifiedBy>
  <cp:revision>88</cp:revision>
  <cp:lastPrinted>2015-06-14T09:03:18Z</cp:lastPrinted>
  <dcterms:created xsi:type="dcterms:W3CDTF">2014-12-07T10:30:55Z</dcterms:created>
  <dcterms:modified xsi:type="dcterms:W3CDTF">2016-05-11T14:27:15Z</dcterms:modified>
</cp:coreProperties>
</file>