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9" r:id="rId3"/>
    <p:sldId id="258" r:id="rId4"/>
    <p:sldId id="260" r:id="rId5"/>
  </p:sldIdLst>
  <p:sldSz cx="7345363" cy="10440988"/>
  <p:notesSz cx="6735763" cy="9866313"/>
  <p:defaultTextStyle>
    <a:defPPr>
      <a:defRPr lang="fr-FR"/>
    </a:defPPr>
    <a:lvl1pPr marL="0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8178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6356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4533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2711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0889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49067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57245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65422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24" autoAdjust="0"/>
    <p:restoredTop sz="93606" autoAdjust="0"/>
  </p:normalViewPr>
  <p:slideViewPr>
    <p:cSldViewPr>
      <p:cViewPr>
        <p:scale>
          <a:sx n="100" d="100"/>
          <a:sy n="100" d="100"/>
        </p:scale>
        <p:origin x="-1074" y="3654"/>
      </p:cViewPr>
      <p:guideLst>
        <p:guide orient="horz" pos="3289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C6831-DC9E-452E-A929-C2B284279061}" type="datetimeFigureOut">
              <a:rPr lang="fr-FR" smtClean="0"/>
              <a:t>15/02/2014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66925" y="739775"/>
            <a:ext cx="26019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6D6634-DA6D-4104-99B8-F466701FFF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734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635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8178" algn="l" defTabSz="101635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6356" algn="l" defTabSz="101635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4533" algn="l" defTabSz="101635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2711" algn="l" defTabSz="101635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0889" algn="l" defTabSz="101635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49067" algn="l" defTabSz="101635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57245" algn="l" defTabSz="101635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65422" algn="l" defTabSz="101635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50902" y="3243476"/>
            <a:ext cx="6243559" cy="223804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01805" y="5916560"/>
            <a:ext cx="5141754" cy="26682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8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6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45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2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0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490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57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65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EECC-1494-4A94-92E8-2069CFE9F7B8}" type="datetimeFigureOut">
              <a:rPr lang="fr-FR" smtClean="0"/>
              <a:t>15/02/2014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0114-9B54-42E1-8BFB-F6F5E837C1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417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EECC-1494-4A94-92E8-2069CFE9F7B8}" type="datetimeFigureOut">
              <a:rPr lang="fr-FR" smtClean="0"/>
              <a:t>15/02/2014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0114-9B54-42E1-8BFB-F6F5E837C1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0469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994040" y="558304"/>
            <a:ext cx="1239531" cy="1187662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75452" y="558304"/>
            <a:ext cx="3596168" cy="1187662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EECC-1494-4A94-92E8-2069CFE9F7B8}" type="datetimeFigureOut">
              <a:rPr lang="fr-FR" smtClean="0"/>
              <a:t>15/02/2014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0114-9B54-42E1-8BFB-F6F5E837C1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0639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EECC-1494-4A94-92E8-2069CFE9F7B8}" type="datetimeFigureOut">
              <a:rPr lang="fr-FR" smtClean="0"/>
              <a:t>15/02/2014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0114-9B54-42E1-8BFB-F6F5E837C1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0570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0233" y="6709302"/>
            <a:ext cx="6243559" cy="2073696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80233" y="4425338"/>
            <a:ext cx="6243559" cy="2283965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8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63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4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27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08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4906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5724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654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EECC-1494-4A94-92E8-2069CFE9F7B8}" type="datetimeFigureOut">
              <a:rPr lang="fr-FR" smtClean="0"/>
              <a:t>15/02/2014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0114-9B54-42E1-8BFB-F6F5E837C1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5151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75451" y="3248308"/>
            <a:ext cx="2417849" cy="918662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15723" y="3248308"/>
            <a:ext cx="2417849" cy="918662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EECC-1494-4A94-92E8-2069CFE9F7B8}" type="datetimeFigureOut">
              <a:rPr lang="fr-FR" smtClean="0"/>
              <a:t>15/02/2014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0114-9B54-42E1-8BFB-F6F5E837C1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484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7268" y="418123"/>
            <a:ext cx="6610827" cy="174016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7269" y="2337138"/>
            <a:ext cx="3245478" cy="97400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8178" indent="0">
              <a:buNone/>
              <a:defRPr sz="2200" b="1"/>
            </a:lvl2pPr>
            <a:lvl3pPr marL="1016356" indent="0">
              <a:buNone/>
              <a:defRPr sz="2000" b="1"/>
            </a:lvl3pPr>
            <a:lvl4pPr marL="1524533" indent="0">
              <a:buNone/>
              <a:defRPr sz="1800" b="1"/>
            </a:lvl4pPr>
            <a:lvl5pPr marL="2032711" indent="0">
              <a:buNone/>
              <a:defRPr sz="1800" b="1"/>
            </a:lvl5pPr>
            <a:lvl6pPr marL="2540889" indent="0">
              <a:buNone/>
              <a:defRPr sz="1800" b="1"/>
            </a:lvl6pPr>
            <a:lvl7pPr marL="3049067" indent="0">
              <a:buNone/>
              <a:defRPr sz="1800" b="1"/>
            </a:lvl7pPr>
            <a:lvl8pPr marL="3557245" indent="0">
              <a:buNone/>
              <a:defRPr sz="1800" b="1"/>
            </a:lvl8pPr>
            <a:lvl9pPr marL="4065422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67269" y="3311146"/>
            <a:ext cx="3245478" cy="6015653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731343" y="2337138"/>
            <a:ext cx="3246752" cy="97400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8178" indent="0">
              <a:buNone/>
              <a:defRPr sz="2200" b="1"/>
            </a:lvl2pPr>
            <a:lvl3pPr marL="1016356" indent="0">
              <a:buNone/>
              <a:defRPr sz="2000" b="1"/>
            </a:lvl3pPr>
            <a:lvl4pPr marL="1524533" indent="0">
              <a:buNone/>
              <a:defRPr sz="1800" b="1"/>
            </a:lvl4pPr>
            <a:lvl5pPr marL="2032711" indent="0">
              <a:buNone/>
              <a:defRPr sz="1800" b="1"/>
            </a:lvl5pPr>
            <a:lvl6pPr marL="2540889" indent="0">
              <a:buNone/>
              <a:defRPr sz="1800" b="1"/>
            </a:lvl6pPr>
            <a:lvl7pPr marL="3049067" indent="0">
              <a:buNone/>
              <a:defRPr sz="1800" b="1"/>
            </a:lvl7pPr>
            <a:lvl8pPr marL="3557245" indent="0">
              <a:buNone/>
              <a:defRPr sz="1800" b="1"/>
            </a:lvl8pPr>
            <a:lvl9pPr marL="4065422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731343" y="3311146"/>
            <a:ext cx="3246752" cy="6015653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EECC-1494-4A94-92E8-2069CFE9F7B8}" type="datetimeFigureOut">
              <a:rPr lang="fr-FR" smtClean="0"/>
              <a:t>15/02/2014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0114-9B54-42E1-8BFB-F6F5E837C1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6322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EECC-1494-4A94-92E8-2069CFE9F7B8}" type="datetimeFigureOut">
              <a:rPr lang="fr-FR" smtClean="0"/>
              <a:t>15/02/2014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0114-9B54-42E1-8BFB-F6F5E837C1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504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EECC-1494-4A94-92E8-2069CFE9F7B8}" type="datetimeFigureOut">
              <a:rPr lang="fr-FR" smtClean="0"/>
              <a:t>15/02/2014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0114-9B54-42E1-8BFB-F6F5E837C1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0196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7269" y="415707"/>
            <a:ext cx="2416574" cy="1769167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71833" y="415707"/>
            <a:ext cx="4106262" cy="8911094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67269" y="2184874"/>
            <a:ext cx="2416574" cy="7141927"/>
          </a:xfrm>
        </p:spPr>
        <p:txBody>
          <a:bodyPr/>
          <a:lstStyle>
            <a:lvl1pPr marL="0" indent="0">
              <a:buNone/>
              <a:defRPr sz="1600"/>
            </a:lvl1pPr>
            <a:lvl2pPr marL="508178" indent="0">
              <a:buNone/>
              <a:defRPr sz="1300"/>
            </a:lvl2pPr>
            <a:lvl3pPr marL="1016356" indent="0">
              <a:buNone/>
              <a:defRPr sz="1100"/>
            </a:lvl3pPr>
            <a:lvl4pPr marL="1524533" indent="0">
              <a:buNone/>
              <a:defRPr sz="1000"/>
            </a:lvl4pPr>
            <a:lvl5pPr marL="2032711" indent="0">
              <a:buNone/>
              <a:defRPr sz="1000"/>
            </a:lvl5pPr>
            <a:lvl6pPr marL="2540889" indent="0">
              <a:buNone/>
              <a:defRPr sz="1000"/>
            </a:lvl6pPr>
            <a:lvl7pPr marL="3049067" indent="0">
              <a:buNone/>
              <a:defRPr sz="1000"/>
            </a:lvl7pPr>
            <a:lvl8pPr marL="3557245" indent="0">
              <a:buNone/>
              <a:defRPr sz="1000"/>
            </a:lvl8pPr>
            <a:lvl9pPr marL="4065422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EECC-1494-4A94-92E8-2069CFE9F7B8}" type="datetimeFigureOut">
              <a:rPr lang="fr-FR" smtClean="0"/>
              <a:t>15/02/2014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0114-9B54-42E1-8BFB-F6F5E837C1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476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9742" y="7308692"/>
            <a:ext cx="4407218" cy="86283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39742" y="932921"/>
            <a:ext cx="4407218" cy="6264593"/>
          </a:xfrm>
        </p:spPr>
        <p:txBody>
          <a:bodyPr/>
          <a:lstStyle>
            <a:lvl1pPr marL="0" indent="0">
              <a:buNone/>
              <a:defRPr sz="3600"/>
            </a:lvl1pPr>
            <a:lvl2pPr marL="508178" indent="0">
              <a:buNone/>
              <a:defRPr sz="3100"/>
            </a:lvl2pPr>
            <a:lvl3pPr marL="1016356" indent="0">
              <a:buNone/>
              <a:defRPr sz="2700"/>
            </a:lvl3pPr>
            <a:lvl4pPr marL="1524533" indent="0">
              <a:buNone/>
              <a:defRPr sz="2200"/>
            </a:lvl4pPr>
            <a:lvl5pPr marL="2032711" indent="0">
              <a:buNone/>
              <a:defRPr sz="2200"/>
            </a:lvl5pPr>
            <a:lvl6pPr marL="2540889" indent="0">
              <a:buNone/>
              <a:defRPr sz="2200"/>
            </a:lvl6pPr>
            <a:lvl7pPr marL="3049067" indent="0">
              <a:buNone/>
              <a:defRPr sz="2200"/>
            </a:lvl7pPr>
            <a:lvl8pPr marL="3557245" indent="0">
              <a:buNone/>
              <a:defRPr sz="2200"/>
            </a:lvl8pPr>
            <a:lvl9pPr marL="4065422" indent="0">
              <a:buNone/>
              <a:defRPr sz="2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39742" y="8171525"/>
            <a:ext cx="4407218" cy="1225365"/>
          </a:xfrm>
        </p:spPr>
        <p:txBody>
          <a:bodyPr/>
          <a:lstStyle>
            <a:lvl1pPr marL="0" indent="0">
              <a:buNone/>
              <a:defRPr sz="1600"/>
            </a:lvl1pPr>
            <a:lvl2pPr marL="508178" indent="0">
              <a:buNone/>
              <a:defRPr sz="1300"/>
            </a:lvl2pPr>
            <a:lvl3pPr marL="1016356" indent="0">
              <a:buNone/>
              <a:defRPr sz="1100"/>
            </a:lvl3pPr>
            <a:lvl4pPr marL="1524533" indent="0">
              <a:buNone/>
              <a:defRPr sz="1000"/>
            </a:lvl4pPr>
            <a:lvl5pPr marL="2032711" indent="0">
              <a:buNone/>
              <a:defRPr sz="1000"/>
            </a:lvl5pPr>
            <a:lvl6pPr marL="2540889" indent="0">
              <a:buNone/>
              <a:defRPr sz="1000"/>
            </a:lvl6pPr>
            <a:lvl7pPr marL="3049067" indent="0">
              <a:buNone/>
              <a:defRPr sz="1000"/>
            </a:lvl7pPr>
            <a:lvl8pPr marL="3557245" indent="0">
              <a:buNone/>
              <a:defRPr sz="1000"/>
            </a:lvl8pPr>
            <a:lvl9pPr marL="4065422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EECC-1494-4A94-92E8-2069CFE9F7B8}" type="datetimeFigureOut">
              <a:rPr lang="fr-FR" smtClean="0"/>
              <a:t>15/02/2014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0114-9B54-42E1-8BFB-F6F5E837C1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247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67268" y="418123"/>
            <a:ext cx="6610827" cy="1740165"/>
          </a:xfrm>
          <a:prstGeom prst="rect">
            <a:avLst/>
          </a:prstGeom>
        </p:spPr>
        <p:txBody>
          <a:bodyPr vert="horz" lIns="101636" tIns="50818" rIns="101636" bIns="50818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7268" y="2436232"/>
            <a:ext cx="6610827" cy="6890569"/>
          </a:xfrm>
          <a:prstGeom prst="rect">
            <a:avLst/>
          </a:prstGeom>
        </p:spPr>
        <p:txBody>
          <a:bodyPr vert="horz" lIns="101636" tIns="50818" rIns="101636" bIns="50818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67268" y="9677250"/>
            <a:ext cx="1713918" cy="555886"/>
          </a:xfrm>
          <a:prstGeom prst="rect">
            <a:avLst/>
          </a:prstGeom>
        </p:spPr>
        <p:txBody>
          <a:bodyPr vert="horz" lIns="101636" tIns="50818" rIns="101636" bIns="50818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6EECC-1494-4A94-92E8-2069CFE9F7B8}" type="datetimeFigureOut">
              <a:rPr lang="fr-FR" smtClean="0"/>
              <a:t>15/02/2014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09666" y="9677250"/>
            <a:ext cx="2326032" cy="555886"/>
          </a:xfrm>
          <a:prstGeom prst="rect">
            <a:avLst/>
          </a:prstGeom>
        </p:spPr>
        <p:txBody>
          <a:bodyPr vert="horz" lIns="101636" tIns="50818" rIns="101636" bIns="50818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264177" y="9677250"/>
            <a:ext cx="1713918" cy="555886"/>
          </a:xfrm>
          <a:prstGeom prst="rect">
            <a:avLst/>
          </a:prstGeom>
        </p:spPr>
        <p:txBody>
          <a:bodyPr vert="horz" lIns="101636" tIns="50818" rIns="101636" bIns="50818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50114-9B54-42E1-8BFB-F6F5E837C1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9199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6356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1133" indent="-381133" algn="l" defTabSz="1016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5789" indent="-317611" algn="l" defTabSz="10163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0445" indent="-254089" algn="l" defTabSz="1016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78622" indent="-254089" algn="l" defTabSz="10163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800" indent="-254089" algn="l" defTabSz="1016356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94978" indent="-254089" algn="l" defTabSz="1016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03156" indent="-254089" algn="l" defTabSz="1016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11334" indent="-254089" algn="l" defTabSz="1016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19511" indent="-254089" algn="l" defTabSz="1016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8178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6356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4533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2711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0889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9067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7245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5422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microsoft.com/office/2007/relationships/hdphoto" Target="../media/hdphoto3.wdp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93961" y="641538"/>
            <a:ext cx="345638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4"/>
          <p:cNvGrpSpPr/>
          <p:nvPr/>
        </p:nvGrpSpPr>
        <p:grpSpPr>
          <a:xfrm>
            <a:off x="0" y="-6533"/>
            <a:ext cx="7345362" cy="1659531"/>
            <a:chOff x="-14290" y="8676880"/>
            <a:chExt cx="7359652" cy="194607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pic>
          <p:nvPicPr>
            <p:cNvPr id="6" name="Image 5"/>
            <p:cNvPicPr>
              <a:picLocks noChangeAspect="1"/>
            </p:cNvPicPr>
            <p:nvPr/>
          </p:nvPicPr>
          <p:blipFill rotWithShape="1">
            <a:blip r:embed="rId2">
              <a:grayscl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78" r="48334"/>
            <a:stretch/>
          </p:blipFill>
          <p:spPr>
            <a:xfrm rot="5400000">
              <a:off x="914634" y="7747956"/>
              <a:ext cx="1946077" cy="3803926"/>
            </a:xfrm>
            <a:prstGeom prst="rect">
              <a:avLst/>
            </a:prstGeom>
          </p:spPr>
        </p:pic>
        <p:pic>
          <p:nvPicPr>
            <p:cNvPr id="7" name="Image 6"/>
            <p:cNvPicPr>
              <a:picLocks noChangeAspect="1"/>
            </p:cNvPicPr>
            <p:nvPr/>
          </p:nvPicPr>
          <p:blipFill rotWithShape="1">
            <a:blip r:embed="rId2">
              <a:grayscl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78" t="3585" r="48334"/>
            <a:stretch/>
          </p:blipFill>
          <p:spPr>
            <a:xfrm rot="5400000">
              <a:off x="4558457" y="7836052"/>
              <a:ext cx="1946076" cy="3627734"/>
            </a:xfrm>
            <a:prstGeom prst="rect">
              <a:avLst/>
            </a:prstGeom>
          </p:spPr>
        </p:pic>
      </p:grpSp>
      <p:sp>
        <p:nvSpPr>
          <p:cNvPr id="8" name="Rectangle 7"/>
          <p:cNvSpPr/>
          <p:nvPr/>
        </p:nvSpPr>
        <p:spPr>
          <a:xfrm>
            <a:off x="64386" y="323950"/>
            <a:ext cx="7216890" cy="1025958"/>
          </a:xfrm>
          <a:prstGeom prst="rect">
            <a:avLst/>
          </a:prstGeom>
          <a:noFill/>
        </p:spPr>
        <p:txBody>
          <a:bodyPr wrap="square" lIns="101636" tIns="50818" rIns="101636" bIns="50818">
            <a:spAutoFit/>
          </a:bodyPr>
          <a:lstStyle/>
          <a:p>
            <a:pPr algn="ctr"/>
            <a:r>
              <a:rPr lang="fr-FR" sz="6000" b="1" spc="-167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martie CAPS" panose="00000400000000000000" pitchFamily="2" charset="0"/>
              </a:rPr>
              <a:t>Les aventures de Bull Mastik</a:t>
            </a:r>
            <a:endParaRPr lang="fr-FR" sz="6000" b="1" dirty="0">
              <a:ln w="10541" cmpd="sng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martie CAPS" panose="00000400000000000000" pitchFamily="2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1479625" y="1436804"/>
            <a:ext cx="4713336" cy="502738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551383" y="1361618"/>
            <a:ext cx="4641577" cy="582760"/>
          </a:xfrm>
          <a:prstGeom prst="rect">
            <a:avLst/>
          </a:prstGeom>
        </p:spPr>
        <p:txBody>
          <a:bodyPr wrap="square" lIns="101636" tIns="50818" rIns="101636" bIns="50818">
            <a:spAutoFit/>
          </a:bodyPr>
          <a:lstStyle/>
          <a:p>
            <a:pPr lvl="0">
              <a:lnSpc>
                <a:spcPct val="130000"/>
              </a:lnSpc>
            </a:pPr>
            <a:r>
              <a:rPr lang="fr-FR" sz="1800" dirty="0" smtClean="0">
                <a:solidFill>
                  <a:prstClr val="black"/>
                </a:solidFill>
                <a:latin typeface="Fineliner Script" pitchFamily="50" charset="0"/>
                <a:ea typeface="Clensey" panose="02000603000000000000" pitchFamily="2" charset="0"/>
              </a:rPr>
              <a:t>Prénom</a:t>
            </a:r>
            <a:r>
              <a:rPr lang="fr-FR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  <a:ea typeface="Clensey" panose="02000603000000000000" pitchFamily="2" charset="0"/>
              </a:rPr>
              <a:t> </a:t>
            </a:r>
            <a:r>
              <a:rPr lang="fr-FR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  <a:ea typeface="Clensey" panose="02000603000000000000" pitchFamily="2" charset="0"/>
              </a:rPr>
              <a:t>: </a:t>
            </a:r>
            <a:r>
              <a:rPr lang="fr-FR" sz="1100" dirty="0" smtClean="0">
                <a:solidFill>
                  <a:prstClr val="black"/>
                </a:solidFill>
                <a:latin typeface="Short Stack" panose="02010500040000000007" pitchFamily="2" charset="0"/>
                <a:ea typeface="Clensey" panose="02000603000000000000" pitchFamily="2" charset="0"/>
              </a:rPr>
              <a:t>________________</a:t>
            </a:r>
            <a:r>
              <a:rPr lang="fr-FR" dirty="0" smtClean="0">
                <a:solidFill>
                  <a:prstClr val="black"/>
                </a:solidFill>
                <a:latin typeface="Fineliner Script" pitchFamily="50" charset="0"/>
                <a:ea typeface="Clensey" panose="02000603000000000000" pitchFamily="2" charset="0"/>
              </a:rPr>
              <a:t>      </a:t>
            </a:r>
            <a:r>
              <a:rPr lang="fr-FR" sz="1800" dirty="0" smtClean="0">
                <a:solidFill>
                  <a:prstClr val="black"/>
                </a:solidFill>
                <a:latin typeface="Fineliner Script" pitchFamily="50" charset="0"/>
                <a:ea typeface="Clensey" panose="02000603000000000000" pitchFamily="2" charset="0"/>
              </a:rPr>
              <a:t>Date</a:t>
            </a:r>
            <a:r>
              <a:rPr lang="fr-FR" sz="1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  <a:ea typeface="Clensey" panose="02000603000000000000" pitchFamily="2" charset="0"/>
              </a:rPr>
              <a:t> : </a:t>
            </a:r>
            <a:r>
              <a:rPr lang="fr-FR" sz="1100" dirty="0" smtClean="0">
                <a:solidFill>
                  <a:prstClr val="black"/>
                </a:solidFill>
                <a:latin typeface="Short Stack" panose="02010500040000000007" pitchFamily="2" charset="0"/>
                <a:ea typeface="Clensey" panose="02000603000000000000" pitchFamily="2" charset="0"/>
              </a:rPr>
              <a:t>____ /____ /____</a:t>
            </a:r>
            <a:endParaRPr lang="fr-FR" sz="1100" dirty="0">
              <a:solidFill>
                <a:prstClr val="black"/>
              </a:solidFill>
              <a:latin typeface="Short Stack" panose="02010500040000000007" pitchFamily="2" charset="0"/>
              <a:ea typeface="Clensey" panose="02000603000000000000" pitchFamily="2" charset="0"/>
            </a:endParaRPr>
          </a:p>
        </p:txBody>
      </p:sp>
      <p:grpSp>
        <p:nvGrpSpPr>
          <p:cNvPr id="13" name="Groupe 12"/>
          <p:cNvGrpSpPr/>
          <p:nvPr/>
        </p:nvGrpSpPr>
        <p:grpSpPr>
          <a:xfrm rot="16200000">
            <a:off x="-4028208" y="5772331"/>
            <a:ext cx="8716886" cy="620430"/>
            <a:chOff x="-14290" y="8676880"/>
            <a:chExt cx="7359653" cy="795537"/>
          </a:xfrm>
          <a:effectLst/>
        </p:grpSpPr>
        <p:pic>
          <p:nvPicPr>
            <p:cNvPr id="14" name="Image 13"/>
            <p:cNvPicPr>
              <a:picLocks noChangeAspect="1"/>
            </p:cNvPicPr>
            <p:nvPr/>
          </p:nvPicPr>
          <p:blipFill rotWithShape="1">
            <a:blip r:embed="rId4">
              <a:grayscl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78" r="77178"/>
            <a:stretch/>
          </p:blipFill>
          <p:spPr>
            <a:xfrm rot="5400000">
              <a:off x="1489904" y="7172686"/>
              <a:ext cx="795537" cy="3803926"/>
            </a:xfrm>
            <a:prstGeom prst="rect">
              <a:avLst/>
            </a:prstGeom>
          </p:spPr>
        </p:pic>
        <p:pic>
          <p:nvPicPr>
            <p:cNvPr id="15" name="Image 14"/>
            <p:cNvPicPr>
              <a:picLocks noChangeAspect="1"/>
            </p:cNvPicPr>
            <p:nvPr/>
          </p:nvPicPr>
          <p:blipFill rotWithShape="1">
            <a:blip r:embed="rId4">
              <a:grayscl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78" t="3585" r="77178"/>
            <a:stretch/>
          </p:blipFill>
          <p:spPr>
            <a:xfrm rot="5400000">
              <a:off x="5133727" y="7260782"/>
              <a:ext cx="795537" cy="3627734"/>
            </a:xfrm>
            <a:prstGeom prst="rect">
              <a:avLst/>
            </a:prstGeom>
          </p:spPr>
        </p:pic>
      </p:grpSp>
      <p:sp>
        <p:nvSpPr>
          <p:cNvPr id="3" name="Larme 2"/>
          <p:cNvSpPr/>
          <p:nvPr/>
        </p:nvSpPr>
        <p:spPr>
          <a:xfrm>
            <a:off x="64386" y="1340891"/>
            <a:ext cx="1152128" cy="423219"/>
          </a:xfrm>
          <a:prstGeom prst="teardrop">
            <a:avLst>
              <a:gd name="adj" fmla="val 116876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134167" y="1340891"/>
            <a:ext cx="1162249" cy="405147"/>
          </a:xfrm>
          <a:prstGeom prst="rect">
            <a:avLst/>
          </a:prstGeom>
        </p:spPr>
        <p:txBody>
          <a:bodyPr wrap="none" lIns="101636" tIns="50818" rIns="101636" bIns="50818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ketch Nice" panose="03050504000000020004" pitchFamily="66" charset="0"/>
                <a:ea typeface="Clensey" panose="02000603000000000000" pitchFamily="2" charset="0"/>
              </a:rPr>
              <a:t>P, 39 à 55</a:t>
            </a:r>
            <a:r>
              <a:rPr lang="fr-FR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ketch Nice" panose="03050504000000020004" pitchFamily="66" charset="0"/>
                <a:ea typeface="Clensey" panose="02000603000000000000" pitchFamily="2" charset="0"/>
              </a:rPr>
              <a:t> </a:t>
            </a:r>
            <a:endParaRPr lang="fr-FR" sz="2400" dirty="0">
              <a:solidFill>
                <a:schemeClr val="tx1">
                  <a:lumMod val="50000"/>
                  <a:lumOff val="50000"/>
                </a:schemeClr>
              </a:solidFill>
              <a:latin typeface="Sketch Nice" panose="03050504000000020004" pitchFamily="66" charset="0"/>
              <a:ea typeface="Clensey" panose="02000603000000000000" pitchFamily="2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1008385" y="2175026"/>
            <a:ext cx="3608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ineliner Script" pitchFamily="50" charset="0"/>
              </a:rPr>
              <a:t>Remplis la fiche d’identité du livre</a:t>
            </a:r>
            <a:endParaRPr lang="fr-FR" dirty="0">
              <a:latin typeface="Fineliner Script" pitchFamily="50" charset="0"/>
            </a:endParaRP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5">
            <a:grayscl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329" y="2105831"/>
            <a:ext cx="560365" cy="469305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606903" y="2178423"/>
            <a:ext cx="274187" cy="324228"/>
          </a:xfrm>
          <a:prstGeom prst="rect">
            <a:avLst/>
          </a:prstGeom>
        </p:spPr>
        <p:txBody>
          <a:bodyPr wrap="none" lIns="101636" tIns="50818" rIns="101636" bIns="50818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fr-FR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eri Liney" panose="00000400000000000000" pitchFamily="2" charset="0"/>
                <a:ea typeface="Clensey" panose="02000603000000000000" pitchFamily="2" charset="0"/>
              </a:rPr>
              <a:t>1</a:t>
            </a:r>
            <a:endParaRPr lang="fr-FR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eri Liney" panose="00000400000000000000" pitchFamily="2" charset="0"/>
              <a:ea typeface="Clensey" panose="02000603000000000000" pitchFamily="2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520553" y="1116038"/>
            <a:ext cx="23348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impleRonde" panose="02000503000000000000" pitchFamily="2" charset="0"/>
              </a:rPr>
              <a:t>Le bibliobus n°6</a:t>
            </a:r>
            <a:endParaRPr lang="fr-FR" sz="1050" b="1" dirty="0">
              <a:solidFill>
                <a:schemeClr val="tx1">
                  <a:lumMod val="75000"/>
                  <a:lumOff val="25000"/>
                </a:schemeClr>
              </a:solidFill>
              <a:latin typeface="SimpleRonde" panose="02000503000000000000" pitchFamily="2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54154" y="2556198"/>
            <a:ext cx="6646919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Titre du livre : 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Sous-titre : 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Auteur : 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Illustrateur :  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Genre : 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Nombre de pages : __________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Il y </a:t>
            </a:r>
            <a:r>
              <a:rPr lang="fr-FR" sz="1100" dirty="0" err="1" smtClean="0">
                <a:latin typeface="Short Stack" panose="02010500040000000007" pitchFamily="2" charset="0"/>
              </a:rPr>
              <a:t>a-t-il</a:t>
            </a:r>
            <a:r>
              <a:rPr lang="fr-FR" sz="1100" dirty="0" smtClean="0">
                <a:latin typeface="Short Stack" panose="02010500040000000007" pitchFamily="2" charset="0"/>
              </a:rPr>
              <a:t> des chapitres ? __________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1008386" y="4604360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ineliner Script" pitchFamily="50" charset="0"/>
              </a:rPr>
              <a:t>Réponds aux questions.</a:t>
            </a:r>
            <a:endParaRPr lang="fr-FR" dirty="0">
              <a:latin typeface="Fineliner Script" pitchFamily="50" charset="0"/>
            </a:endParaRPr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>
          <a:blip r:embed="rId5">
            <a:grayscl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329" y="4535165"/>
            <a:ext cx="560365" cy="469305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94882" y="4607757"/>
            <a:ext cx="336703" cy="338078"/>
          </a:xfrm>
          <a:prstGeom prst="rect">
            <a:avLst/>
          </a:prstGeom>
        </p:spPr>
        <p:txBody>
          <a:bodyPr wrap="none" lIns="101636" tIns="50818" rIns="101636" bIns="50818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fr-FR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eri Liney" panose="00000400000000000000" pitchFamily="2" charset="0"/>
                <a:ea typeface="Clensey" panose="02000603000000000000" pitchFamily="2" charset="0"/>
              </a:rPr>
              <a:t>2</a:t>
            </a:r>
            <a:endParaRPr lang="fr-FR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eri Liney" panose="00000400000000000000" pitchFamily="2" charset="0"/>
              <a:ea typeface="Clensey" panose="02000603000000000000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504329" y="4972819"/>
            <a:ext cx="6646919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Où va Bull Mastik ? ____________________________________________________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Comment y va-t-il ? ___________________________________________________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Quelle température fait-il quand il arrive ? ______________________________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Quel est son métier ? __________________________________________________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Comment s’appelle la station de ski ? ___________________________________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De quelle couleur est sa combinaison de ski ? _____________________________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1008386" y="6732662"/>
            <a:ext cx="15121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ineliner Script" pitchFamily="50" charset="0"/>
              </a:rPr>
              <a:t>Vrai ou faux ?</a:t>
            </a:r>
            <a:endParaRPr lang="fr-FR" dirty="0">
              <a:latin typeface="Fineliner Script" pitchFamily="50" charset="0"/>
            </a:endParaRPr>
          </a:p>
        </p:txBody>
      </p:sp>
      <p:pic>
        <p:nvPicPr>
          <p:cNvPr id="30" name="Image 29"/>
          <p:cNvPicPr>
            <a:picLocks noChangeAspect="1"/>
          </p:cNvPicPr>
          <p:nvPr/>
        </p:nvPicPr>
        <p:blipFill>
          <a:blip r:embed="rId5">
            <a:grayscl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329" y="6663467"/>
            <a:ext cx="560365" cy="469305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602897" y="6736059"/>
            <a:ext cx="320673" cy="338078"/>
          </a:xfrm>
          <a:prstGeom prst="rect">
            <a:avLst/>
          </a:prstGeom>
        </p:spPr>
        <p:txBody>
          <a:bodyPr wrap="none" lIns="101636" tIns="50818" rIns="101636" bIns="50818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fr-FR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eri Liney" panose="00000400000000000000" pitchFamily="2" charset="0"/>
                <a:ea typeface="Clensey" panose="02000603000000000000" pitchFamily="2" charset="0"/>
              </a:rPr>
              <a:t>3</a:t>
            </a:r>
            <a:endParaRPr lang="fr-FR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eri Liney" panose="00000400000000000000" pitchFamily="2" charset="0"/>
              <a:ea typeface="Clensey" panose="02000603000000000000" pitchFamily="2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504329" y="7132772"/>
            <a:ext cx="6646919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Il connaît presque parfaitement la langue ours.		______________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A la dent du loup, il y aurait un énorme chien-loup.	______________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L’accès à la dent du loup est très difficile.		______________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1008385" y="8230538"/>
            <a:ext cx="15121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ineliner Script" pitchFamily="50" charset="0"/>
              </a:rPr>
              <a:t>Relie</a:t>
            </a:r>
            <a:endParaRPr lang="fr-FR" dirty="0">
              <a:latin typeface="Fineliner Script" pitchFamily="50" charset="0"/>
            </a:endParaRPr>
          </a:p>
        </p:txBody>
      </p:sp>
      <p:pic>
        <p:nvPicPr>
          <p:cNvPr id="34" name="Image 33"/>
          <p:cNvPicPr>
            <a:picLocks noChangeAspect="1"/>
          </p:cNvPicPr>
          <p:nvPr/>
        </p:nvPicPr>
        <p:blipFill>
          <a:blip r:embed="rId5">
            <a:grayscl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328" y="8161343"/>
            <a:ext cx="560365" cy="469305"/>
          </a:xfrm>
          <a:prstGeom prst="rect">
            <a:avLst/>
          </a:prstGeom>
        </p:spPr>
      </p:pic>
      <p:sp>
        <p:nvSpPr>
          <p:cNvPr id="35" name="Rectangle 34"/>
          <p:cNvSpPr/>
          <p:nvPr/>
        </p:nvSpPr>
        <p:spPr>
          <a:xfrm>
            <a:off x="595682" y="8233935"/>
            <a:ext cx="335100" cy="364239"/>
          </a:xfrm>
          <a:prstGeom prst="rect">
            <a:avLst/>
          </a:prstGeom>
        </p:spPr>
        <p:txBody>
          <a:bodyPr wrap="none" lIns="101636" tIns="50818" rIns="101636" bIns="50818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eri Liney" panose="00000400000000000000" pitchFamily="2" charset="0"/>
                <a:ea typeface="Clensey" panose="02000603000000000000" pitchFamily="2" charset="0"/>
              </a:rPr>
              <a:t>4</a:t>
            </a:r>
            <a:endParaRPr lang="fr-F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eri Liney" panose="00000400000000000000" pitchFamily="2" charset="0"/>
              <a:ea typeface="Clensey" panose="02000603000000000000" pitchFamily="2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472135" y="8630648"/>
            <a:ext cx="1079248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tabLst>
                <a:tab pos="714375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9 h	</a:t>
            </a: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</a:t>
            </a:r>
            <a:endParaRPr lang="fr-FR" sz="110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  <a:tabLst>
                <a:tab pos="714375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10 h	</a:t>
            </a: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</a:t>
            </a:r>
            <a:endParaRPr lang="fr-FR" sz="110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  <a:tabLst>
                <a:tab pos="714375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10 h 30	</a:t>
            </a: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</a:t>
            </a:r>
            <a:endParaRPr lang="fr-FR" sz="110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  <a:tabLst>
                <a:tab pos="714375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10 h 45	</a:t>
            </a: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</a:t>
            </a:r>
            <a:endParaRPr lang="fr-FR" sz="110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  <a:tabLst>
                <a:tab pos="714375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10 h 50	</a:t>
            </a: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</a:t>
            </a:r>
            <a:endParaRPr lang="fr-FR" sz="110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  <a:tabLst>
                <a:tab pos="714375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11 h 15	</a:t>
            </a: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</a:t>
            </a:r>
            <a:endParaRPr lang="fr-FR" sz="1100" dirty="0" smtClean="0">
              <a:latin typeface="Short Stack" panose="02010500040000000007" pitchFamily="2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2897467" y="8630648"/>
            <a:ext cx="430360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tabLst>
                <a:tab pos="361950" algn="l"/>
              </a:tabLst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	Quelqu’un lui a chipé son collier.</a:t>
            </a:r>
            <a:endParaRPr lang="fr-FR" sz="110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  <a:tabLst>
                <a:tab pos="361950" algn="l"/>
              </a:tabLst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	Il se prend une bosse, et tombe dans la neige.</a:t>
            </a:r>
            <a:endParaRPr lang="fr-FR" sz="110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  <a:tabLst>
                <a:tab pos="361950" algn="l"/>
              </a:tabLst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	Tous les ours rient, Bull Mastik, lui, rit jaune.</a:t>
            </a:r>
            <a:endParaRPr lang="fr-FR" sz="110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  <a:tabLst>
                <a:tab pos="361950" algn="l"/>
              </a:tabLst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	Il feuillette le tome II de son dictionnaire.</a:t>
            </a:r>
            <a:endParaRPr lang="fr-FR" sz="110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  <a:tabLst>
                <a:tab pos="361950" algn="l"/>
              </a:tabLst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	Il </a:t>
            </a:r>
            <a:r>
              <a:rPr lang="fr-FR" sz="1100" dirty="0">
                <a:latin typeface="Short Stack" panose="02010500040000000007" pitchFamily="2" charset="0"/>
                <a:sym typeface="Wingdings"/>
              </a:rPr>
              <a:t>croque trois cachets de vitamines à l’os.</a:t>
            </a:r>
            <a:endParaRPr lang="fr-FR" sz="110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  <a:tabLst>
                <a:tab pos="361950" algn="l"/>
              </a:tabLst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	Il </a:t>
            </a:r>
            <a:r>
              <a:rPr lang="fr-FR" sz="1100" spc="-150" dirty="0" smtClean="0">
                <a:latin typeface="Short Stack" panose="02010500040000000007" pitchFamily="2" charset="0"/>
                <a:sym typeface="Wingdings"/>
              </a:rPr>
              <a:t>sort</a:t>
            </a: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 son </a:t>
            </a:r>
            <a:r>
              <a:rPr lang="fr-FR" sz="1100" spc="-150" dirty="0" smtClean="0">
                <a:latin typeface="Short Stack" panose="02010500040000000007" pitchFamily="2" charset="0"/>
                <a:sym typeface="Wingdings"/>
              </a:rPr>
              <a:t>panneau</a:t>
            </a: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 « </a:t>
            </a:r>
            <a:r>
              <a:rPr lang="fr-FR" sz="1100" dirty="0">
                <a:latin typeface="Short Stack" panose="02010500040000000007" pitchFamily="2" charset="0"/>
                <a:sym typeface="Wingdings"/>
              </a:rPr>
              <a:t>A</a:t>
            </a: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ttention ! Avalanches ! »</a:t>
            </a:r>
            <a:endParaRPr lang="fr-FR" sz="1100" dirty="0" smtClean="0">
              <a:latin typeface="Short Stack" panose="02010500040000000007" pitchFamily="2" charset="0"/>
            </a:endParaRPr>
          </a:p>
        </p:txBody>
      </p:sp>
      <p:pic>
        <p:nvPicPr>
          <p:cNvPr id="41" name="Image 40"/>
          <p:cNvPicPr>
            <a:picLocks noChangeAspect="1"/>
          </p:cNvPicPr>
          <p:nvPr/>
        </p:nvPicPr>
        <p:blipFill>
          <a:blip r:embed="rId7">
            <a:grayscl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5870" y="1214661"/>
            <a:ext cx="785202" cy="65760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6578448" y="1308500"/>
            <a:ext cx="387999" cy="455610"/>
          </a:xfrm>
          <a:prstGeom prst="rect">
            <a:avLst/>
          </a:prstGeom>
        </p:spPr>
        <p:txBody>
          <a:bodyPr wrap="none" lIns="101636" tIns="50818" rIns="101636" bIns="50818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fr-F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anose="03050504000000020004" pitchFamily="66" charset="0"/>
                <a:ea typeface="Clensey" panose="02000603000000000000" pitchFamily="2" charset="0"/>
              </a:rPr>
              <a:t>1</a:t>
            </a:r>
            <a:endParaRPr lang="fr-F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ketch Nice" panose="03050504000000020004" pitchFamily="66" charset="0"/>
              <a:ea typeface="Clensey" panose="02000603000000000000" pitchFamily="2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988" y="7986852"/>
            <a:ext cx="287576" cy="1144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226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93961" y="641538"/>
            <a:ext cx="345638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4"/>
          <p:cNvGrpSpPr/>
          <p:nvPr/>
        </p:nvGrpSpPr>
        <p:grpSpPr>
          <a:xfrm>
            <a:off x="0" y="-6533"/>
            <a:ext cx="7345362" cy="1659531"/>
            <a:chOff x="-14290" y="8676880"/>
            <a:chExt cx="7359652" cy="194607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pic>
          <p:nvPicPr>
            <p:cNvPr id="6" name="Image 5"/>
            <p:cNvPicPr>
              <a:picLocks noChangeAspect="1"/>
            </p:cNvPicPr>
            <p:nvPr/>
          </p:nvPicPr>
          <p:blipFill rotWithShape="1">
            <a:blip r:embed="rId2">
              <a:grayscl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78" r="48334"/>
            <a:stretch/>
          </p:blipFill>
          <p:spPr>
            <a:xfrm rot="5400000">
              <a:off x="914634" y="7747956"/>
              <a:ext cx="1946077" cy="3803926"/>
            </a:xfrm>
            <a:prstGeom prst="rect">
              <a:avLst/>
            </a:prstGeom>
          </p:spPr>
        </p:pic>
        <p:pic>
          <p:nvPicPr>
            <p:cNvPr id="7" name="Image 6"/>
            <p:cNvPicPr>
              <a:picLocks noChangeAspect="1"/>
            </p:cNvPicPr>
            <p:nvPr/>
          </p:nvPicPr>
          <p:blipFill rotWithShape="1">
            <a:blip r:embed="rId2">
              <a:grayscl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78" t="3585" r="48334"/>
            <a:stretch/>
          </p:blipFill>
          <p:spPr>
            <a:xfrm rot="5400000">
              <a:off x="4558457" y="7836052"/>
              <a:ext cx="1946076" cy="3627734"/>
            </a:xfrm>
            <a:prstGeom prst="rect">
              <a:avLst/>
            </a:prstGeom>
          </p:spPr>
        </p:pic>
      </p:grpSp>
      <p:sp>
        <p:nvSpPr>
          <p:cNvPr id="8" name="Rectangle 7"/>
          <p:cNvSpPr/>
          <p:nvPr/>
        </p:nvSpPr>
        <p:spPr>
          <a:xfrm>
            <a:off x="64386" y="323950"/>
            <a:ext cx="7216890" cy="1025958"/>
          </a:xfrm>
          <a:prstGeom prst="rect">
            <a:avLst/>
          </a:prstGeom>
          <a:noFill/>
        </p:spPr>
        <p:txBody>
          <a:bodyPr wrap="square" lIns="101636" tIns="50818" rIns="101636" bIns="50818">
            <a:spAutoFit/>
          </a:bodyPr>
          <a:lstStyle/>
          <a:p>
            <a:pPr algn="ctr"/>
            <a:r>
              <a:rPr lang="fr-FR" sz="6000" b="1" spc="-167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martie CAPS" panose="00000400000000000000" pitchFamily="2" charset="0"/>
              </a:rPr>
              <a:t>Les aventures de Bull Mastik</a:t>
            </a:r>
            <a:endParaRPr lang="fr-FR" sz="6000" b="1" dirty="0">
              <a:ln w="10541" cmpd="sng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martie CAPS" panose="00000400000000000000" pitchFamily="2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1479625" y="1436804"/>
            <a:ext cx="4713336" cy="502738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551383" y="1361618"/>
            <a:ext cx="4641577" cy="582760"/>
          </a:xfrm>
          <a:prstGeom prst="rect">
            <a:avLst/>
          </a:prstGeom>
        </p:spPr>
        <p:txBody>
          <a:bodyPr wrap="square" lIns="101636" tIns="50818" rIns="101636" bIns="50818">
            <a:spAutoFit/>
          </a:bodyPr>
          <a:lstStyle/>
          <a:p>
            <a:pPr lvl="0">
              <a:lnSpc>
                <a:spcPct val="130000"/>
              </a:lnSpc>
            </a:pPr>
            <a:r>
              <a:rPr lang="fr-FR" sz="1800" dirty="0" smtClean="0">
                <a:solidFill>
                  <a:prstClr val="black"/>
                </a:solidFill>
                <a:latin typeface="Fineliner Script" pitchFamily="50" charset="0"/>
                <a:ea typeface="Clensey" panose="02000603000000000000" pitchFamily="2" charset="0"/>
              </a:rPr>
              <a:t>Prénom</a:t>
            </a:r>
            <a:r>
              <a:rPr lang="fr-FR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  <a:ea typeface="Clensey" panose="02000603000000000000" pitchFamily="2" charset="0"/>
              </a:rPr>
              <a:t> </a:t>
            </a:r>
            <a:r>
              <a:rPr lang="fr-FR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  <a:ea typeface="Clensey" panose="02000603000000000000" pitchFamily="2" charset="0"/>
              </a:rPr>
              <a:t>: </a:t>
            </a:r>
            <a:r>
              <a:rPr lang="fr-FR" sz="1100" dirty="0" smtClean="0">
                <a:solidFill>
                  <a:prstClr val="black"/>
                </a:solidFill>
                <a:latin typeface="Short Stack" panose="02010500040000000007" pitchFamily="2" charset="0"/>
                <a:ea typeface="Clensey" panose="02000603000000000000" pitchFamily="2" charset="0"/>
              </a:rPr>
              <a:t>________________</a:t>
            </a:r>
            <a:r>
              <a:rPr lang="fr-FR" dirty="0" smtClean="0">
                <a:solidFill>
                  <a:prstClr val="black"/>
                </a:solidFill>
                <a:latin typeface="Fineliner Script" pitchFamily="50" charset="0"/>
                <a:ea typeface="Clensey" panose="02000603000000000000" pitchFamily="2" charset="0"/>
              </a:rPr>
              <a:t>      </a:t>
            </a:r>
            <a:r>
              <a:rPr lang="fr-FR" sz="1800" dirty="0" smtClean="0">
                <a:solidFill>
                  <a:prstClr val="black"/>
                </a:solidFill>
                <a:latin typeface="Fineliner Script" pitchFamily="50" charset="0"/>
                <a:ea typeface="Clensey" panose="02000603000000000000" pitchFamily="2" charset="0"/>
              </a:rPr>
              <a:t>Date</a:t>
            </a:r>
            <a:r>
              <a:rPr lang="fr-FR" sz="1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  <a:ea typeface="Clensey" panose="02000603000000000000" pitchFamily="2" charset="0"/>
              </a:rPr>
              <a:t> : </a:t>
            </a:r>
            <a:r>
              <a:rPr lang="fr-FR" sz="1100" dirty="0" smtClean="0">
                <a:solidFill>
                  <a:prstClr val="black"/>
                </a:solidFill>
                <a:latin typeface="Short Stack" panose="02010500040000000007" pitchFamily="2" charset="0"/>
                <a:ea typeface="Clensey" panose="02000603000000000000" pitchFamily="2" charset="0"/>
              </a:rPr>
              <a:t>____ /____ /____</a:t>
            </a:r>
            <a:endParaRPr lang="fr-FR" sz="1100" dirty="0">
              <a:solidFill>
                <a:prstClr val="black"/>
              </a:solidFill>
              <a:latin typeface="Short Stack" panose="02010500040000000007" pitchFamily="2" charset="0"/>
              <a:ea typeface="Clensey" panose="02000603000000000000" pitchFamily="2" charset="0"/>
            </a:endParaRPr>
          </a:p>
        </p:txBody>
      </p:sp>
      <p:grpSp>
        <p:nvGrpSpPr>
          <p:cNvPr id="13" name="Groupe 12"/>
          <p:cNvGrpSpPr/>
          <p:nvPr/>
        </p:nvGrpSpPr>
        <p:grpSpPr>
          <a:xfrm rot="16200000">
            <a:off x="-4028208" y="5772331"/>
            <a:ext cx="8716886" cy="620430"/>
            <a:chOff x="-14290" y="8676880"/>
            <a:chExt cx="7359653" cy="795537"/>
          </a:xfrm>
          <a:effectLst/>
        </p:grpSpPr>
        <p:pic>
          <p:nvPicPr>
            <p:cNvPr id="14" name="Image 13"/>
            <p:cNvPicPr>
              <a:picLocks noChangeAspect="1"/>
            </p:cNvPicPr>
            <p:nvPr/>
          </p:nvPicPr>
          <p:blipFill rotWithShape="1">
            <a:blip r:embed="rId4">
              <a:grayscl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78" r="77178"/>
            <a:stretch/>
          </p:blipFill>
          <p:spPr>
            <a:xfrm rot="5400000">
              <a:off x="1489904" y="7172686"/>
              <a:ext cx="795537" cy="3803926"/>
            </a:xfrm>
            <a:prstGeom prst="rect">
              <a:avLst/>
            </a:prstGeom>
          </p:spPr>
        </p:pic>
        <p:pic>
          <p:nvPicPr>
            <p:cNvPr id="15" name="Image 14"/>
            <p:cNvPicPr>
              <a:picLocks noChangeAspect="1"/>
            </p:cNvPicPr>
            <p:nvPr/>
          </p:nvPicPr>
          <p:blipFill rotWithShape="1">
            <a:blip r:embed="rId4">
              <a:grayscl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78" t="3585" r="77178"/>
            <a:stretch/>
          </p:blipFill>
          <p:spPr>
            <a:xfrm rot="5400000">
              <a:off x="5133727" y="7260782"/>
              <a:ext cx="795537" cy="3627734"/>
            </a:xfrm>
            <a:prstGeom prst="rect">
              <a:avLst/>
            </a:prstGeom>
          </p:spPr>
        </p:pic>
      </p:grpSp>
      <p:sp>
        <p:nvSpPr>
          <p:cNvPr id="3" name="Larme 2"/>
          <p:cNvSpPr/>
          <p:nvPr/>
        </p:nvSpPr>
        <p:spPr>
          <a:xfrm>
            <a:off x="64386" y="1340891"/>
            <a:ext cx="1152128" cy="423219"/>
          </a:xfrm>
          <a:prstGeom prst="teardrop">
            <a:avLst>
              <a:gd name="adj" fmla="val 116876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126153" y="1340891"/>
            <a:ext cx="1178279" cy="405147"/>
          </a:xfrm>
          <a:prstGeom prst="rect">
            <a:avLst/>
          </a:prstGeom>
        </p:spPr>
        <p:txBody>
          <a:bodyPr wrap="none" lIns="101636" tIns="50818" rIns="101636" bIns="50818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ketch Nice" panose="03050504000000020004" pitchFamily="66" charset="0"/>
                <a:ea typeface="Clensey" panose="02000603000000000000" pitchFamily="2" charset="0"/>
              </a:rPr>
              <a:t>P, 56 à 77</a:t>
            </a:r>
            <a:r>
              <a:rPr lang="fr-FR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ketch Nice" panose="03050504000000020004" pitchFamily="66" charset="0"/>
                <a:ea typeface="Clensey" panose="02000603000000000000" pitchFamily="2" charset="0"/>
              </a:rPr>
              <a:t> </a:t>
            </a:r>
            <a:endParaRPr lang="fr-FR" sz="2400" dirty="0">
              <a:solidFill>
                <a:schemeClr val="tx1">
                  <a:lumMod val="50000"/>
                  <a:lumOff val="50000"/>
                </a:schemeClr>
              </a:solidFill>
              <a:latin typeface="Sketch Nice" panose="03050504000000020004" pitchFamily="66" charset="0"/>
              <a:ea typeface="Clensey" panose="02000603000000000000" pitchFamily="2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1008385" y="2175026"/>
            <a:ext cx="3608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ineliner Script" pitchFamily="50" charset="0"/>
              </a:rPr>
              <a:t>Complète</a:t>
            </a:r>
            <a:endParaRPr lang="fr-FR" dirty="0">
              <a:latin typeface="Fineliner Script" pitchFamily="50" charset="0"/>
            </a:endParaRP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5">
            <a:grayscl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329" y="2105831"/>
            <a:ext cx="560365" cy="469305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606903" y="2178423"/>
            <a:ext cx="274187" cy="324228"/>
          </a:xfrm>
          <a:prstGeom prst="rect">
            <a:avLst/>
          </a:prstGeom>
        </p:spPr>
        <p:txBody>
          <a:bodyPr wrap="none" lIns="101636" tIns="50818" rIns="101636" bIns="50818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fr-FR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eri Liney" panose="00000400000000000000" pitchFamily="2" charset="0"/>
                <a:ea typeface="Clensey" panose="02000603000000000000" pitchFamily="2" charset="0"/>
              </a:rPr>
              <a:t>1</a:t>
            </a:r>
            <a:endParaRPr lang="fr-FR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eri Liney" panose="00000400000000000000" pitchFamily="2" charset="0"/>
              <a:ea typeface="Clensey" panose="02000603000000000000" pitchFamily="2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520553" y="1116038"/>
            <a:ext cx="23348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impleRonde" panose="02000503000000000000" pitchFamily="2" charset="0"/>
              </a:rPr>
              <a:t>Le bibliobus n°6</a:t>
            </a:r>
            <a:endParaRPr lang="fr-FR" sz="1050" b="1" dirty="0">
              <a:solidFill>
                <a:schemeClr val="tx1">
                  <a:lumMod val="75000"/>
                  <a:lumOff val="25000"/>
                </a:schemeClr>
              </a:solidFill>
              <a:latin typeface="SimpleRonde" panose="02000503000000000000" pitchFamily="2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54154" y="2556198"/>
            <a:ext cx="664691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Bull </a:t>
            </a:r>
            <a:r>
              <a:rPr lang="fr-FR" sz="1100" dirty="0" err="1" smtClean="0">
                <a:latin typeface="Short Stack" panose="02010500040000000007" pitchFamily="2" charset="0"/>
              </a:rPr>
              <a:t>Mastik</a:t>
            </a:r>
            <a:r>
              <a:rPr lang="fr-FR" sz="1100" dirty="0" smtClean="0">
                <a:latin typeface="Short Stack" panose="02010500040000000007" pitchFamily="2" charset="0"/>
              </a:rPr>
              <a:t> se met à la recherche du _________________. Il utilise sa fausse _____________ ________________, détectrice de _____________________ 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Ensuite, il veut savoir si Boris Brun ___________________les aigles. Mais il ne rend compte qu’il ne l’est pas.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1008386" y="3740264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ineliner Script" pitchFamily="50" charset="0"/>
              </a:rPr>
              <a:t>Réponds aux questions.</a:t>
            </a:r>
            <a:endParaRPr lang="fr-FR" dirty="0">
              <a:latin typeface="Fineliner Script" pitchFamily="50" charset="0"/>
            </a:endParaRPr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>
          <a:blip r:embed="rId5">
            <a:grayscl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329" y="3671069"/>
            <a:ext cx="560365" cy="469305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94882" y="3743661"/>
            <a:ext cx="336703" cy="338078"/>
          </a:xfrm>
          <a:prstGeom prst="rect">
            <a:avLst/>
          </a:prstGeom>
        </p:spPr>
        <p:txBody>
          <a:bodyPr wrap="none" lIns="101636" tIns="50818" rIns="101636" bIns="50818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fr-FR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eri Liney" panose="00000400000000000000" pitchFamily="2" charset="0"/>
                <a:ea typeface="Clensey" panose="02000603000000000000" pitchFamily="2" charset="0"/>
              </a:rPr>
              <a:t>2</a:t>
            </a:r>
            <a:endParaRPr lang="fr-FR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eri Liney" panose="00000400000000000000" pitchFamily="2" charset="0"/>
              <a:ea typeface="Clensey" panose="02000603000000000000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504329" y="4108723"/>
            <a:ext cx="664691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Pourquoi ne faut-il pas pique-niquer ici ? (3 raisons) _______________________ ______________________________________________________________________</a:t>
            </a:r>
            <a:endParaRPr lang="fr-FR" sz="1100" dirty="0">
              <a:latin typeface="Short Stack" panose="02010500040000000007" pitchFamily="2" charset="0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A qui Bull </a:t>
            </a:r>
            <a:r>
              <a:rPr lang="fr-FR" sz="1100" dirty="0" err="1" smtClean="0">
                <a:latin typeface="Short Stack" panose="02010500040000000007" pitchFamily="2" charset="0"/>
              </a:rPr>
              <a:t>Mastik</a:t>
            </a:r>
            <a:r>
              <a:rPr lang="fr-FR" sz="1100" dirty="0" smtClean="0">
                <a:latin typeface="Short Stack" panose="02010500040000000007" pitchFamily="2" charset="0"/>
              </a:rPr>
              <a:t> </a:t>
            </a:r>
            <a:r>
              <a:rPr lang="fr-FR" sz="1100" dirty="0" err="1" smtClean="0">
                <a:latin typeface="Short Stack" panose="02010500040000000007" pitchFamily="2" charset="0"/>
              </a:rPr>
              <a:t>veut-il</a:t>
            </a:r>
            <a:r>
              <a:rPr lang="fr-FR" sz="1100" dirty="0" smtClean="0">
                <a:latin typeface="Short Stack" panose="02010500040000000007" pitchFamily="2" charset="0"/>
              </a:rPr>
              <a:t> donner son passe-montagne ? _____________________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Qu’entendent Bull </a:t>
            </a:r>
            <a:r>
              <a:rPr lang="fr-FR" sz="1100" dirty="0" err="1" smtClean="0">
                <a:latin typeface="Short Stack" panose="02010500040000000007" pitchFamily="2" charset="0"/>
              </a:rPr>
              <a:t>Mastik</a:t>
            </a:r>
            <a:r>
              <a:rPr lang="fr-FR" sz="1100" dirty="0" smtClean="0">
                <a:latin typeface="Short Stack" panose="02010500040000000007" pitchFamily="2" charset="0"/>
              </a:rPr>
              <a:t> et les autres de la Dent du Loup ? ________________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Que lui a-t-on encore volé ? ____________________________________________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Où doit-il aller pour s’en acheter un autre ? ______________________________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Comment y va-t-il ? ___________________________________________________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endParaRPr lang="fr-FR" sz="1100" dirty="0" smtClean="0">
              <a:latin typeface="Short Stack" panose="02010500040000000007" pitchFamily="2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1008386" y="6081777"/>
            <a:ext cx="61428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ineliner Script" pitchFamily="50" charset="0"/>
              </a:rPr>
              <a:t>de 14 h à 17h : Que signifie ce paragraphe ? Entoure la bonne réponse.</a:t>
            </a:r>
            <a:endParaRPr lang="fr-FR" dirty="0">
              <a:latin typeface="Fineliner Script" pitchFamily="50" charset="0"/>
            </a:endParaRPr>
          </a:p>
        </p:txBody>
      </p:sp>
      <p:pic>
        <p:nvPicPr>
          <p:cNvPr id="30" name="Image 29"/>
          <p:cNvPicPr>
            <a:picLocks noChangeAspect="1"/>
          </p:cNvPicPr>
          <p:nvPr/>
        </p:nvPicPr>
        <p:blipFill>
          <a:blip r:embed="rId5">
            <a:grayscl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329" y="6012582"/>
            <a:ext cx="560365" cy="469305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602897" y="6085174"/>
            <a:ext cx="320673" cy="338078"/>
          </a:xfrm>
          <a:prstGeom prst="rect">
            <a:avLst/>
          </a:prstGeom>
        </p:spPr>
        <p:txBody>
          <a:bodyPr wrap="none" lIns="101636" tIns="50818" rIns="101636" bIns="50818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fr-FR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eri Liney" panose="00000400000000000000" pitchFamily="2" charset="0"/>
                <a:ea typeface="Clensey" panose="02000603000000000000" pitchFamily="2" charset="0"/>
              </a:rPr>
              <a:t>3</a:t>
            </a:r>
            <a:endParaRPr lang="fr-FR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eri Liney" panose="00000400000000000000" pitchFamily="2" charset="0"/>
              <a:ea typeface="Clensey" panose="02000603000000000000" pitchFamily="2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504329" y="6481887"/>
            <a:ext cx="6646919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Que tous les skieurs ont des flèches en or.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Que tous les skieurs prennent le tire-fesses facilement.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Que tous les skieurs sont des acrobates.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1008385" y="7449929"/>
            <a:ext cx="15121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ineliner Script" pitchFamily="50" charset="0"/>
              </a:rPr>
              <a:t>Vrai ou faux ?</a:t>
            </a:r>
            <a:endParaRPr lang="fr-FR" dirty="0">
              <a:latin typeface="Fineliner Script" pitchFamily="50" charset="0"/>
            </a:endParaRPr>
          </a:p>
        </p:txBody>
      </p:sp>
      <p:pic>
        <p:nvPicPr>
          <p:cNvPr id="34" name="Image 33"/>
          <p:cNvPicPr>
            <a:picLocks noChangeAspect="1"/>
          </p:cNvPicPr>
          <p:nvPr/>
        </p:nvPicPr>
        <p:blipFill>
          <a:blip r:embed="rId5">
            <a:grayscl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328" y="7380734"/>
            <a:ext cx="560365" cy="469305"/>
          </a:xfrm>
          <a:prstGeom prst="rect">
            <a:avLst/>
          </a:prstGeom>
        </p:spPr>
      </p:pic>
      <p:sp>
        <p:nvSpPr>
          <p:cNvPr id="35" name="Rectangle 34"/>
          <p:cNvSpPr/>
          <p:nvPr/>
        </p:nvSpPr>
        <p:spPr>
          <a:xfrm>
            <a:off x="595682" y="7453326"/>
            <a:ext cx="335100" cy="364239"/>
          </a:xfrm>
          <a:prstGeom prst="rect">
            <a:avLst/>
          </a:prstGeom>
        </p:spPr>
        <p:txBody>
          <a:bodyPr wrap="none" lIns="101636" tIns="50818" rIns="101636" bIns="50818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eri Liney" panose="00000400000000000000" pitchFamily="2" charset="0"/>
                <a:ea typeface="Clensey" panose="02000603000000000000" pitchFamily="2" charset="0"/>
              </a:rPr>
              <a:t>4</a:t>
            </a:r>
            <a:endParaRPr lang="fr-F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eri Liney" panose="00000400000000000000" pitchFamily="2" charset="0"/>
              <a:ea typeface="Clensey" panose="02000603000000000000" pitchFamily="2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472135" y="7850039"/>
            <a:ext cx="65239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AutoNum type="arabicParenR"/>
              <a:tabLst>
                <a:tab pos="714375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Il fait une bataille de boules de neige.		 ___________</a:t>
            </a:r>
          </a:p>
          <a:p>
            <a:pPr marL="228600" indent="-228600">
              <a:lnSpc>
                <a:spcPct val="150000"/>
              </a:lnSpc>
              <a:buAutoNum type="arabicParenR"/>
              <a:tabLst>
                <a:tab pos="714375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Il boit du sirop contre la toux.			 </a:t>
            </a:r>
            <a:r>
              <a:rPr lang="fr-FR" sz="1100" dirty="0">
                <a:latin typeface="Short Stack" panose="02010500040000000007" pitchFamily="2" charset="0"/>
              </a:rPr>
              <a:t>___________</a:t>
            </a:r>
            <a:endParaRPr lang="fr-FR" sz="1100" dirty="0" smtClean="0">
              <a:latin typeface="Short Stack" panose="02010500040000000007" pitchFamily="2" charset="0"/>
            </a:endParaRPr>
          </a:p>
          <a:p>
            <a:pPr marL="228600" indent="-228600">
              <a:lnSpc>
                <a:spcPct val="150000"/>
              </a:lnSpc>
              <a:buAutoNum type="arabicParenR"/>
              <a:tabLst>
                <a:tab pos="714375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Il demande à Natacha de l’accompagner à la Dent du </a:t>
            </a:r>
            <a:r>
              <a:rPr lang="fr-FR" sz="1100" dirty="0">
                <a:latin typeface="Short Stack" panose="02010500040000000007" pitchFamily="2" charset="0"/>
              </a:rPr>
              <a:t>Loup</a:t>
            </a:r>
            <a:r>
              <a:rPr lang="fr-FR" sz="1100" dirty="0" smtClean="0">
                <a:latin typeface="Short Stack" panose="02010500040000000007" pitchFamily="2" charset="0"/>
              </a:rPr>
              <a:t>.    ___________</a:t>
            </a:r>
          </a:p>
          <a:p>
            <a:pPr marL="228600" indent="-228600">
              <a:lnSpc>
                <a:spcPct val="150000"/>
              </a:lnSpc>
              <a:buAutoNum type="arabicParenR"/>
              <a:tabLst>
                <a:tab pos="714375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Il transforme ses skis en luge.			 ___________</a:t>
            </a:r>
          </a:p>
        </p:txBody>
      </p:sp>
      <p:pic>
        <p:nvPicPr>
          <p:cNvPr id="41" name="Image 40"/>
          <p:cNvPicPr>
            <a:picLocks noChangeAspect="1"/>
          </p:cNvPicPr>
          <p:nvPr/>
        </p:nvPicPr>
        <p:blipFill>
          <a:blip r:embed="rId7">
            <a:grayscl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5870" y="1214661"/>
            <a:ext cx="785202" cy="65760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6548792" y="1308500"/>
            <a:ext cx="447311" cy="455610"/>
          </a:xfrm>
          <a:prstGeom prst="rect">
            <a:avLst/>
          </a:prstGeom>
        </p:spPr>
        <p:txBody>
          <a:bodyPr wrap="none" lIns="101636" tIns="50818" rIns="101636" bIns="50818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fr-F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anose="03050504000000020004" pitchFamily="66" charset="0"/>
                <a:ea typeface="Clensey" panose="02000603000000000000" pitchFamily="2" charset="0"/>
              </a:rPr>
              <a:t>2</a:t>
            </a:r>
            <a:endParaRPr lang="fr-F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ketch Nice" panose="03050504000000020004" pitchFamily="66" charset="0"/>
              <a:ea typeface="Clensey" panose="02000603000000000000" pitchFamily="2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1008386" y="9057184"/>
            <a:ext cx="48965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ineliner Script" pitchFamily="50" charset="0"/>
              </a:rPr>
              <a:t>Comment l’histoire de termine ? Raconte.</a:t>
            </a:r>
            <a:endParaRPr lang="fr-FR" dirty="0">
              <a:latin typeface="Fineliner Script" pitchFamily="50" charset="0"/>
            </a:endParaRPr>
          </a:p>
        </p:txBody>
      </p:sp>
      <p:pic>
        <p:nvPicPr>
          <p:cNvPr id="39" name="Image 38"/>
          <p:cNvPicPr>
            <a:picLocks noChangeAspect="1"/>
          </p:cNvPicPr>
          <p:nvPr/>
        </p:nvPicPr>
        <p:blipFill>
          <a:blip r:embed="rId5">
            <a:grayscl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329" y="8987989"/>
            <a:ext cx="560365" cy="469305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>
          <a:xfrm>
            <a:off x="595683" y="9060581"/>
            <a:ext cx="335100" cy="364239"/>
          </a:xfrm>
          <a:prstGeom prst="rect">
            <a:avLst/>
          </a:prstGeom>
        </p:spPr>
        <p:txBody>
          <a:bodyPr wrap="none" lIns="101636" tIns="50818" rIns="101636" bIns="50818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eri Liney" panose="00000400000000000000" pitchFamily="2" charset="0"/>
                <a:ea typeface="Clensey" panose="02000603000000000000" pitchFamily="2" charset="0"/>
              </a:rPr>
              <a:t>5</a:t>
            </a:r>
            <a:endParaRPr lang="fr-F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eri Liney" panose="00000400000000000000" pitchFamily="2" charset="0"/>
              <a:ea typeface="Clensey" panose="02000603000000000000" pitchFamily="2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504328" y="9396958"/>
            <a:ext cx="6523968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tabLst>
                <a:tab pos="714375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_______________________________________________________________________</a:t>
            </a:r>
          </a:p>
          <a:p>
            <a:pPr>
              <a:lnSpc>
                <a:spcPct val="150000"/>
              </a:lnSpc>
              <a:tabLst>
                <a:tab pos="714375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_______________________________________________________________________</a:t>
            </a:r>
          </a:p>
          <a:p>
            <a:pPr>
              <a:lnSpc>
                <a:spcPct val="150000"/>
              </a:lnSpc>
              <a:tabLst>
                <a:tab pos="714375" algn="l"/>
              </a:tabLst>
            </a:pPr>
            <a:r>
              <a:rPr lang="fr-FR" sz="1100" dirty="0">
                <a:latin typeface="Short Stack" panose="02010500040000000007" pitchFamily="2" charset="0"/>
              </a:rPr>
              <a:t>_______________________________________________________________________</a:t>
            </a:r>
            <a:endParaRPr lang="fr-FR" sz="1100" dirty="0" smtClean="0">
              <a:latin typeface="Short Stack" panose="02010500040000000007" pitchFamily="2" charset="0"/>
            </a:endParaRPr>
          </a:p>
        </p:txBody>
      </p:sp>
      <p:pic>
        <p:nvPicPr>
          <p:cNvPr id="37" name="Image 3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988" y="7986852"/>
            <a:ext cx="287576" cy="1144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796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93961" y="641538"/>
            <a:ext cx="345638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4"/>
          <p:cNvGrpSpPr/>
          <p:nvPr/>
        </p:nvGrpSpPr>
        <p:grpSpPr>
          <a:xfrm>
            <a:off x="0" y="-6533"/>
            <a:ext cx="7345362" cy="1659531"/>
            <a:chOff x="-14290" y="8676880"/>
            <a:chExt cx="7359652" cy="194607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pic>
          <p:nvPicPr>
            <p:cNvPr id="6" name="Image 5"/>
            <p:cNvPicPr>
              <a:picLocks noChangeAspect="1"/>
            </p:cNvPicPr>
            <p:nvPr/>
          </p:nvPicPr>
          <p:blipFill rotWithShape="1">
            <a:blip r:embed="rId2">
              <a:grayscl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78" r="48334"/>
            <a:stretch/>
          </p:blipFill>
          <p:spPr>
            <a:xfrm rot="5400000">
              <a:off x="914634" y="7747956"/>
              <a:ext cx="1946077" cy="3803926"/>
            </a:xfrm>
            <a:prstGeom prst="rect">
              <a:avLst/>
            </a:prstGeom>
          </p:spPr>
        </p:pic>
        <p:pic>
          <p:nvPicPr>
            <p:cNvPr id="7" name="Image 6"/>
            <p:cNvPicPr>
              <a:picLocks noChangeAspect="1"/>
            </p:cNvPicPr>
            <p:nvPr/>
          </p:nvPicPr>
          <p:blipFill rotWithShape="1">
            <a:blip r:embed="rId2">
              <a:grayscl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78" t="3585" r="48334"/>
            <a:stretch/>
          </p:blipFill>
          <p:spPr>
            <a:xfrm rot="5400000">
              <a:off x="4558457" y="7836052"/>
              <a:ext cx="1946076" cy="3627734"/>
            </a:xfrm>
            <a:prstGeom prst="rect">
              <a:avLst/>
            </a:prstGeom>
          </p:spPr>
        </p:pic>
      </p:grpSp>
      <p:sp>
        <p:nvSpPr>
          <p:cNvPr id="8" name="Rectangle 7"/>
          <p:cNvSpPr/>
          <p:nvPr/>
        </p:nvSpPr>
        <p:spPr>
          <a:xfrm>
            <a:off x="64386" y="323950"/>
            <a:ext cx="7216890" cy="1025958"/>
          </a:xfrm>
          <a:prstGeom prst="rect">
            <a:avLst/>
          </a:prstGeom>
          <a:noFill/>
        </p:spPr>
        <p:txBody>
          <a:bodyPr wrap="square" lIns="101636" tIns="50818" rIns="101636" bIns="50818">
            <a:spAutoFit/>
          </a:bodyPr>
          <a:lstStyle/>
          <a:p>
            <a:pPr algn="ctr"/>
            <a:r>
              <a:rPr lang="fr-FR" sz="6000" b="1" spc="-167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martie CAPS" panose="00000400000000000000" pitchFamily="2" charset="0"/>
              </a:rPr>
              <a:t>Les aventures de Bull Mastik</a:t>
            </a:r>
            <a:endParaRPr lang="fr-FR" sz="6000" b="1" dirty="0">
              <a:ln w="10541" cmpd="sng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martie CAPS" panose="00000400000000000000" pitchFamily="2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993" y="1188046"/>
            <a:ext cx="800283" cy="81298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6665843" y="1373893"/>
            <a:ext cx="439296" cy="556407"/>
          </a:xfrm>
          <a:prstGeom prst="rect">
            <a:avLst/>
          </a:prstGeom>
        </p:spPr>
        <p:txBody>
          <a:bodyPr wrap="none" lIns="101636" tIns="50818" rIns="101636" bIns="50818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fr-F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anose="03050504000000020004" pitchFamily="66" charset="0"/>
                <a:ea typeface="Clensey" panose="02000603000000000000" pitchFamily="2" charset="0"/>
              </a:rPr>
              <a:t>1</a:t>
            </a:r>
            <a:endParaRPr lang="fr-FR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ketch Nice" panose="03050504000000020004" pitchFamily="66" charset="0"/>
              <a:ea typeface="Clensey" panose="02000603000000000000" pitchFamily="2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1479625" y="1436804"/>
            <a:ext cx="4713336" cy="502738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551383" y="1361618"/>
            <a:ext cx="4641577" cy="582760"/>
          </a:xfrm>
          <a:prstGeom prst="rect">
            <a:avLst/>
          </a:prstGeom>
        </p:spPr>
        <p:txBody>
          <a:bodyPr wrap="square" lIns="101636" tIns="50818" rIns="101636" bIns="50818">
            <a:spAutoFit/>
          </a:bodyPr>
          <a:lstStyle/>
          <a:p>
            <a:pPr lvl="0">
              <a:lnSpc>
                <a:spcPct val="130000"/>
              </a:lnSpc>
            </a:pPr>
            <a:r>
              <a:rPr lang="fr-FR" sz="1800" dirty="0" smtClean="0">
                <a:solidFill>
                  <a:prstClr val="black"/>
                </a:solidFill>
                <a:latin typeface="Fineliner Script" pitchFamily="50" charset="0"/>
                <a:ea typeface="Clensey" panose="02000603000000000000" pitchFamily="2" charset="0"/>
              </a:rPr>
              <a:t>Prénom</a:t>
            </a:r>
            <a:r>
              <a:rPr lang="fr-FR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  <a:ea typeface="Clensey" panose="02000603000000000000" pitchFamily="2" charset="0"/>
              </a:rPr>
              <a:t> </a:t>
            </a:r>
            <a:r>
              <a:rPr lang="fr-FR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  <a:ea typeface="Clensey" panose="02000603000000000000" pitchFamily="2" charset="0"/>
              </a:rPr>
              <a:t>: </a:t>
            </a:r>
            <a:r>
              <a:rPr lang="fr-FR" sz="1100" dirty="0" smtClean="0">
                <a:solidFill>
                  <a:prstClr val="black"/>
                </a:solidFill>
                <a:latin typeface="Short Stack" panose="02010500040000000007" pitchFamily="2" charset="0"/>
                <a:ea typeface="Clensey" panose="02000603000000000000" pitchFamily="2" charset="0"/>
              </a:rPr>
              <a:t>________________</a:t>
            </a:r>
            <a:r>
              <a:rPr lang="fr-FR" dirty="0" smtClean="0">
                <a:solidFill>
                  <a:prstClr val="black"/>
                </a:solidFill>
                <a:latin typeface="Fineliner Script" pitchFamily="50" charset="0"/>
                <a:ea typeface="Clensey" panose="02000603000000000000" pitchFamily="2" charset="0"/>
              </a:rPr>
              <a:t>      </a:t>
            </a:r>
            <a:r>
              <a:rPr lang="fr-FR" sz="1800" dirty="0" smtClean="0">
                <a:solidFill>
                  <a:prstClr val="black"/>
                </a:solidFill>
                <a:latin typeface="Fineliner Script" pitchFamily="50" charset="0"/>
                <a:ea typeface="Clensey" panose="02000603000000000000" pitchFamily="2" charset="0"/>
              </a:rPr>
              <a:t>Date</a:t>
            </a:r>
            <a:r>
              <a:rPr lang="fr-FR" sz="1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  <a:ea typeface="Clensey" panose="02000603000000000000" pitchFamily="2" charset="0"/>
              </a:rPr>
              <a:t> : </a:t>
            </a:r>
            <a:r>
              <a:rPr lang="fr-FR" sz="1100" dirty="0" smtClean="0">
                <a:solidFill>
                  <a:prstClr val="black"/>
                </a:solidFill>
                <a:latin typeface="Short Stack" panose="02010500040000000007" pitchFamily="2" charset="0"/>
                <a:ea typeface="Clensey" panose="02000603000000000000" pitchFamily="2" charset="0"/>
              </a:rPr>
              <a:t>____ /____ /____</a:t>
            </a:r>
            <a:endParaRPr lang="fr-FR" sz="1100" dirty="0">
              <a:solidFill>
                <a:prstClr val="black"/>
              </a:solidFill>
              <a:latin typeface="Short Stack" panose="02010500040000000007" pitchFamily="2" charset="0"/>
              <a:ea typeface="Clensey" panose="02000603000000000000" pitchFamily="2" charset="0"/>
            </a:endParaRPr>
          </a:p>
        </p:txBody>
      </p:sp>
      <p:grpSp>
        <p:nvGrpSpPr>
          <p:cNvPr id="13" name="Groupe 12"/>
          <p:cNvGrpSpPr/>
          <p:nvPr/>
        </p:nvGrpSpPr>
        <p:grpSpPr>
          <a:xfrm rot="16200000">
            <a:off x="-4028208" y="5772331"/>
            <a:ext cx="8716886" cy="620430"/>
            <a:chOff x="-14290" y="8676880"/>
            <a:chExt cx="7359653" cy="795537"/>
          </a:xfrm>
          <a:effectLst/>
        </p:grpSpPr>
        <p:pic>
          <p:nvPicPr>
            <p:cNvPr id="14" name="Image 13"/>
            <p:cNvPicPr>
              <a:picLocks noChangeAspect="1"/>
            </p:cNvPicPr>
            <p:nvPr/>
          </p:nvPicPr>
          <p:blipFill rotWithShape="1">
            <a:blip r:embed="rId6">
              <a:biLevel thresh="75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78" r="77178"/>
            <a:stretch/>
          </p:blipFill>
          <p:spPr>
            <a:xfrm rot="5400000">
              <a:off x="1489904" y="7172686"/>
              <a:ext cx="795537" cy="3803926"/>
            </a:xfrm>
            <a:prstGeom prst="rect">
              <a:avLst/>
            </a:prstGeom>
          </p:spPr>
        </p:pic>
        <p:pic>
          <p:nvPicPr>
            <p:cNvPr id="15" name="Image 14"/>
            <p:cNvPicPr>
              <a:picLocks noChangeAspect="1"/>
            </p:cNvPicPr>
            <p:nvPr/>
          </p:nvPicPr>
          <p:blipFill rotWithShape="1">
            <a:blip r:embed="rId6">
              <a:biLevel thresh="75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78" t="3585" r="77178"/>
            <a:stretch/>
          </p:blipFill>
          <p:spPr>
            <a:xfrm rot="5400000">
              <a:off x="5133727" y="7260782"/>
              <a:ext cx="795537" cy="3627734"/>
            </a:xfrm>
            <a:prstGeom prst="rect">
              <a:avLst/>
            </a:prstGeom>
          </p:spPr>
        </p:pic>
      </p:grpSp>
      <p:sp>
        <p:nvSpPr>
          <p:cNvPr id="3" name="Larme 2"/>
          <p:cNvSpPr/>
          <p:nvPr/>
        </p:nvSpPr>
        <p:spPr>
          <a:xfrm>
            <a:off x="64386" y="1340891"/>
            <a:ext cx="1152128" cy="423219"/>
          </a:xfrm>
          <a:prstGeom prst="teardrop">
            <a:avLst>
              <a:gd name="adj" fmla="val 116876"/>
            </a:avLst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134167" y="1340891"/>
            <a:ext cx="1162250" cy="398094"/>
          </a:xfrm>
          <a:prstGeom prst="rect">
            <a:avLst/>
          </a:prstGeom>
        </p:spPr>
        <p:txBody>
          <a:bodyPr wrap="none" lIns="101636" tIns="50818" rIns="101636" bIns="50818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fr-FR" sz="1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anose="03050504000000020004" pitchFamily="66" charset="0"/>
                <a:ea typeface="Clensey" panose="02000603000000000000" pitchFamily="2" charset="0"/>
              </a:rPr>
              <a:t>P, 39 à 55</a:t>
            </a:r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anose="03050504000000020004" pitchFamily="66" charset="0"/>
                <a:ea typeface="Clensey" panose="02000603000000000000" pitchFamily="2" charset="0"/>
              </a:rPr>
              <a:t> 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ketch Nice" panose="03050504000000020004" pitchFamily="66" charset="0"/>
              <a:ea typeface="Clensey" panose="02000603000000000000" pitchFamily="2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1008385" y="2175026"/>
            <a:ext cx="3608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ineliner Script" pitchFamily="50" charset="0"/>
              </a:rPr>
              <a:t>Remplis la fiche d’identité du livre</a:t>
            </a:r>
            <a:endParaRPr lang="fr-FR" dirty="0">
              <a:latin typeface="Fineliner Script" pitchFamily="50" charset="0"/>
            </a:endParaRP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7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329" y="2105831"/>
            <a:ext cx="560365" cy="469305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606903" y="2178423"/>
            <a:ext cx="274187" cy="324228"/>
          </a:xfrm>
          <a:prstGeom prst="rect">
            <a:avLst/>
          </a:prstGeom>
        </p:spPr>
        <p:txBody>
          <a:bodyPr wrap="none" lIns="101636" tIns="50818" rIns="101636" bIns="50818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fr-FR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eri Liney" panose="00000400000000000000" pitchFamily="2" charset="0"/>
                <a:ea typeface="Clensey" panose="02000603000000000000" pitchFamily="2" charset="0"/>
              </a:rPr>
              <a:t>1</a:t>
            </a:r>
            <a:endParaRPr lang="fr-FR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eri Liney" panose="00000400000000000000" pitchFamily="2" charset="0"/>
              <a:ea typeface="Clensey" panose="02000603000000000000" pitchFamily="2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520553" y="1116038"/>
            <a:ext cx="23348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impleRonde" panose="02000503000000000000" pitchFamily="2" charset="0"/>
              </a:rPr>
              <a:t>Le bibliobus n°6</a:t>
            </a:r>
            <a:endParaRPr lang="fr-FR" sz="1050" b="1" dirty="0">
              <a:solidFill>
                <a:schemeClr val="tx1">
                  <a:lumMod val="75000"/>
                  <a:lumOff val="25000"/>
                </a:schemeClr>
              </a:solidFill>
              <a:latin typeface="SimpleRonde" panose="02000503000000000000" pitchFamily="2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54154" y="2556198"/>
            <a:ext cx="6646919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Titre du livre : 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Les aventures de Bull Mastik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Sous-titre : 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Le Loup-Garou de la Dent du Loup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Auteur : 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Florence </a:t>
            </a:r>
            <a:r>
              <a:rPr lang="fr-FR" sz="1100" dirty="0" err="1" smtClean="0">
                <a:solidFill>
                  <a:srgbClr val="FF0000"/>
                </a:solidFill>
                <a:latin typeface="Short Stack" panose="02010500040000000007" pitchFamily="2" charset="0"/>
              </a:rPr>
              <a:t>Desmazures</a:t>
            </a:r>
            <a:endParaRPr lang="fr-FR" sz="1100" dirty="0" smtClean="0">
              <a:solidFill>
                <a:srgbClr val="FF0000"/>
              </a:solidFill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Illustrateur :  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Guy </a:t>
            </a:r>
            <a:r>
              <a:rPr lang="fr-FR" sz="1100" dirty="0" err="1" smtClean="0">
                <a:solidFill>
                  <a:srgbClr val="FF0000"/>
                </a:solidFill>
                <a:latin typeface="Short Stack" panose="02010500040000000007" pitchFamily="2" charset="0"/>
              </a:rPr>
              <a:t>Mérat</a:t>
            </a:r>
            <a:endParaRPr lang="fr-FR" sz="1100" dirty="0" smtClean="0">
              <a:solidFill>
                <a:srgbClr val="FF0000"/>
              </a:solidFill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Genre : 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Roman</a:t>
            </a:r>
            <a:r>
              <a:rPr lang="fr-FR" sz="1100" dirty="0" smtClean="0">
                <a:latin typeface="Short Stack" panose="02010500040000000007" pitchFamily="2" charset="0"/>
              </a:rPr>
              <a:t> 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Policier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Nombre de pages : 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38 pages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Il y </a:t>
            </a:r>
            <a:r>
              <a:rPr lang="fr-FR" sz="1100" dirty="0" err="1" smtClean="0">
                <a:latin typeface="Short Stack" panose="02010500040000000007" pitchFamily="2" charset="0"/>
              </a:rPr>
              <a:t>a-t-il</a:t>
            </a:r>
            <a:r>
              <a:rPr lang="fr-FR" sz="1100" dirty="0" smtClean="0">
                <a:latin typeface="Short Stack" panose="02010500040000000007" pitchFamily="2" charset="0"/>
              </a:rPr>
              <a:t> des chapitres ? 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non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1008386" y="4604360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ineliner Script" pitchFamily="50" charset="0"/>
              </a:rPr>
              <a:t>Réponds aux questions.</a:t>
            </a:r>
            <a:endParaRPr lang="fr-FR" dirty="0">
              <a:latin typeface="Fineliner Script" pitchFamily="50" charset="0"/>
            </a:endParaRPr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>
          <a:blip r:embed="rId7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329" y="4535165"/>
            <a:ext cx="560365" cy="469305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94882" y="4607757"/>
            <a:ext cx="336703" cy="338078"/>
          </a:xfrm>
          <a:prstGeom prst="rect">
            <a:avLst/>
          </a:prstGeom>
        </p:spPr>
        <p:txBody>
          <a:bodyPr wrap="none" lIns="101636" tIns="50818" rIns="101636" bIns="50818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fr-FR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eri Liney" panose="00000400000000000000" pitchFamily="2" charset="0"/>
                <a:ea typeface="Clensey" panose="02000603000000000000" pitchFamily="2" charset="0"/>
              </a:rPr>
              <a:t>2</a:t>
            </a:r>
            <a:endParaRPr lang="fr-FR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eri Liney" panose="00000400000000000000" pitchFamily="2" charset="0"/>
              <a:ea typeface="Clensey" panose="02000603000000000000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504329" y="4972819"/>
            <a:ext cx="6646919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Où va Bull Mastik ? 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Aux sports d’hiver en </a:t>
            </a:r>
            <a:r>
              <a:rPr lang="fr-FR" sz="1100" dirty="0" err="1" smtClean="0">
                <a:solidFill>
                  <a:srgbClr val="FF0000"/>
                </a:solidFill>
                <a:latin typeface="Short Stack" panose="02010500040000000007" pitchFamily="2" charset="0"/>
              </a:rPr>
              <a:t>Ourscase</a:t>
            </a:r>
            <a:endParaRPr lang="fr-FR" sz="1100" dirty="0" smtClean="0">
              <a:solidFill>
                <a:srgbClr val="FF0000"/>
              </a:solidFill>
              <a:latin typeface="Short Stack" panose="02010500040000000007" pitchFamily="2" charset="0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Comment y va-t-il ? 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En avion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Quelle température fait-il quand il arrive ? 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6°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Quel est son métier ? 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Commissaire de Police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Comment s’appelle la station de ski ? </a:t>
            </a:r>
            <a:r>
              <a:rPr lang="fr-FR" sz="1100" dirty="0" err="1" smtClean="0">
                <a:solidFill>
                  <a:srgbClr val="FF0000"/>
                </a:solidFill>
                <a:latin typeface="Short Stack" panose="02010500040000000007" pitchFamily="2" charset="0"/>
              </a:rPr>
              <a:t>Cocasska</a:t>
            </a:r>
            <a:endParaRPr lang="fr-FR" sz="1100" dirty="0" smtClean="0">
              <a:solidFill>
                <a:srgbClr val="FF0000"/>
              </a:solidFill>
              <a:latin typeface="Short Stack" panose="02010500040000000007" pitchFamily="2" charset="0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De quelle couleur est sa combinaison de ski ? 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Rose fluo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1008386" y="6732662"/>
            <a:ext cx="15121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ineliner Script" pitchFamily="50" charset="0"/>
              </a:rPr>
              <a:t>Vrai ou faux ?</a:t>
            </a:r>
            <a:endParaRPr lang="fr-FR" dirty="0">
              <a:latin typeface="Fineliner Script" pitchFamily="50" charset="0"/>
            </a:endParaRPr>
          </a:p>
        </p:txBody>
      </p:sp>
      <p:pic>
        <p:nvPicPr>
          <p:cNvPr id="30" name="Image 29"/>
          <p:cNvPicPr>
            <a:picLocks noChangeAspect="1"/>
          </p:cNvPicPr>
          <p:nvPr/>
        </p:nvPicPr>
        <p:blipFill>
          <a:blip r:embed="rId7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329" y="6663467"/>
            <a:ext cx="560365" cy="469305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602897" y="6736059"/>
            <a:ext cx="320673" cy="338078"/>
          </a:xfrm>
          <a:prstGeom prst="rect">
            <a:avLst/>
          </a:prstGeom>
        </p:spPr>
        <p:txBody>
          <a:bodyPr wrap="none" lIns="101636" tIns="50818" rIns="101636" bIns="50818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fr-FR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eri Liney" panose="00000400000000000000" pitchFamily="2" charset="0"/>
                <a:ea typeface="Clensey" panose="02000603000000000000" pitchFamily="2" charset="0"/>
              </a:rPr>
              <a:t>3</a:t>
            </a:r>
            <a:endParaRPr lang="fr-FR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eri Liney" panose="00000400000000000000" pitchFamily="2" charset="0"/>
              <a:ea typeface="Clensey" panose="02000603000000000000" pitchFamily="2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504329" y="7132772"/>
            <a:ext cx="6646919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Il connaît presque parfaitement la langue ours.		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vrai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A la dent du loup, il y aurait un énorme chien-loup.	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faux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L’accès à la dent du loup est très difficile.		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vrai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1008385" y="8230538"/>
            <a:ext cx="15121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ineliner Script" pitchFamily="50" charset="0"/>
              </a:rPr>
              <a:t>Relie</a:t>
            </a:r>
            <a:endParaRPr lang="fr-FR" dirty="0">
              <a:latin typeface="Fineliner Script" pitchFamily="50" charset="0"/>
            </a:endParaRPr>
          </a:p>
        </p:txBody>
      </p:sp>
      <p:pic>
        <p:nvPicPr>
          <p:cNvPr id="34" name="Image 33"/>
          <p:cNvPicPr>
            <a:picLocks noChangeAspect="1"/>
          </p:cNvPicPr>
          <p:nvPr/>
        </p:nvPicPr>
        <p:blipFill>
          <a:blip r:embed="rId7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328" y="8161343"/>
            <a:ext cx="560365" cy="469305"/>
          </a:xfrm>
          <a:prstGeom prst="rect">
            <a:avLst/>
          </a:prstGeom>
        </p:spPr>
      </p:pic>
      <p:sp>
        <p:nvSpPr>
          <p:cNvPr id="35" name="Rectangle 34"/>
          <p:cNvSpPr/>
          <p:nvPr/>
        </p:nvSpPr>
        <p:spPr>
          <a:xfrm>
            <a:off x="595682" y="8233935"/>
            <a:ext cx="335100" cy="364239"/>
          </a:xfrm>
          <a:prstGeom prst="rect">
            <a:avLst/>
          </a:prstGeom>
        </p:spPr>
        <p:txBody>
          <a:bodyPr wrap="none" lIns="101636" tIns="50818" rIns="101636" bIns="50818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eri Liney" panose="00000400000000000000" pitchFamily="2" charset="0"/>
                <a:ea typeface="Clensey" panose="02000603000000000000" pitchFamily="2" charset="0"/>
              </a:rPr>
              <a:t>4</a:t>
            </a:r>
            <a:endParaRPr lang="fr-F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eri Liney" panose="00000400000000000000" pitchFamily="2" charset="0"/>
              <a:ea typeface="Clensey" panose="02000603000000000000" pitchFamily="2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472135" y="8630648"/>
            <a:ext cx="1079248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tabLst>
                <a:tab pos="714375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9 h	</a:t>
            </a: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</a:t>
            </a:r>
            <a:endParaRPr lang="fr-FR" sz="110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  <a:tabLst>
                <a:tab pos="714375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10 h	</a:t>
            </a: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</a:t>
            </a:r>
            <a:endParaRPr lang="fr-FR" sz="110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  <a:tabLst>
                <a:tab pos="714375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10 h 30	</a:t>
            </a: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</a:t>
            </a:r>
            <a:endParaRPr lang="fr-FR" sz="110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  <a:tabLst>
                <a:tab pos="714375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10 h 45	</a:t>
            </a: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</a:t>
            </a:r>
            <a:endParaRPr lang="fr-FR" sz="110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  <a:tabLst>
                <a:tab pos="714375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10 h 50	</a:t>
            </a: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</a:t>
            </a:r>
            <a:endParaRPr lang="fr-FR" sz="110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  <a:tabLst>
                <a:tab pos="714375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11 h 15	</a:t>
            </a: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</a:t>
            </a:r>
            <a:endParaRPr lang="fr-FR" sz="1100" dirty="0" smtClean="0">
              <a:latin typeface="Short Stack" panose="02010500040000000007" pitchFamily="2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2897467" y="8630648"/>
            <a:ext cx="430360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tabLst>
                <a:tab pos="361950" algn="l"/>
              </a:tabLst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	Quelqu’un lui a chipé son collier.</a:t>
            </a:r>
            <a:endParaRPr lang="fr-FR" sz="110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  <a:tabLst>
                <a:tab pos="361950" algn="l"/>
              </a:tabLst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	Il se prend une bosse, et tombe dans la neige.</a:t>
            </a:r>
            <a:endParaRPr lang="fr-FR" sz="110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  <a:tabLst>
                <a:tab pos="361950" algn="l"/>
              </a:tabLst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	Tous les ours rient, Bull Mastik, lui, rit jaune.</a:t>
            </a:r>
            <a:endParaRPr lang="fr-FR" sz="110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  <a:tabLst>
                <a:tab pos="361950" algn="l"/>
              </a:tabLst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	Il feuillette le tome II de son dictionnaire.</a:t>
            </a:r>
            <a:endParaRPr lang="fr-FR" sz="110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  <a:tabLst>
                <a:tab pos="361950" algn="l"/>
              </a:tabLst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	Il </a:t>
            </a:r>
            <a:r>
              <a:rPr lang="fr-FR" sz="1100" dirty="0">
                <a:latin typeface="Short Stack" panose="02010500040000000007" pitchFamily="2" charset="0"/>
                <a:sym typeface="Wingdings"/>
              </a:rPr>
              <a:t>croque trois cachets de vitamines à l’os.</a:t>
            </a:r>
            <a:endParaRPr lang="fr-FR" sz="110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  <a:tabLst>
                <a:tab pos="361950" algn="l"/>
              </a:tabLst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	Il </a:t>
            </a:r>
            <a:r>
              <a:rPr lang="fr-FR" sz="1100" spc="-150" dirty="0" smtClean="0">
                <a:latin typeface="Short Stack" panose="02010500040000000007" pitchFamily="2" charset="0"/>
                <a:sym typeface="Wingdings"/>
              </a:rPr>
              <a:t>sort</a:t>
            </a: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 son </a:t>
            </a:r>
            <a:r>
              <a:rPr lang="fr-FR" sz="1100" spc="-150" dirty="0" smtClean="0">
                <a:latin typeface="Short Stack" panose="02010500040000000007" pitchFamily="2" charset="0"/>
                <a:sym typeface="Wingdings"/>
              </a:rPr>
              <a:t>panneau</a:t>
            </a: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 « </a:t>
            </a:r>
            <a:r>
              <a:rPr lang="fr-FR" sz="1100" dirty="0">
                <a:latin typeface="Short Stack" panose="02010500040000000007" pitchFamily="2" charset="0"/>
                <a:sym typeface="Wingdings"/>
              </a:rPr>
              <a:t>A</a:t>
            </a: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ttention ! Avalanches ! »</a:t>
            </a:r>
            <a:endParaRPr lang="fr-FR" sz="1100" dirty="0" smtClean="0">
              <a:latin typeface="Short Stack" panose="02010500040000000007" pitchFamily="2" charset="0"/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1296417" y="8820894"/>
            <a:ext cx="1728192" cy="7200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1296417" y="9078521"/>
            <a:ext cx="1728192" cy="7200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1296417" y="9333334"/>
            <a:ext cx="1728192" cy="7200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V="1">
            <a:off x="1305049" y="9315108"/>
            <a:ext cx="1719560" cy="236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V="1">
            <a:off x="1337311" y="9078521"/>
            <a:ext cx="1687298" cy="72843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 flipV="1">
            <a:off x="1316864" y="8820894"/>
            <a:ext cx="1707745" cy="12504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Image 4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988" y="7986852"/>
            <a:ext cx="287576" cy="1144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474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93961" y="641538"/>
            <a:ext cx="345638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4"/>
          <p:cNvGrpSpPr/>
          <p:nvPr/>
        </p:nvGrpSpPr>
        <p:grpSpPr>
          <a:xfrm>
            <a:off x="0" y="-6533"/>
            <a:ext cx="7345362" cy="1659531"/>
            <a:chOff x="-14290" y="8676880"/>
            <a:chExt cx="7359652" cy="194607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pic>
          <p:nvPicPr>
            <p:cNvPr id="6" name="Image 5"/>
            <p:cNvPicPr>
              <a:picLocks noChangeAspect="1"/>
            </p:cNvPicPr>
            <p:nvPr/>
          </p:nvPicPr>
          <p:blipFill rotWithShape="1">
            <a:blip r:embed="rId2">
              <a:grayscl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78" r="48334"/>
            <a:stretch/>
          </p:blipFill>
          <p:spPr>
            <a:xfrm rot="5400000">
              <a:off x="914634" y="7747956"/>
              <a:ext cx="1946077" cy="3803926"/>
            </a:xfrm>
            <a:prstGeom prst="rect">
              <a:avLst/>
            </a:prstGeom>
          </p:spPr>
        </p:pic>
        <p:pic>
          <p:nvPicPr>
            <p:cNvPr id="7" name="Image 6"/>
            <p:cNvPicPr>
              <a:picLocks noChangeAspect="1"/>
            </p:cNvPicPr>
            <p:nvPr/>
          </p:nvPicPr>
          <p:blipFill rotWithShape="1">
            <a:blip r:embed="rId2">
              <a:grayscl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78" t="3585" r="48334"/>
            <a:stretch/>
          </p:blipFill>
          <p:spPr>
            <a:xfrm rot="5400000">
              <a:off x="4558457" y="7836052"/>
              <a:ext cx="1946076" cy="3627734"/>
            </a:xfrm>
            <a:prstGeom prst="rect">
              <a:avLst/>
            </a:prstGeom>
          </p:spPr>
        </p:pic>
      </p:grpSp>
      <p:sp>
        <p:nvSpPr>
          <p:cNvPr id="8" name="Rectangle 7"/>
          <p:cNvSpPr/>
          <p:nvPr/>
        </p:nvSpPr>
        <p:spPr>
          <a:xfrm>
            <a:off x="64386" y="323950"/>
            <a:ext cx="7216890" cy="1025958"/>
          </a:xfrm>
          <a:prstGeom prst="rect">
            <a:avLst/>
          </a:prstGeom>
          <a:noFill/>
        </p:spPr>
        <p:txBody>
          <a:bodyPr wrap="square" lIns="101636" tIns="50818" rIns="101636" bIns="50818">
            <a:spAutoFit/>
          </a:bodyPr>
          <a:lstStyle/>
          <a:p>
            <a:pPr algn="ctr"/>
            <a:r>
              <a:rPr lang="fr-FR" sz="6000" b="1" spc="-167" dirty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martie CAPS" panose="00000400000000000000" pitchFamily="2" charset="0"/>
              </a:rPr>
              <a:t>Les aventures de Bull Mastik</a:t>
            </a:r>
            <a:endParaRPr lang="fr-FR" sz="6000" b="1" dirty="0">
              <a:ln w="10541" cmpd="sng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martie CAPS" panose="00000400000000000000" pitchFamily="2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1479625" y="1436804"/>
            <a:ext cx="4713336" cy="502738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551383" y="1361618"/>
            <a:ext cx="4641577" cy="582760"/>
          </a:xfrm>
          <a:prstGeom prst="rect">
            <a:avLst/>
          </a:prstGeom>
        </p:spPr>
        <p:txBody>
          <a:bodyPr wrap="square" lIns="101636" tIns="50818" rIns="101636" bIns="50818">
            <a:spAutoFit/>
          </a:bodyPr>
          <a:lstStyle/>
          <a:p>
            <a:pPr lvl="0">
              <a:lnSpc>
                <a:spcPct val="130000"/>
              </a:lnSpc>
            </a:pPr>
            <a:r>
              <a:rPr lang="fr-FR" sz="1800" dirty="0" smtClean="0">
                <a:solidFill>
                  <a:prstClr val="black"/>
                </a:solidFill>
                <a:latin typeface="Fineliner Script" pitchFamily="50" charset="0"/>
                <a:ea typeface="Clensey" panose="02000603000000000000" pitchFamily="2" charset="0"/>
              </a:rPr>
              <a:t>Prénom</a:t>
            </a:r>
            <a:r>
              <a:rPr lang="fr-FR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  <a:ea typeface="Clensey" panose="02000603000000000000" pitchFamily="2" charset="0"/>
              </a:rPr>
              <a:t> </a:t>
            </a:r>
            <a:r>
              <a:rPr lang="fr-FR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  <a:ea typeface="Clensey" panose="02000603000000000000" pitchFamily="2" charset="0"/>
              </a:rPr>
              <a:t>: </a:t>
            </a:r>
            <a:r>
              <a:rPr lang="fr-FR" sz="1100" dirty="0" smtClean="0">
                <a:solidFill>
                  <a:prstClr val="black"/>
                </a:solidFill>
                <a:latin typeface="Short Stack" panose="02010500040000000007" pitchFamily="2" charset="0"/>
                <a:ea typeface="Clensey" panose="02000603000000000000" pitchFamily="2" charset="0"/>
              </a:rPr>
              <a:t>________________</a:t>
            </a:r>
            <a:r>
              <a:rPr lang="fr-FR" dirty="0" smtClean="0">
                <a:solidFill>
                  <a:prstClr val="black"/>
                </a:solidFill>
                <a:latin typeface="Fineliner Script" pitchFamily="50" charset="0"/>
                <a:ea typeface="Clensey" panose="02000603000000000000" pitchFamily="2" charset="0"/>
              </a:rPr>
              <a:t>      </a:t>
            </a:r>
            <a:r>
              <a:rPr lang="fr-FR" sz="1800" dirty="0" smtClean="0">
                <a:solidFill>
                  <a:prstClr val="black"/>
                </a:solidFill>
                <a:latin typeface="Fineliner Script" pitchFamily="50" charset="0"/>
                <a:ea typeface="Clensey" panose="02000603000000000000" pitchFamily="2" charset="0"/>
              </a:rPr>
              <a:t>Date</a:t>
            </a:r>
            <a:r>
              <a:rPr lang="fr-FR" sz="1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  <a:ea typeface="Clensey" panose="02000603000000000000" pitchFamily="2" charset="0"/>
              </a:rPr>
              <a:t> : </a:t>
            </a:r>
            <a:r>
              <a:rPr lang="fr-FR" sz="1100" dirty="0" smtClean="0">
                <a:solidFill>
                  <a:prstClr val="black"/>
                </a:solidFill>
                <a:latin typeface="Short Stack" panose="02010500040000000007" pitchFamily="2" charset="0"/>
                <a:ea typeface="Clensey" panose="02000603000000000000" pitchFamily="2" charset="0"/>
              </a:rPr>
              <a:t>____ /____ /____</a:t>
            </a:r>
            <a:endParaRPr lang="fr-FR" sz="1100" dirty="0">
              <a:solidFill>
                <a:prstClr val="black"/>
              </a:solidFill>
              <a:latin typeface="Short Stack" panose="02010500040000000007" pitchFamily="2" charset="0"/>
              <a:ea typeface="Clensey" panose="02000603000000000000" pitchFamily="2" charset="0"/>
            </a:endParaRPr>
          </a:p>
        </p:txBody>
      </p:sp>
      <p:grpSp>
        <p:nvGrpSpPr>
          <p:cNvPr id="13" name="Groupe 12"/>
          <p:cNvGrpSpPr/>
          <p:nvPr/>
        </p:nvGrpSpPr>
        <p:grpSpPr>
          <a:xfrm rot="16200000">
            <a:off x="-4028208" y="5772331"/>
            <a:ext cx="8716886" cy="620430"/>
            <a:chOff x="-14290" y="8676880"/>
            <a:chExt cx="7359653" cy="795537"/>
          </a:xfrm>
          <a:effectLst/>
        </p:grpSpPr>
        <p:pic>
          <p:nvPicPr>
            <p:cNvPr id="14" name="Image 13"/>
            <p:cNvPicPr>
              <a:picLocks noChangeAspect="1"/>
            </p:cNvPicPr>
            <p:nvPr/>
          </p:nvPicPr>
          <p:blipFill rotWithShape="1">
            <a:blip r:embed="rId4">
              <a:grayscl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78" r="77178"/>
            <a:stretch/>
          </p:blipFill>
          <p:spPr>
            <a:xfrm rot="5400000">
              <a:off x="1489904" y="7172686"/>
              <a:ext cx="795537" cy="3803926"/>
            </a:xfrm>
            <a:prstGeom prst="rect">
              <a:avLst/>
            </a:prstGeom>
          </p:spPr>
        </p:pic>
        <p:pic>
          <p:nvPicPr>
            <p:cNvPr id="15" name="Image 14"/>
            <p:cNvPicPr>
              <a:picLocks noChangeAspect="1"/>
            </p:cNvPicPr>
            <p:nvPr/>
          </p:nvPicPr>
          <p:blipFill rotWithShape="1">
            <a:blip r:embed="rId4">
              <a:grayscl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78" t="3585" r="77178"/>
            <a:stretch/>
          </p:blipFill>
          <p:spPr>
            <a:xfrm rot="5400000">
              <a:off x="5133727" y="7260782"/>
              <a:ext cx="795537" cy="3627734"/>
            </a:xfrm>
            <a:prstGeom prst="rect">
              <a:avLst/>
            </a:prstGeom>
          </p:spPr>
        </p:pic>
      </p:grpSp>
      <p:sp>
        <p:nvSpPr>
          <p:cNvPr id="3" name="Larme 2"/>
          <p:cNvSpPr/>
          <p:nvPr/>
        </p:nvSpPr>
        <p:spPr>
          <a:xfrm>
            <a:off x="64386" y="1340891"/>
            <a:ext cx="1152128" cy="423219"/>
          </a:xfrm>
          <a:prstGeom prst="teardrop">
            <a:avLst>
              <a:gd name="adj" fmla="val 116876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126153" y="1340891"/>
            <a:ext cx="1178279" cy="405147"/>
          </a:xfrm>
          <a:prstGeom prst="rect">
            <a:avLst/>
          </a:prstGeom>
        </p:spPr>
        <p:txBody>
          <a:bodyPr wrap="none" lIns="101636" tIns="50818" rIns="101636" bIns="50818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ketch Nice" panose="03050504000000020004" pitchFamily="66" charset="0"/>
                <a:ea typeface="Clensey" panose="02000603000000000000" pitchFamily="2" charset="0"/>
              </a:rPr>
              <a:t>P, 56 à 77</a:t>
            </a:r>
            <a:r>
              <a:rPr lang="fr-FR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ketch Nice" panose="03050504000000020004" pitchFamily="66" charset="0"/>
                <a:ea typeface="Clensey" panose="02000603000000000000" pitchFamily="2" charset="0"/>
              </a:rPr>
              <a:t> </a:t>
            </a:r>
            <a:endParaRPr lang="fr-FR" sz="2400" dirty="0">
              <a:solidFill>
                <a:schemeClr val="tx1">
                  <a:lumMod val="50000"/>
                  <a:lumOff val="50000"/>
                </a:schemeClr>
              </a:solidFill>
              <a:latin typeface="Sketch Nice" panose="03050504000000020004" pitchFamily="66" charset="0"/>
              <a:ea typeface="Clensey" panose="02000603000000000000" pitchFamily="2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1008385" y="2175026"/>
            <a:ext cx="3608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ineliner Script" pitchFamily="50" charset="0"/>
              </a:rPr>
              <a:t>Complète</a:t>
            </a:r>
            <a:endParaRPr lang="fr-FR" dirty="0">
              <a:latin typeface="Fineliner Script" pitchFamily="50" charset="0"/>
            </a:endParaRP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5">
            <a:grayscl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329" y="2105831"/>
            <a:ext cx="560365" cy="469305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606903" y="2178423"/>
            <a:ext cx="274187" cy="324228"/>
          </a:xfrm>
          <a:prstGeom prst="rect">
            <a:avLst/>
          </a:prstGeom>
        </p:spPr>
        <p:txBody>
          <a:bodyPr wrap="none" lIns="101636" tIns="50818" rIns="101636" bIns="50818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fr-FR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eri Liney" panose="00000400000000000000" pitchFamily="2" charset="0"/>
                <a:ea typeface="Clensey" panose="02000603000000000000" pitchFamily="2" charset="0"/>
              </a:rPr>
              <a:t>1</a:t>
            </a:r>
            <a:endParaRPr lang="fr-FR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eri Liney" panose="00000400000000000000" pitchFamily="2" charset="0"/>
              <a:ea typeface="Clensey" panose="02000603000000000000" pitchFamily="2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520553" y="1116038"/>
            <a:ext cx="23348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impleRonde" panose="02000503000000000000" pitchFamily="2" charset="0"/>
              </a:rPr>
              <a:t>Le bibliobus n°6</a:t>
            </a:r>
            <a:endParaRPr lang="fr-FR" sz="1050" b="1" dirty="0">
              <a:solidFill>
                <a:schemeClr val="tx1">
                  <a:lumMod val="75000"/>
                  <a:lumOff val="25000"/>
                </a:schemeClr>
              </a:solidFill>
              <a:latin typeface="SimpleRonde" panose="02000503000000000000" pitchFamily="2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54154" y="2556198"/>
            <a:ext cx="664691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Bull </a:t>
            </a:r>
            <a:r>
              <a:rPr lang="fr-FR" sz="1100" dirty="0" err="1" smtClean="0">
                <a:latin typeface="Short Stack" panose="02010500040000000007" pitchFamily="2" charset="0"/>
              </a:rPr>
              <a:t>Mastik</a:t>
            </a:r>
            <a:r>
              <a:rPr lang="fr-FR" sz="1100" dirty="0" smtClean="0">
                <a:latin typeface="Short Stack" panose="02010500040000000007" pitchFamily="2" charset="0"/>
              </a:rPr>
              <a:t> se met à la recherche du 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coupable. </a:t>
            </a:r>
            <a:r>
              <a:rPr lang="fr-FR" sz="1100" dirty="0" smtClean="0">
                <a:latin typeface="Short Stack" panose="02010500040000000007" pitchFamily="2" charset="0"/>
              </a:rPr>
              <a:t>Il utilise sa fausse 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crème solaire, </a:t>
            </a:r>
            <a:r>
              <a:rPr lang="fr-FR" sz="1100" dirty="0" smtClean="0">
                <a:latin typeface="Short Stack" panose="02010500040000000007" pitchFamily="2" charset="0"/>
              </a:rPr>
              <a:t>détectrice de 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mensonges</a:t>
            </a:r>
            <a:r>
              <a:rPr lang="fr-FR" sz="1100" dirty="0" smtClean="0">
                <a:latin typeface="Short Stack" panose="02010500040000000007" pitchFamily="2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Ensuite, il veut savoir si Boris Brun 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braconne </a:t>
            </a:r>
            <a:r>
              <a:rPr lang="fr-FR" sz="1100" dirty="0" smtClean="0">
                <a:latin typeface="Short Stack" panose="02010500040000000007" pitchFamily="2" charset="0"/>
              </a:rPr>
              <a:t>les aigles. Mais il ne rend compte qu’il ne l’est pas.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1008386" y="3740264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ineliner Script" pitchFamily="50" charset="0"/>
              </a:rPr>
              <a:t>Réponds aux questions.</a:t>
            </a:r>
            <a:endParaRPr lang="fr-FR" dirty="0">
              <a:latin typeface="Fineliner Script" pitchFamily="50" charset="0"/>
            </a:endParaRPr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>
          <a:blip r:embed="rId5">
            <a:grayscl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329" y="3671069"/>
            <a:ext cx="560365" cy="469305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94882" y="3743661"/>
            <a:ext cx="336703" cy="338078"/>
          </a:xfrm>
          <a:prstGeom prst="rect">
            <a:avLst/>
          </a:prstGeom>
        </p:spPr>
        <p:txBody>
          <a:bodyPr wrap="none" lIns="101636" tIns="50818" rIns="101636" bIns="50818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fr-FR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eri Liney" panose="00000400000000000000" pitchFamily="2" charset="0"/>
                <a:ea typeface="Clensey" panose="02000603000000000000" pitchFamily="2" charset="0"/>
              </a:rPr>
              <a:t>2</a:t>
            </a:r>
            <a:endParaRPr lang="fr-FR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eri Liney" panose="00000400000000000000" pitchFamily="2" charset="0"/>
              <a:ea typeface="Clensey" panose="02000603000000000000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504329" y="4108723"/>
            <a:ext cx="664691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Pourquoi ne faut-il pas pique-niquer ici ? (3 raisons) 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A cause des aigles, des risques d’éboulements et parce que c’est la pleine lune.</a:t>
            </a:r>
            <a:endParaRPr lang="fr-FR" sz="1100" dirty="0">
              <a:solidFill>
                <a:srgbClr val="FF0000"/>
              </a:solidFill>
              <a:latin typeface="Short Stack" panose="02010500040000000007" pitchFamily="2" charset="0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A qui Bull </a:t>
            </a:r>
            <a:r>
              <a:rPr lang="fr-FR" sz="1100" dirty="0" err="1" smtClean="0">
                <a:latin typeface="Short Stack" panose="02010500040000000007" pitchFamily="2" charset="0"/>
              </a:rPr>
              <a:t>Mastik</a:t>
            </a:r>
            <a:r>
              <a:rPr lang="fr-FR" sz="1100" dirty="0" smtClean="0">
                <a:latin typeface="Short Stack" panose="02010500040000000007" pitchFamily="2" charset="0"/>
              </a:rPr>
              <a:t> </a:t>
            </a:r>
            <a:r>
              <a:rPr lang="fr-FR" sz="1100" dirty="0" err="1" smtClean="0">
                <a:latin typeface="Short Stack" panose="02010500040000000007" pitchFamily="2" charset="0"/>
              </a:rPr>
              <a:t>veut-il</a:t>
            </a:r>
            <a:r>
              <a:rPr lang="fr-FR" sz="1100" dirty="0" smtClean="0">
                <a:latin typeface="Short Stack" panose="02010500040000000007" pitchFamily="2" charset="0"/>
              </a:rPr>
              <a:t> donner son passe-montagne ? 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À </a:t>
            </a:r>
            <a:r>
              <a:rPr lang="fr-FR" sz="1100" dirty="0" err="1" smtClean="0">
                <a:solidFill>
                  <a:srgbClr val="FF0000"/>
                </a:solidFill>
                <a:latin typeface="Short Stack" panose="02010500040000000007" pitchFamily="2" charset="0"/>
              </a:rPr>
              <a:t>Nours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 </a:t>
            </a:r>
            <a:r>
              <a:rPr lang="fr-FR" sz="1100" dirty="0" err="1" smtClean="0">
                <a:solidFill>
                  <a:srgbClr val="FF0000"/>
                </a:solidFill>
                <a:latin typeface="Short Stack" panose="02010500040000000007" pitchFamily="2" charset="0"/>
              </a:rPr>
              <a:t>Manov</a:t>
            </a:r>
            <a:endParaRPr lang="fr-FR" sz="1100" dirty="0" smtClean="0">
              <a:solidFill>
                <a:srgbClr val="FF0000"/>
              </a:solidFill>
              <a:latin typeface="Short Stack" panose="02010500040000000007" pitchFamily="2" charset="0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Qu’entendent Bull </a:t>
            </a:r>
            <a:r>
              <a:rPr lang="fr-FR" sz="1100" dirty="0" err="1" smtClean="0">
                <a:latin typeface="Short Stack" panose="02010500040000000007" pitchFamily="2" charset="0"/>
              </a:rPr>
              <a:t>Mastik</a:t>
            </a:r>
            <a:r>
              <a:rPr lang="fr-FR" sz="1100" dirty="0" smtClean="0">
                <a:latin typeface="Short Stack" panose="02010500040000000007" pitchFamily="2" charset="0"/>
              </a:rPr>
              <a:t> et les autres de la Dent du Loup ? 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Un écho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Que lui a-t-on encore volé ? 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Ses lunettes-loupes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Où doit-il aller pour s’en acheter un autre ? 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A </a:t>
            </a:r>
            <a:r>
              <a:rPr lang="fr-FR" sz="1100" dirty="0" err="1" smtClean="0">
                <a:solidFill>
                  <a:srgbClr val="FF0000"/>
                </a:solidFill>
                <a:latin typeface="Short Stack" panose="02010500040000000007" pitchFamily="2" charset="0"/>
              </a:rPr>
              <a:t>Cocasska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, dans un magasin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Comment y va-t-il ? 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En volant, (il déploie ses ailes) 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endParaRPr lang="fr-FR" sz="1100" dirty="0" smtClean="0">
              <a:latin typeface="Short Stack" panose="02010500040000000007" pitchFamily="2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1008386" y="6081777"/>
            <a:ext cx="61428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ineliner Script" pitchFamily="50" charset="0"/>
              </a:rPr>
              <a:t>de 14 h à 17h : Que signifie ce paragraphe ? Entoure la bonne réponse.</a:t>
            </a:r>
            <a:endParaRPr lang="fr-FR" dirty="0">
              <a:latin typeface="Fineliner Script" pitchFamily="50" charset="0"/>
            </a:endParaRPr>
          </a:p>
        </p:txBody>
      </p:sp>
      <p:pic>
        <p:nvPicPr>
          <p:cNvPr id="30" name="Image 29"/>
          <p:cNvPicPr>
            <a:picLocks noChangeAspect="1"/>
          </p:cNvPicPr>
          <p:nvPr/>
        </p:nvPicPr>
        <p:blipFill>
          <a:blip r:embed="rId5">
            <a:grayscl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329" y="6012582"/>
            <a:ext cx="560365" cy="469305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602897" y="6085174"/>
            <a:ext cx="320673" cy="338078"/>
          </a:xfrm>
          <a:prstGeom prst="rect">
            <a:avLst/>
          </a:prstGeom>
        </p:spPr>
        <p:txBody>
          <a:bodyPr wrap="none" lIns="101636" tIns="50818" rIns="101636" bIns="50818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fr-FR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eri Liney" panose="00000400000000000000" pitchFamily="2" charset="0"/>
                <a:ea typeface="Clensey" panose="02000603000000000000" pitchFamily="2" charset="0"/>
              </a:rPr>
              <a:t>3</a:t>
            </a:r>
            <a:endParaRPr lang="fr-FR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eri Liney" panose="00000400000000000000" pitchFamily="2" charset="0"/>
              <a:ea typeface="Clensey" panose="02000603000000000000" pitchFamily="2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504329" y="6481887"/>
            <a:ext cx="6646919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Que tous les skieurs ont des flèches en or.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Que tous les skieurs prennent le tire-fesses facilement.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r>
              <a:rPr lang="fr-FR" sz="1100" dirty="0" smtClean="0">
                <a:latin typeface="Short Stack" panose="02010500040000000007" pitchFamily="2" charset="0"/>
              </a:rPr>
              <a:t>Que tous les skieurs sont des acrobates.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1008385" y="7449929"/>
            <a:ext cx="15121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ineliner Script" pitchFamily="50" charset="0"/>
              </a:rPr>
              <a:t>Vrai ou faux ?</a:t>
            </a:r>
            <a:endParaRPr lang="fr-FR" dirty="0">
              <a:latin typeface="Fineliner Script" pitchFamily="50" charset="0"/>
            </a:endParaRPr>
          </a:p>
        </p:txBody>
      </p:sp>
      <p:pic>
        <p:nvPicPr>
          <p:cNvPr id="34" name="Image 33"/>
          <p:cNvPicPr>
            <a:picLocks noChangeAspect="1"/>
          </p:cNvPicPr>
          <p:nvPr/>
        </p:nvPicPr>
        <p:blipFill>
          <a:blip r:embed="rId5">
            <a:grayscl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328" y="7380734"/>
            <a:ext cx="560365" cy="469305"/>
          </a:xfrm>
          <a:prstGeom prst="rect">
            <a:avLst/>
          </a:prstGeom>
        </p:spPr>
      </p:pic>
      <p:sp>
        <p:nvSpPr>
          <p:cNvPr id="35" name="Rectangle 34"/>
          <p:cNvSpPr/>
          <p:nvPr/>
        </p:nvSpPr>
        <p:spPr>
          <a:xfrm>
            <a:off x="595682" y="7453326"/>
            <a:ext cx="335100" cy="364239"/>
          </a:xfrm>
          <a:prstGeom prst="rect">
            <a:avLst/>
          </a:prstGeom>
        </p:spPr>
        <p:txBody>
          <a:bodyPr wrap="none" lIns="101636" tIns="50818" rIns="101636" bIns="50818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eri Liney" panose="00000400000000000000" pitchFamily="2" charset="0"/>
                <a:ea typeface="Clensey" panose="02000603000000000000" pitchFamily="2" charset="0"/>
              </a:rPr>
              <a:t>4</a:t>
            </a:r>
            <a:endParaRPr lang="fr-F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eri Liney" panose="00000400000000000000" pitchFamily="2" charset="0"/>
              <a:ea typeface="Clensey" panose="02000603000000000000" pitchFamily="2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472135" y="7850039"/>
            <a:ext cx="65239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AutoNum type="arabicParenR"/>
              <a:tabLst>
                <a:tab pos="714375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Il fait une bataille de boules de neige.		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vrai</a:t>
            </a:r>
          </a:p>
          <a:p>
            <a:pPr marL="228600" indent="-228600">
              <a:lnSpc>
                <a:spcPct val="150000"/>
              </a:lnSpc>
              <a:buAutoNum type="arabicParenR"/>
              <a:tabLst>
                <a:tab pos="714375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Il boit du sirop contre la toux.			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faux</a:t>
            </a:r>
          </a:p>
          <a:p>
            <a:pPr marL="228600" indent="-228600">
              <a:lnSpc>
                <a:spcPct val="150000"/>
              </a:lnSpc>
              <a:buAutoNum type="arabicParenR"/>
              <a:tabLst>
                <a:tab pos="714375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Il demande à Natacha de l’accompagner à la Dent du Loup.	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faux</a:t>
            </a:r>
          </a:p>
          <a:p>
            <a:pPr marL="228600" indent="-228600">
              <a:lnSpc>
                <a:spcPct val="150000"/>
              </a:lnSpc>
              <a:buAutoNum type="arabicParenR"/>
              <a:tabLst>
                <a:tab pos="714375" algn="l"/>
              </a:tabLst>
            </a:pPr>
            <a:r>
              <a:rPr lang="fr-FR" sz="1100" dirty="0" smtClean="0">
                <a:latin typeface="Short Stack" panose="02010500040000000007" pitchFamily="2" charset="0"/>
              </a:rPr>
              <a:t>Il transforme ses skis en luge.	</a:t>
            </a:r>
            <a:r>
              <a:rPr lang="fr-FR" sz="1100" dirty="0">
                <a:latin typeface="Short Stack" panose="02010500040000000007" pitchFamily="2" charset="0"/>
              </a:rPr>
              <a:t> </a:t>
            </a:r>
            <a:r>
              <a:rPr lang="fr-FR" sz="1100" dirty="0" smtClean="0">
                <a:latin typeface="Short Stack" panose="02010500040000000007" pitchFamily="2" charset="0"/>
              </a:rPr>
              <a:t>		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vrai</a:t>
            </a:r>
          </a:p>
        </p:txBody>
      </p:sp>
      <p:pic>
        <p:nvPicPr>
          <p:cNvPr id="41" name="Image 40"/>
          <p:cNvPicPr>
            <a:picLocks noChangeAspect="1"/>
          </p:cNvPicPr>
          <p:nvPr/>
        </p:nvPicPr>
        <p:blipFill>
          <a:blip r:embed="rId7">
            <a:grayscl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5870" y="1214661"/>
            <a:ext cx="785202" cy="65760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6548792" y="1308500"/>
            <a:ext cx="447311" cy="455610"/>
          </a:xfrm>
          <a:prstGeom prst="rect">
            <a:avLst/>
          </a:prstGeom>
        </p:spPr>
        <p:txBody>
          <a:bodyPr wrap="none" lIns="101636" tIns="50818" rIns="101636" bIns="50818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fr-F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anose="03050504000000020004" pitchFamily="66" charset="0"/>
                <a:ea typeface="Clensey" panose="02000603000000000000" pitchFamily="2" charset="0"/>
              </a:rPr>
              <a:t>2</a:t>
            </a:r>
            <a:endParaRPr lang="fr-F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ketch Nice" panose="03050504000000020004" pitchFamily="66" charset="0"/>
              <a:ea typeface="Clensey" panose="02000603000000000000" pitchFamily="2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1008386" y="9057184"/>
            <a:ext cx="48965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Fineliner Script" pitchFamily="50" charset="0"/>
              </a:rPr>
              <a:t>Comment l’histoire de termine ? Raconte.</a:t>
            </a:r>
            <a:endParaRPr lang="fr-FR" dirty="0">
              <a:latin typeface="Fineliner Script" pitchFamily="50" charset="0"/>
            </a:endParaRPr>
          </a:p>
        </p:txBody>
      </p:sp>
      <p:pic>
        <p:nvPicPr>
          <p:cNvPr id="39" name="Image 38"/>
          <p:cNvPicPr>
            <a:picLocks noChangeAspect="1"/>
          </p:cNvPicPr>
          <p:nvPr/>
        </p:nvPicPr>
        <p:blipFill>
          <a:blip r:embed="rId5">
            <a:grayscl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329" y="8987989"/>
            <a:ext cx="560365" cy="469305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>
          <a:xfrm>
            <a:off x="595683" y="9060581"/>
            <a:ext cx="335100" cy="364239"/>
          </a:xfrm>
          <a:prstGeom prst="rect">
            <a:avLst/>
          </a:prstGeom>
        </p:spPr>
        <p:txBody>
          <a:bodyPr wrap="none" lIns="101636" tIns="50818" rIns="101636" bIns="50818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fr-F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eri Liney" panose="00000400000000000000" pitchFamily="2" charset="0"/>
                <a:ea typeface="Clensey" panose="02000603000000000000" pitchFamily="2" charset="0"/>
              </a:rPr>
              <a:t>5</a:t>
            </a:r>
            <a:endParaRPr lang="fr-F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eri Liney" panose="00000400000000000000" pitchFamily="2" charset="0"/>
              <a:ea typeface="Clensey" panose="02000603000000000000" pitchFamily="2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504328" y="9396958"/>
            <a:ext cx="6523968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tabLst>
                <a:tab pos="714375" algn="l"/>
              </a:tabLst>
            </a:pP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Bull </a:t>
            </a:r>
            <a:r>
              <a:rPr lang="fr-FR" sz="1100" dirty="0" err="1" smtClean="0">
                <a:solidFill>
                  <a:srgbClr val="FF0000"/>
                </a:solidFill>
                <a:latin typeface="Short Stack" panose="02010500040000000007" pitchFamily="2" charset="0"/>
              </a:rPr>
              <a:t>Mastik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 va chercher </a:t>
            </a:r>
            <a:r>
              <a:rPr lang="fr-FR" sz="1100" dirty="0" err="1" smtClean="0">
                <a:solidFill>
                  <a:srgbClr val="FF0000"/>
                </a:solidFill>
                <a:latin typeface="Short Stack" panose="02010500040000000007" pitchFamily="2" charset="0"/>
              </a:rPr>
              <a:t>Nours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 dans la montagne. Il comprend alors que le loup-garou n’est qu’un nid de rapaces. Il découvre ensuite que c’est </a:t>
            </a:r>
            <a:r>
              <a:rPr lang="fr-FR" sz="1100" dirty="0" err="1" smtClean="0">
                <a:solidFill>
                  <a:srgbClr val="FF0000"/>
                </a:solidFill>
                <a:latin typeface="Short Stack" panose="02010500040000000007" pitchFamily="2" charset="0"/>
              </a:rPr>
              <a:t>Nours</a:t>
            </a:r>
            <a:r>
              <a:rPr lang="fr-FR" sz="11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 qui lui a volé tous les gadgets.</a:t>
            </a:r>
          </a:p>
        </p:txBody>
      </p:sp>
      <p:sp>
        <p:nvSpPr>
          <p:cNvPr id="2" name="Rectangle à coins arrondis 1"/>
          <p:cNvSpPr/>
          <p:nvPr/>
        </p:nvSpPr>
        <p:spPr>
          <a:xfrm>
            <a:off x="594882" y="6804670"/>
            <a:ext cx="4733983" cy="216024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3" name="Image 4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988" y="7986852"/>
            <a:ext cx="287576" cy="1144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1411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>
              <a:lumMod val="50000"/>
              <a:lumOff val="50000"/>
            </a:schemeClr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3645</TotalTime>
  <Words>730</Words>
  <Application>Microsoft Office PowerPoint</Application>
  <PresentationFormat>Personnalisé</PresentationFormat>
  <Paragraphs>146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Ecole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</cp:lastModifiedBy>
  <cp:revision>122</cp:revision>
  <cp:lastPrinted>2013-09-26T11:43:32Z</cp:lastPrinted>
  <dcterms:created xsi:type="dcterms:W3CDTF">2013-09-22T07:50:11Z</dcterms:created>
  <dcterms:modified xsi:type="dcterms:W3CDTF">2014-02-15T09:53:35Z</dcterms:modified>
</cp:coreProperties>
</file>