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62" r:id="rId2"/>
    <p:sldId id="256" r:id="rId3"/>
    <p:sldId id="257" r:id="rId4"/>
    <p:sldId id="258" r:id="rId5"/>
    <p:sldId id="271" r:id="rId6"/>
    <p:sldId id="272" r:id="rId7"/>
    <p:sldId id="273" r:id="rId8"/>
    <p:sldId id="284" r:id="rId9"/>
    <p:sldId id="283" r:id="rId10"/>
    <p:sldId id="274" r:id="rId11"/>
    <p:sldId id="275" r:id="rId12"/>
    <p:sldId id="276" r:id="rId13"/>
    <p:sldId id="277" r:id="rId14"/>
    <p:sldId id="278" r:id="rId15"/>
    <p:sldId id="279" r:id="rId16"/>
    <p:sldId id="280" r:id="rId17"/>
    <p:sldId id="281" r:id="rId18"/>
    <p:sldId id="282" r:id="rId19"/>
    <p:sldId id="259" r:id="rId20"/>
    <p:sldId id="263" r:id="rId21"/>
    <p:sldId id="264" r:id="rId22"/>
    <p:sldId id="265" r:id="rId23"/>
    <p:sldId id="266" r:id="rId24"/>
    <p:sldId id="260" r:id="rId25"/>
    <p:sldId id="261" r:id="rId26"/>
    <p:sldId id="268" r:id="rId27"/>
    <p:sldId id="267" r:id="rId28"/>
    <p:sldId id="269" r:id="rId29"/>
    <p:sldId id="270" r:id="rId30"/>
    <p:sldId id="288" r:id="rId31"/>
    <p:sldId id="285" r:id="rId32"/>
    <p:sldId id="287" r:id="rId33"/>
    <p:sldId id="286" r:id="rId34"/>
    <p:sldId id="289" r:id="rId35"/>
    <p:sldId id="290"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25" autoAdjust="0"/>
  </p:normalViewPr>
  <p:slideViewPr>
    <p:cSldViewPr>
      <p:cViewPr varScale="1">
        <p:scale>
          <a:sx n="52" d="100"/>
          <a:sy n="52" d="100"/>
        </p:scale>
        <p:origin x="-158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451AD-2544-4947-AA7E-94F2B15D7401}" type="datetimeFigureOut">
              <a:rPr lang="fr-FR" smtClean="0"/>
              <a:pPr/>
              <a:t>28/06/2017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5296FB-8AFD-4B96-B1A6-B02907FF5721}"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7388A-9497-41A6-BF9A-84C4A9A06366}" type="datetimeFigureOut">
              <a:rPr lang="fr-FR" smtClean="0"/>
              <a:pPr/>
              <a:t>28/06/2017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4DA48-2EE4-45D8-BB3B-443295F47AE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fr.wikipedia.org/wiki/Cocktai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fr.wikipedia.org/wiki/Noix_de_coco" TargetMode="External"/><Relationship Id="rId5" Type="http://schemas.openxmlformats.org/officeDocument/2006/relationships/hyperlink" Target="https://fr.wikipedia.org/wiki/Jus_d'ananas" TargetMode="External"/><Relationship Id="rId4" Type="http://schemas.openxmlformats.org/officeDocument/2006/relationships/hyperlink" Target="https://fr.wikipedia.org/wiki/Rhu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wikipedia.org/wiki/Azt%C3%A8qu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fr.wikipedia.org/wiki/Mexico" TargetMode="External"/><Relationship Id="rId4" Type="http://schemas.openxmlformats.org/officeDocument/2006/relationships/hyperlink" Target="https://fr.wikipedia.org/wiki/Tenochtitla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Mexique est un pays d’Amérique du</a:t>
            </a:r>
            <a:r>
              <a:rPr lang="fr-FR" baseline="0" dirty="0" smtClean="0"/>
              <a:t> nord. Il a une frontière avec les états unis. Sa capitale est Mexico. On y parle l’espagnol mexicain.</a:t>
            </a:r>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nombreux animaux vivent </a:t>
            </a:r>
            <a:r>
              <a:rPr lang="fr-FR" smtClean="0"/>
              <a:t>au Mexique: </a:t>
            </a:r>
            <a:endParaRPr lang="fr-FR"/>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nombreux animaux vivent </a:t>
            </a:r>
            <a:r>
              <a:rPr lang="fr-FR" smtClean="0"/>
              <a:t>au Mexique: </a:t>
            </a:r>
            <a:endParaRPr lang="fr-FR"/>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14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nombreux animaux vivent </a:t>
            </a:r>
            <a:r>
              <a:rPr lang="fr-FR" smtClean="0"/>
              <a:t>au Mexique: </a:t>
            </a:r>
            <a:endParaRPr lang="fr-FR"/>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15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nombreux animaux vivent </a:t>
            </a:r>
            <a:r>
              <a:rPr lang="fr-FR" smtClean="0"/>
              <a:t>au Mexique: </a:t>
            </a:r>
            <a:endParaRPr lang="fr-FR"/>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16</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nombreux animaux vivent </a:t>
            </a:r>
            <a:r>
              <a:rPr lang="fr-FR" smtClean="0"/>
              <a:t>au Mexique: </a:t>
            </a:r>
            <a:endParaRPr lang="fr-FR"/>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17</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xolo est connu comme étant le chien aztèque, et il existerait depuis plus de 2000 ans</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18</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habitants son</a:t>
            </a:r>
            <a:r>
              <a:rPr lang="fr-FR" baseline="0" dirty="0" smtClean="0"/>
              <a:t>t les mexicains. Avant que les européens ne s’installent au Mexique, les Aztèques et les Mayas y vivaient. Les aztèques créèrent Mexico. </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19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 Voici le costume traditionnel féminin (pour les femmes). Ils sont très colorés. Il est composé d’une blouse décorés avec des fleurs et d’une jupe. On décore aussi les cheveux. </a:t>
            </a:r>
          </a:p>
          <a:p>
            <a:r>
              <a:rPr lang="fr-FR" baseline="0" dirty="0" smtClean="0"/>
              <a:t>Pour les hommes le costumes se compose d’un pantalon, d’un Poncho (</a:t>
            </a:r>
            <a:r>
              <a:rPr lang="fr-FR" baseline="0" dirty="0" err="1" smtClean="0"/>
              <a:t>pan’cho</a:t>
            </a:r>
            <a:r>
              <a:rPr lang="fr-FR" baseline="0" dirty="0" smtClean="0"/>
              <a:t>) coloré et d’un grand chapeau qui protège du soleil: le sombréro. </a:t>
            </a:r>
          </a:p>
          <a:p>
            <a:r>
              <a:rPr lang="fr-FR" baseline="0" dirty="0" smtClean="0"/>
              <a:t>On peut voir ces costumes lors des fêtes.</a:t>
            </a:r>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20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a:t>
            </a:r>
            <a:r>
              <a:rPr lang="fr-FR" baseline="0" dirty="0" smtClean="0"/>
              <a:t> mariachis les portent. Ce sont les musiciens mexicains. </a:t>
            </a:r>
          </a:p>
          <a:p>
            <a:r>
              <a:rPr lang="fr-FR" baseline="0" dirty="0" smtClean="0"/>
              <a:t>Écoutons un peu de musique mexicaine.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21</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Avant que les européens ne s’installent au Mexique, les Aztèques et les Mayas y vivaient. Les aztèques créèrent le ville de Mexico.</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23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drapeau du Mexique est  vert, blanc</a:t>
            </a:r>
            <a:r>
              <a:rPr lang="fr-FR" baseline="0" dirty="0" smtClean="0"/>
              <a:t> et rouge avec un aigle dévorant un serpent sur un cactus. Le vert représente l’espoir du peuple, le blanc la pureté des idées et le rouge le sang des héros morts lors des guerres d’indépendance. </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Aztèques étaient</a:t>
            </a:r>
            <a:r>
              <a:rPr lang="fr-FR" baseline="0" dirty="0" smtClean="0"/>
              <a:t> un peuple </a:t>
            </a:r>
            <a:r>
              <a:rPr lang="fr-FR" baseline="0" dirty="0" smtClean="0"/>
              <a:t>amérindien. </a:t>
            </a:r>
            <a:r>
              <a:rPr lang="fr-FR" baseline="0" dirty="0" smtClean="0"/>
              <a:t>Leur empire dura de 1 350 à 1 520, jusqu’à l’arrivée des espagnols. </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24</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Aztèques avaient plusieurs dieux.</a:t>
            </a:r>
            <a:r>
              <a:rPr lang="fr-FR" baseline="0" dirty="0" smtClean="0"/>
              <a:t> </a:t>
            </a:r>
            <a:r>
              <a:rPr lang="fr-FR" dirty="0" smtClean="0"/>
              <a:t>Pour plaire à leurs dieux, les Aztèques construisaient de grands temples où ils faisaient des sacrifices d'animaux et d'humains. On sacrifiait souvent des ennemis capturés lors des guerres.</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25</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aztèques et les mayas furent les premiers à utiliser</a:t>
            </a:r>
            <a:r>
              <a:rPr lang="fr-FR" baseline="0" dirty="0" smtClean="0"/>
              <a:t> les fèves de cacao. Le cacao sert à fabriquer le chocolat.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 cacao pousse sur les cacaoyers.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26</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a:t>
            </a:r>
            <a:r>
              <a:rPr lang="fr-FR" baseline="0" dirty="0" smtClean="0"/>
              <a:t> fruits se </a:t>
            </a:r>
            <a:r>
              <a:rPr lang="fr-FR" baseline="0" dirty="0" smtClean="0"/>
              <a:t>composent </a:t>
            </a:r>
            <a:r>
              <a:rPr lang="fr-FR" baseline="0" dirty="0" smtClean="0"/>
              <a:t>de grosses graines </a:t>
            </a:r>
            <a:r>
              <a:rPr lang="fr-FR" baseline="0" dirty="0" smtClean="0"/>
              <a:t>marron </a:t>
            </a:r>
            <a:r>
              <a:rPr lang="fr-FR" baseline="0" dirty="0" smtClean="0"/>
              <a:t>dans des cabosses. </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27</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graines sont extraites des cabosses puis séchées</a:t>
            </a:r>
            <a:r>
              <a:rPr lang="fr-FR" baseline="0" dirty="0" smtClean="0"/>
              <a:t> au soleil. Ensuite on les chauffe pour extraire l’arôme puis on les broie. On obtient de la pâte de cacao. On peut ensuite ajouter du lait ou du sucre selon les gouts pour en faire du chocolat. La cacao est très amer. Le chocolat blanc ne contient que le beurre de cacao.</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28</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base traditionnelle de la</a:t>
            </a:r>
            <a:r>
              <a:rPr lang="fr-FR" baseline="0" dirty="0" smtClean="0"/>
              <a:t> </a:t>
            </a:r>
            <a:r>
              <a:rPr lang="fr-FR" dirty="0" smtClean="0"/>
              <a:t>cuisine mexicaine est le maïs, ainsi que le haricot, l'avocat ,</a:t>
            </a:r>
            <a:r>
              <a:rPr lang="fr-FR" baseline="0" dirty="0" smtClean="0"/>
              <a:t> </a:t>
            </a:r>
            <a:r>
              <a:rPr lang="fr-FR" dirty="0" smtClean="0"/>
              <a:t>la tomate, les fèves de cacao et la vanille, ou le piment.</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29</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cap="none" normalizeH="0" baseline="0" dirty="0" smtClean="0">
                <a:ln>
                  <a:noFill/>
                </a:ln>
                <a:solidFill>
                  <a:schemeClr val="tx1"/>
                </a:solidFill>
                <a:effectLst/>
                <a:latin typeface="Arial" charset="0"/>
                <a:cs typeface="Arial" charset="0"/>
              </a:rPr>
              <a:t>Le chocolat chaud et le </a:t>
            </a:r>
            <a:r>
              <a:rPr kumimoji="0" lang="fr-FR" sz="1200" b="0" i="1" u="none" strike="noStrike" cap="none" normalizeH="0" baseline="0" dirty="0" smtClean="0">
                <a:ln>
                  <a:noFill/>
                </a:ln>
                <a:solidFill>
                  <a:schemeClr val="tx1"/>
                </a:solidFill>
                <a:effectLst/>
                <a:latin typeface="Arial" charset="0"/>
                <a:cs typeface="Arial" charset="0"/>
              </a:rPr>
              <a:t>pan </a:t>
            </a:r>
            <a:r>
              <a:rPr kumimoji="0" lang="fr-FR" sz="1200" b="0" i="1" u="none" strike="noStrike" cap="none" normalizeH="0" baseline="0" dirty="0" err="1" smtClean="0">
                <a:ln>
                  <a:noFill/>
                </a:ln>
                <a:solidFill>
                  <a:schemeClr val="tx1"/>
                </a:solidFill>
                <a:effectLst/>
                <a:latin typeface="Arial" charset="0"/>
                <a:cs typeface="Arial" charset="0"/>
              </a:rPr>
              <a:t>dulce</a:t>
            </a:r>
            <a:r>
              <a:rPr kumimoji="0" lang="fr-FR" sz="1200" b="0" i="1" u="none" strike="noStrike" cap="none" normalizeH="0" baseline="0" dirty="0" smtClean="0">
                <a:ln>
                  <a:noFill/>
                </a:ln>
                <a:solidFill>
                  <a:schemeClr val="tx1"/>
                </a:solidFill>
                <a:effectLst/>
                <a:latin typeface="Arial" charset="0"/>
                <a:cs typeface="Arial" charset="0"/>
              </a:rPr>
              <a:t> (</a:t>
            </a:r>
            <a:r>
              <a:rPr kumimoji="0" lang="fr-FR" sz="1200" b="0" i="1" u="none" strike="noStrike" cap="none" normalizeH="0" baseline="0" dirty="0" err="1" smtClean="0">
                <a:ln>
                  <a:noFill/>
                </a:ln>
                <a:solidFill>
                  <a:schemeClr val="tx1"/>
                </a:solidFill>
                <a:effectLst/>
                <a:latin typeface="Arial" charset="0"/>
                <a:cs typeface="Arial" charset="0"/>
              </a:rPr>
              <a:t>pa’n</a:t>
            </a:r>
            <a:r>
              <a:rPr kumimoji="0" lang="fr-FR" sz="1200" b="0" i="1" u="none" strike="noStrike" cap="none" normalizeH="0" baseline="0" dirty="0" smtClean="0">
                <a:ln>
                  <a:noFill/>
                </a:ln>
                <a:solidFill>
                  <a:schemeClr val="tx1"/>
                </a:solidFill>
                <a:effectLst/>
                <a:latin typeface="Arial" charset="0"/>
                <a:cs typeface="Arial" charset="0"/>
              </a:rPr>
              <a:t> </a:t>
            </a:r>
            <a:r>
              <a:rPr kumimoji="0" lang="fr-FR" sz="1200" b="0" i="1" u="none" strike="noStrike" cap="none" normalizeH="0" baseline="0" dirty="0" err="1" smtClean="0">
                <a:ln>
                  <a:noFill/>
                </a:ln>
                <a:solidFill>
                  <a:schemeClr val="tx1"/>
                </a:solidFill>
                <a:effectLst/>
                <a:latin typeface="Arial" charset="0"/>
                <a:cs typeface="Arial" charset="0"/>
              </a:rPr>
              <a:t>doutlché</a:t>
            </a:r>
            <a:r>
              <a:rPr kumimoji="0" lang="fr-FR" sz="1200" b="0" i="1" u="none" strike="noStrike" cap="none" normalizeH="0" baseline="0" dirty="0" smtClean="0">
                <a:ln>
                  <a:noFill/>
                </a:ln>
                <a:solidFill>
                  <a:schemeClr val="tx1"/>
                </a:solidFill>
                <a:effectLst/>
                <a:latin typeface="Arial" charset="0"/>
                <a:cs typeface="Arial" charset="0"/>
              </a:rPr>
              <a:t>)</a:t>
            </a:r>
            <a:r>
              <a:rPr kumimoji="0" lang="fr-FR" sz="1200" b="0" i="0" u="none" strike="noStrike" cap="none" normalizeH="0" baseline="0" dirty="0" smtClean="0">
                <a:ln>
                  <a:noFill/>
                </a:ln>
                <a:solidFill>
                  <a:schemeClr val="tx1"/>
                </a:solidFill>
                <a:effectLst/>
                <a:latin typeface="Arial" charset="0"/>
                <a:cs typeface="Arial" charset="0"/>
              </a:rPr>
              <a:t> sont deux éléments essentiels du petit-déjeuner mexicain. </a:t>
            </a:r>
          </a:p>
          <a:p>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30</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Avec le maïs on fabrique</a:t>
            </a:r>
            <a:r>
              <a:rPr lang="fr-FR" baseline="0" dirty="0" smtClean="0"/>
              <a:t> des tortillas: c’est une sorte de crêpe que l’on peut garnir selon les gout avec de la viande, des légumes ou du fromage. Elles se mangent chaudes ou froides. </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31</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cuisine mexicaine est très relevée: il y a souvent du piment.  On trouve aussi de nombreux fruits. </a:t>
            </a:r>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32</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Avec l’avocat on fabrique</a:t>
            </a:r>
            <a:r>
              <a:rPr lang="fr-FR" baseline="0" dirty="0" smtClean="0"/>
              <a:t> le guacamole. On ajoute du piment, des tomates et de la coriandre. </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33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a:t>
            </a:r>
            <a:r>
              <a:rPr lang="fr-FR" baseline="0" dirty="0" smtClean="0"/>
              <a:t> Mexique on peut voir: des belles plages </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5</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peut </a:t>
            </a:r>
            <a:r>
              <a:rPr lang="fr-FR" dirty="0" smtClean="0"/>
              <a:t>aussi déguster</a:t>
            </a:r>
            <a:r>
              <a:rPr lang="fr-FR" baseline="0" dirty="0" smtClean="0"/>
              <a:t> de l’ananas, des bananes, des pastèques, des melons, des goyaves, des papaye, des </a:t>
            </a:r>
            <a:r>
              <a:rPr lang="fr-FR" baseline="0" dirty="0" smtClean="0"/>
              <a:t>mangues…</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34</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t>
            </a:r>
            <a:r>
              <a:rPr lang="fr-FR" smtClean="0"/>
              <a:t>Les </a:t>
            </a:r>
            <a:r>
              <a:rPr lang="fr-FR" smtClean="0"/>
              <a:t>mexicains </a:t>
            </a:r>
            <a:r>
              <a:rPr lang="fr-FR" dirty="0" smtClean="0"/>
              <a:t>ne boivent pas d’eau de robinet car</a:t>
            </a:r>
            <a:r>
              <a:rPr lang="fr-FR" baseline="0" dirty="0" smtClean="0"/>
              <a:t> elle n’est pas potable. Ils boivent souvent des jus de fruits mélangés à de l’eau en bouteille. La tequila est un alcool fort du Mexique découvert par le aztèques. Il est produit à partir d’une plante: l’agave </a:t>
            </a:r>
            <a:r>
              <a:rPr lang="fr-FR" baseline="0" dirty="0" err="1" smtClean="0"/>
              <a:t>tequilana</a:t>
            </a:r>
            <a:r>
              <a:rPr lang="fr-FR" baseline="0" dirty="0" smtClean="0"/>
              <a:t>.  </a:t>
            </a:r>
            <a:r>
              <a:rPr lang="fr-FR" dirty="0" smtClean="0"/>
              <a:t>La </a:t>
            </a:r>
            <a:r>
              <a:rPr lang="fr-FR" b="1" i="1" dirty="0" err="1" smtClean="0"/>
              <a:t>piña</a:t>
            </a:r>
            <a:r>
              <a:rPr lang="fr-FR" b="1" i="1" dirty="0" smtClean="0"/>
              <a:t> </a:t>
            </a:r>
            <a:r>
              <a:rPr lang="fr-FR" b="1" i="1" dirty="0" err="1" smtClean="0"/>
              <a:t>colada</a:t>
            </a:r>
            <a:r>
              <a:rPr lang="fr-FR" dirty="0" smtClean="0"/>
              <a:t> est un </a:t>
            </a:r>
            <a:r>
              <a:rPr lang="fr-FR" dirty="0" smtClean="0">
                <a:hlinkClick r:id="rId3" tooltip="Cocktail"/>
              </a:rPr>
              <a:t>cocktail</a:t>
            </a:r>
            <a:r>
              <a:rPr lang="fr-FR" dirty="0" smtClean="0"/>
              <a:t> à base de </a:t>
            </a:r>
            <a:r>
              <a:rPr lang="fr-FR" dirty="0" smtClean="0">
                <a:hlinkClick r:id="rId4" tooltip="Rhum"/>
              </a:rPr>
              <a:t>rhum</a:t>
            </a:r>
            <a:r>
              <a:rPr lang="fr-FR" dirty="0" smtClean="0"/>
              <a:t>, de </a:t>
            </a:r>
            <a:r>
              <a:rPr lang="fr-FR" dirty="0" smtClean="0">
                <a:hlinkClick r:id="rId5" tooltip="Jus d'ananas"/>
              </a:rPr>
              <a:t>jus d'ananas</a:t>
            </a:r>
            <a:r>
              <a:rPr lang="fr-FR" dirty="0" smtClean="0"/>
              <a:t> et de crème de </a:t>
            </a:r>
            <a:r>
              <a:rPr lang="fr-FR" dirty="0" smtClean="0">
                <a:hlinkClick r:id="rId6" tooltip="Noix de coco"/>
              </a:rPr>
              <a:t>coco</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35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Des cactus: Les cactus figurent sur les dessins et sculpture des</a:t>
            </a:r>
            <a:r>
              <a:rPr lang="fr-FR" baseline="0" dirty="0" smtClean="0"/>
              <a:t> </a:t>
            </a:r>
            <a:r>
              <a:rPr lang="fr-FR" dirty="0" smtClean="0">
                <a:hlinkClick r:id="rId3" tooltip="Aztèque"/>
              </a:rPr>
              <a:t>aztèque</a:t>
            </a:r>
            <a:r>
              <a:rPr lang="fr-FR" dirty="0" smtClean="0"/>
              <a:t>. Une légende raconte qu’une partie du peuple, entrainée par des prêtres partit à la recherche d'un lieu où ils verraient un aigle perché sur un cactus dévorant un serpent. Lorsqu'une telle rencontre eut lieu, ils fondèrent leur capitale </a:t>
            </a:r>
            <a:r>
              <a:rPr lang="fr-FR" dirty="0" smtClean="0">
                <a:hlinkClick r:id="rId4" tooltip="Tenochtitlan"/>
              </a:rPr>
              <a:t>Tenochtitlan</a:t>
            </a:r>
            <a:r>
              <a:rPr lang="fr-FR" dirty="0" smtClean="0"/>
              <a:t> (l'ancien nom de </a:t>
            </a:r>
            <a:r>
              <a:rPr lang="fr-FR" dirty="0" smtClean="0">
                <a:hlinkClick r:id="rId5" tooltip="Mexico"/>
              </a:rPr>
              <a:t>Mexico</a:t>
            </a:r>
            <a:r>
              <a:rPr lang="fr-FR" dirty="0" smtClean="0"/>
              <a:t>).</a:t>
            </a:r>
          </a:p>
          <a:p>
            <a:r>
              <a:rPr lang="fr-FR" dirty="0" smtClean="0"/>
              <a:t>Le cactus</a:t>
            </a:r>
            <a:r>
              <a:rPr lang="fr-FR" baseline="0" dirty="0" smtClean="0"/>
              <a:t> est une plante qui peut faire des réserves pour vivre dans des lieux très sec. </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ville,</a:t>
            </a:r>
            <a:r>
              <a:rPr lang="fr-FR" baseline="0" dirty="0" smtClean="0"/>
              <a:t> les habitations sont très colorées.</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peut aussi voir</a:t>
            </a:r>
            <a:r>
              <a:rPr lang="fr-FR" baseline="0" dirty="0" smtClean="0"/>
              <a:t> des spectacles de lucha libre (</a:t>
            </a:r>
            <a:r>
              <a:rPr lang="fr-FR" baseline="0" dirty="0" err="1" smtClean="0"/>
              <a:t>loutcha</a:t>
            </a:r>
            <a:r>
              <a:rPr lang="fr-FR" baseline="0" dirty="0" smtClean="0"/>
              <a:t> </a:t>
            </a:r>
            <a:r>
              <a:rPr lang="fr-FR" baseline="0" dirty="0" err="1" smtClean="0"/>
              <a:t>libré</a:t>
            </a:r>
            <a:r>
              <a:rPr lang="fr-FR" baseline="0" dirty="0" smtClean="0"/>
              <a:t>): du catch mexicain. Les participants sont appelés les </a:t>
            </a:r>
            <a:r>
              <a:rPr lang="fr-FR" baseline="0" dirty="0" err="1" smtClean="0"/>
              <a:t>luchadors</a:t>
            </a:r>
            <a:r>
              <a:rPr lang="fr-FR" baseline="0" dirty="0" smtClean="0"/>
              <a:t>. Ils portent toujours des masques.  Les femmes participent aussi. Même si les spectacles sont impressionnants, cela reste du spectacle: l’affrontement n’est pas réel. </a:t>
            </a:r>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nombreux animaux vivent au Mexique: </a:t>
            </a:r>
            <a:endParaRPr lang="fr-FR" dirty="0"/>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10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nombreux animaux vivent </a:t>
            </a:r>
            <a:r>
              <a:rPr lang="fr-FR" smtClean="0"/>
              <a:t>au Mexique: </a:t>
            </a:r>
            <a:endParaRPr lang="fr-FR"/>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11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nombreux animaux vivent </a:t>
            </a:r>
            <a:r>
              <a:rPr lang="fr-FR" smtClean="0"/>
              <a:t>au Mexique: </a:t>
            </a:r>
            <a:endParaRPr lang="fr-FR"/>
          </a:p>
        </p:txBody>
      </p:sp>
      <p:sp>
        <p:nvSpPr>
          <p:cNvPr id="4" name="Espace réservé du numéro de diapositive 3"/>
          <p:cNvSpPr>
            <a:spLocks noGrp="1"/>
          </p:cNvSpPr>
          <p:nvPr>
            <p:ph type="sldNum" sz="quarter" idx="10"/>
          </p:nvPr>
        </p:nvSpPr>
        <p:spPr/>
        <p:txBody>
          <a:bodyPr/>
          <a:lstStyle/>
          <a:p>
            <a:fld id="{5E34DA48-2EE4-45D8-BB3B-443295F47AE1}"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C813CF6-E239-4304-9E79-6BF773E4EC84}" type="datetimeFigureOut">
              <a:rPr lang="fr-FR" smtClean="0"/>
              <a:pPr/>
              <a:t>28/06/2017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C84FEA-13D2-485F-9B02-4D23BFE8631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813CF6-E239-4304-9E79-6BF773E4EC84}" type="datetimeFigureOut">
              <a:rPr lang="fr-FR" smtClean="0"/>
              <a:pPr/>
              <a:t>28/06/2017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C84FEA-13D2-485F-9B02-4D23BFE8631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813CF6-E239-4304-9E79-6BF773E4EC84}" type="datetimeFigureOut">
              <a:rPr lang="fr-FR" smtClean="0"/>
              <a:pPr/>
              <a:t>28/06/2017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C84FEA-13D2-485F-9B02-4D23BFE8631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813CF6-E239-4304-9E79-6BF773E4EC84}" type="datetimeFigureOut">
              <a:rPr lang="fr-FR" smtClean="0"/>
              <a:pPr/>
              <a:t>28/06/2017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C84FEA-13D2-485F-9B02-4D23BFE8631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C813CF6-E239-4304-9E79-6BF773E4EC84}" type="datetimeFigureOut">
              <a:rPr lang="fr-FR" smtClean="0"/>
              <a:pPr/>
              <a:t>28/06/2017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C84FEA-13D2-485F-9B02-4D23BFE8631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C813CF6-E239-4304-9E79-6BF773E4EC84}" type="datetimeFigureOut">
              <a:rPr lang="fr-FR" smtClean="0"/>
              <a:pPr/>
              <a:t>28/06/2017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C84FEA-13D2-485F-9B02-4D23BFE8631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C813CF6-E239-4304-9E79-6BF773E4EC84}" type="datetimeFigureOut">
              <a:rPr lang="fr-FR" smtClean="0"/>
              <a:pPr/>
              <a:t>28/06/2017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4C84FEA-13D2-485F-9B02-4D23BFE8631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C813CF6-E239-4304-9E79-6BF773E4EC84}" type="datetimeFigureOut">
              <a:rPr lang="fr-FR" smtClean="0"/>
              <a:pPr/>
              <a:t>28/06/2017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4C84FEA-13D2-485F-9B02-4D23BFE8631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813CF6-E239-4304-9E79-6BF773E4EC84}" type="datetimeFigureOut">
              <a:rPr lang="fr-FR" smtClean="0"/>
              <a:pPr/>
              <a:t>28/06/2017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4C84FEA-13D2-485F-9B02-4D23BFE8631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C813CF6-E239-4304-9E79-6BF773E4EC84}" type="datetimeFigureOut">
              <a:rPr lang="fr-FR" smtClean="0"/>
              <a:pPr/>
              <a:t>28/06/2017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C84FEA-13D2-485F-9B02-4D23BFE8631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C813CF6-E239-4304-9E79-6BF773E4EC84}" type="datetimeFigureOut">
              <a:rPr lang="fr-FR" smtClean="0"/>
              <a:pPr/>
              <a:t>28/06/2017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C84FEA-13D2-485F-9B02-4D23BFE8631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13CF6-E239-4304-9E79-6BF773E4EC84}" type="datetimeFigureOut">
              <a:rPr lang="fr-FR" smtClean="0"/>
              <a:pPr/>
              <a:t>28/06/2017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84FEA-13D2-485F-9B02-4D23BFE8631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aKwLXTcLXus"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File:HotChoco20Noviembre.JPG?uselang=f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34" descr="Résultat de recherche d'images pour &quot;mexique&quot;"/>
          <p:cNvPicPr>
            <a:picLocks noChangeAspect="1" noChangeArrowheads="1"/>
          </p:cNvPicPr>
          <p:nvPr/>
        </p:nvPicPr>
        <p:blipFill>
          <a:blip r:embed="rId2" cstate="print"/>
          <a:srcRect/>
          <a:stretch>
            <a:fillRect/>
          </a:stretch>
        </p:blipFill>
        <p:spPr bwMode="auto">
          <a:xfrm>
            <a:off x="0" y="357166"/>
            <a:ext cx="9135280" cy="5929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Image associée"/>
          <p:cNvPicPr>
            <a:picLocks noChangeAspect="1" noChangeArrowheads="1"/>
          </p:cNvPicPr>
          <p:nvPr/>
        </p:nvPicPr>
        <p:blipFill>
          <a:blip r:embed="rId3" cstate="print"/>
          <a:srcRect/>
          <a:stretch>
            <a:fillRect/>
          </a:stretch>
        </p:blipFill>
        <p:spPr bwMode="auto">
          <a:xfrm>
            <a:off x="611560" y="1412776"/>
            <a:ext cx="8136904" cy="5080067"/>
          </a:xfrm>
          <a:prstGeom prst="rect">
            <a:avLst/>
          </a:prstGeom>
          <a:noFill/>
        </p:spPr>
      </p:pic>
      <p:sp>
        <p:nvSpPr>
          <p:cNvPr id="4" name="Titre 3"/>
          <p:cNvSpPr>
            <a:spLocks noGrp="1"/>
          </p:cNvSpPr>
          <p:nvPr>
            <p:ph type="title"/>
          </p:nvPr>
        </p:nvSpPr>
        <p:spPr/>
        <p:txBody>
          <a:bodyPr>
            <a:noAutofit/>
          </a:bodyPr>
          <a:lstStyle/>
          <a:p>
            <a:r>
              <a:rPr lang="fr-FR" sz="7200" dirty="0" smtClean="0"/>
              <a:t>Le jaguar</a:t>
            </a:r>
            <a:endParaRPr lang="fr-FR"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7200" dirty="0" smtClean="0"/>
              <a:t>Le puma </a:t>
            </a:r>
            <a:endParaRPr lang="fr-FR" sz="7200" dirty="0"/>
          </a:p>
        </p:txBody>
      </p:sp>
      <p:pic>
        <p:nvPicPr>
          <p:cNvPr id="50178" name="Picture 2" descr="Un puma au Mexique"/>
          <p:cNvPicPr>
            <a:picLocks noChangeAspect="1" noChangeArrowheads="1"/>
          </p:cNvPicPr>
          <p:nvPr/>
        </p:nvPicPr>
        <p:blipFill>
          <a:blip r:embed="rId3" cstate="print"/>
          <a:srcRect/>
          <a:stretch>
            <a:fillRect/>
          </a:stretch>
        </p:blipFill>
        <p:spPr bwMode="auto">
          <a:xfrm>
            <a:off x="1043608" y="1268760"/>
            <a:ext cx="7128792" cy="53465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7200" dirty="0" smtClean="0"/>
              <a:t>Le lamantin </a:t>
            </a:r>
            <a:endParaRPr lang="fr-FR" sz="7200" dirty="0"/>
          </a:p>
        </p:txBody>
      </p:sp>
      <p:pic>
        <p:nvPicPr>
          <p:cNvPr id="52226" name="Picture 2" descr="Manati, Chiapas, Mexique"/>
          <p:cNvPicPr>
            <a:picLocks noChangeAspect="1" noChangeArrowheads="1"/>
          </p:cNvPicPr>
          <p:nvPr/>
        </p:nvPicPr>
        <p:blipFill>
          <a:blip r:embed="rId3" cstate="print"/>
          <a:srcRect/>
          <a:stretch>
            <a:fillRect/>
          </a:stretch>
        </p:blipFill>
        <p:spPr bwMode="auto">
          <a:xfrm>
            <a:off x="0" y="1772816"/>
            <a:ext cx="9144000" cy="4392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7200" dirty="0" smtClean="0"/>
              <a:t>Le flamant rouge</a:t>
            </a:r>
            <a:endParaRPr lang="fr-FR" sz="7200" dirty="0"/>
          </a:p>
        </p:txBody>
      </p:sp>
      <p:pic>
        <p:nvPicPr>
          <p:cNvPr id="54274" name="Picture 2" descr="Flamant des Caraïbes, au Mexique"/>
          <p:cNvPicPr>
            <a:picLocks noChangeAspect="1" noChangeArrowheads="1"/>
          </p:cNvPicPr>
          <p:nvPr/>
        </p:nvPicPr>
        <p:blipFill>
          <a:blip r:embed="rId3" cstate="print"/>
          <a:srcRect/>
          <a:stretch>
            <a:fillRect/>
          </a:stretch>
        </p:blipFill>
        <p:spPr bwMode="auto">
          <a:xfrm>
            <a:off x="467544" y="1497215"/>
            <a:ext cx="8064896" cy="53607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7200" dirty="0" smtClean="0"/>
              <a:t>Le ara rouge </a:t>
            </a:r>
            <a:br>
              <a:rPr lang="fr-FR" sz="7200" dirty="0" smtClean="0"/>
            </a:br>
            <a:r>
              <a:rPr lang="fr-FR" sz="4800" dirty="0" smtClean="0"/>
              <a:t>ou ara Macao</a:t>
            </a:r>
            <a:endParaRPr lang="fr-FR" sz="7200" dirty="0"/>
          </a:p>
        </p:txBody>
      </p:sp>
      <p:pic>
        <p:nvPicPr>
          <p:cNvPr id="56322" name="Picture 2" descr="Guacamayos au Mexique"/>
          <p:cNvPicPr>
            <a:picLocks noChangeAspect="1" noChangeArrowheads="1"/>
          </p:cNvPicPr>
          <p:nvPr/>
        </p:nvPicPr>
        <p:blipFill>
          <a:blip r:embed="rId3" cstate="print"/>
          <a:srcRect/>
          <a:stretch>
            <a:fillRect/>
          </a:stretch>
        </p:blipFill>
        <p:spPr bwMode="auto">
          <a:xfrm>
            <a:off x="683568" y="1913451"/>
            <a:ext cx="7416824" cy="49445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7200" dirty="0" smtClean="0"/>
              <a:t>Le Pélican</a:t>
            </a:r>
            <a:endParaRPr lang="fr-FR" sz="7200" dirty="0"/>
          </a:p>
        </p:txBody>
      </p:sp>
      <p:pic>
        <p:nvPicPr>
          <p:cNvPr id="58370" name="Picture 2" descr="Pélicans, Mexique"/>
          <p:cNvPicPr>
            <a:picLocks noChangeAspect="1" noChangeArrowheads="1"/>
          </p:cNvPicPr>
          <p:nvPr/>
        </p:nvPicPr>
        <p:blipFill>
          <a:blip r:embed="rId3" cstate="print"/>
          <a:srcRect/>
          <a:stretch>
            <a:fillRect/>
          </a:stretch>
        </p:blipFill>
        <p:spPr bwMode="auto">
          <a:xfrm>
            <a:off x="304297" y="2276872"/>
            <a:ext cx="8839703" cy="38305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188640"/>
            <a:ext cx="8229600" cy="1143000"/>
          </a:xfrm>
        </p:spPr>
        <p:txBody>
          <a:bodyPr>
            <a:noAutofit/>
          </a:bodyPr>
          <a:lstStyle/>
          <a:p>
            <a:r>
              <a:rPr lang="fr-FR" sz="7200" dirty="0" smtClean="0"/>
              <a:t>Le tamandua </a:t>
            </a:r>
            <a:br>
              <a:rPr lang="fr-FR" sz="7200" dirty="0" smtClean="0"/>
            </a:br>
            <a:r>
              <a:rPr lang="fr-FR" sz="5400" dirty="0" smtClean="0"/>
              <a:t>(tamanoir du Mexique)</a:t>
            </a:r>
            <a:endParaRPr lang="fr-FR" sz="5400" dirty="0"/>
          </a:p>
        </p:txBody>
      </p:sp>
      <p:pic>
        <p:nvPicPr>
          <p:cNvPr id="60418" name="Picture 2" descr="Tamandua au Mexique"/>
          <p:cNvPicPr>
            <a:picLocks noChangeAspect="1" noChangeArrowheads="1"/>
          </p:cNvPicPr>
          <p:nvPr/>
        </p:nvPicPr>
        <p:blipFill>
          <a:blip r:embed="rId3" cstate="print"/>
          <a:srcRect/>
          <a:stretch>
            <a:fillRect/>
          </a:stretch>
        </p:blipFill>
        <p:spPr bwMode="auto">
          <a:xfrm>
            <a:off x="899591" y="1700808"/>
            <a:ext cx="6549957" cy="45413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188640"/>
            <a:ext cx="8229600" cy="1143000"/>
          </a:xfrm>
        </p:spPr>
        <p:txBody>
          <a:bodyPr>
            <a:noAutofit/>
          </a:bodyPr>
          <a:lstStyle/>
          <a:p>
            <a:r>
              <a:rPr lang="fr-FR" sz="7200" dirty="0" smtClean="0"/>
              <a:t>Le singe araignée</a:t>
            </a:r>
            <a:endParaRPr lang="fr-FR" sz="5400" dirty="0"/>
          </a:p>
        </p:txBody>
      </p:sp>
      <p:pic>
        <p:nvPicPr>
          <p:cNvPr id="62466" name="Picture 2" descr="Singe-araignée, Mexique"/>
          <p:cNvPicPr>
            <a:picLocks noChangeAspect="1" noChangeArrowheads="1"/>
          </p:cNvPicPr>
          <p:nvPr/>
        </p:nvPicPr>
        <p:blipFill>
          <a:blip r:embed="rId3" cstate="print"/>
          <a:srcRect/>
          <a:stretch>
            <a:fillRect/>
          </a:stretch>
        </p:blipFill>
        <p:spPr bwMode="auto">
          <a:xfrm>
            <a:off x="1259632" y="1844824"/>
            <a:ext cx="6552728" cy="52421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188640"/>
            <a:ext cx="8229600" cy="1143000"/>
          </a:xfrm>
        </p:spPr>
        <p:txBody>
          <a:bodyPr>
            <a:noAutofit/>
          </a:bodyPr>
          <a:lstStyle/>
          <a:p>
            <a:r>
              <a:rPr lang="fr-FR" sz="7200" dirty="0" smtClean="0"/>
              <a:t>Le Xolo</a:t>
            </a:r>
            <a:endParaRPr lang="fr-FR" sz="5400" dirty="0"/>
          </a:p>
        </p:txBody>
      </p:sp>
      <p:pic>
        <p:nvPicPr>
          <p:cNvPr id="64514" name="Picture 2" descr="xolo-mexique"/>
          <p:cNvPicPr>
            <a:picLocks noChangeAspect="1" noChangeArrowheads="1"/>
          </p:cNvPicPr>
          <p:nvPr/>
        </p:nvPicPr>
        <p:blipFill>
          <a:blip r:embed="rId3" cstate="print"/>
          <a:srcRect/>
          <a:stretch>
            <a:fillRect/>
          </a:stretch>
        </p:blipFill>
        <p:spPr bwMode="auto">
          <a:xfrm>
            <a:off x="1979712" y="1412776"/>
            <a:ext cx="5307256" cy="5148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87624" y="5105400"/>
            <a:ext cx="6400800" cy="1752600"/>
          </a:xfrm>
        </p:spPr>
        <p:txBody>
          <a:bodyPr>
            <a:normAutofit/>
          </a:bodyPr>
          <a:lstStyle/>
          <a:p>
            <a:r>
              <a:rPr lang="fr-FR" sz="3600" dirty="0" smtClean="0">
                <a:solidFill>
                  <a:schemeClr val="tx1"/>
                </a:solidFill>
              </a:rPr>
              <a:t>123,8 millions d'habitants</a:t>
            </a:r>
            <a:endParaRPr lang="fr-FR" sz="3600" dirty="0">
              <a:solidFill>
                <a:schemeClr val="tx1"/>
              </a:solidFill>
            </a:endParaRPr>
          </a:p>
        </p:txBody>
      </p:sp>
      <p:pic>
        <p:nvPicPr>
          <p:cNvPr id="8193" name="Image 25" descr="Résultat de recherche d'images pour &quot;mexique&quot;"/>
          <p:cNvPicPr>
            <a:picLocks noChangeAspect="1" noChangeArrowheads="1"/>
          </p:cNvPicPr>
          <p:nvPr/>
        </p:nvPicPr>
        <p:blipFill>
          <a:blip r:embed="rId3" cstate="print"/>
          <a:srcRect/>
          <a:stretch>
            <a:fillRect/>
          </a:stretch>
        </p:blipFill>
        <p:spPr bwMode="auto">
          <a:xfrm>
            <a:off x="0" y="0"/>
            <a:ext cx="3721100" cy="3752850"/>
          </a:xfrm>
          <a:prstGeom prst="rect">
            <a:avLst/>
          </a:prstGeom>
          <a:noFill/>
          <a:ln w="9525">
            <a:noFill/>
            <a:miter lim="800000"/>
            <a:headEnd/>
            <a:tailEnd/>
          </a:ln>
        </p:spPr>
      </p:pic>
      <p:sp>
        <p:nvSpPr>
          <p:cNvPr id="2" name="Titre 1"/>
          <p:cNvSpPr>
            <a:spLocks noGrp="1"/>
          </p:cNvSpPr>
          <p:nvPr>
            <p:ph type="ctrTitle"/>
          </p:nvPr>
        </p:nvSpPr>
        <p:spPr>
          <a:xfrm>
            <a:off x="755576" y="3284984"/>
            <a:ext cx="7772400" cy="1470025"/>
          </a:xfrm>
        </p:spPr>
        <p:txBody>
          <a:bodyPr>
            <a:normAutofit/>
          </a:bodyPr>
          <a:lstStyle/>
          <a:p>
            <a:r>
              <a:rPr lang="fr-FR" sz="8800" dirty="0" smtClean="0">
                <a:latin typeface="Adobe Garamond Pro" pitchFamily="18" charset="0"/>
              </a:rPr>
              <a:t>La population</a:t>
            </a:r>
            <a:endParaRPr lang="fr-FR" sz="8800" dirty="0">
              <a:latin typeface="Adobe Garamond Pro"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age 31" descr="Résultat de recherche d'images pour &quot;mexique&quot;"/>
          <p:cNvPicPr>
            <a:picLocks noChangeAspect="1" noChangeArrowheads="1"/>
          </p:cNvPicPr>
          <p:nvPr/>
        </p:nvPicPr>
        <p:blipFill>
          <a:blip r:embed="rId2" cstate="print"/>
          <a:srcRect/>
          <a:stretch>
            <a:fillRect/>
          </a:stretch>
        </p:blipFill>
        <p:spPr bwMode="auto">
          <a:xfrm>
            <a:off x="0" y="0"/>
            <a:ext cx="9553116" cy="6858001"/>
          </a:xfrm>
          <a:prstGeom prst="rect">
            <a:avLst/>
          </a:prstGeom>
          <a:noFill/>
          <a:ln w="9525">
            <a:noFill/>
            <a:miter lim="800000"/>
            <a:headEnd/>
            <a:tailEnd/>
          </a:ln>
        </p:spPr>
      </p:pic>
      <p:sp>
        <p:nvSpPr>
          <p:cNvPr id="2" name="Titre 1"/>
          <p:cNvSpPr>
            <a:spLocks noGrp="1"/>
          </p:cNvSpPr>
          <p:nvPr>
            <p:ph type="ctrTitle"/>
          </p:nvPr>
        </p:nvSpPr>
        <p:spPr>
          <a:xfrm>
            <a:off x="2428828" y="428604"/>
            <a:ext cx="6715172" cy="1857388"/>
          </a:xfrm>
        </p:spPr>
        <p:txBody>
          <a:bodyPr>
            <a:noAutofit/>
          </a:bodyPr>
          <a:lstStyle/>
          <a:p>
            <a:r>
              <a:rPr lang="fr-FR" sz="9600" dirty="0" smtClean="0"/>
              <a:t>Présentation du</a:t>
            </a:r>
            <a:endParaRPr lang="fr-FR" sz="9600" dirty="0">
              <a:latin typeface="Albertus Extra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67" descr="Résultat de recherche d'images pour &quot;mexique tradition&quot;"/>
          <p:cNvPicPr>
            <a:picLocks noChangeAspect="1" noChangeArrowheads="1"/>
          </p:cNvPicPr>
          <p:nvPr/>
        </p:nvPicPr>
        <p:blipFill>
          <a:blip r:embed="rId3" cstate="print"/>
          <a:srcRect l="5740"/>
          <a:stretch>
            <a:fillRect/>
          </a:stretch>
        </p:blipFill>
        <p:spPr bwMode="auto">
          <a:xfrm>
            <a:off x="0" y="0"/>
            <a:ext cx="7677258" cy="5445224"/>
          </a:xfrm>
          <a:prstGeom prst="rect">
            <a:avLst/>
          </a:prstGeom>
          <a:noFill/>
          <a:ln w="9525">
            <a:noFill/>
            <a:miter lim="800000"/>
            <a:headEnd/>
            <a:tailEnd/>
          </a:ln>
        </p:spPr>
      </p:pic>
      <p:pic>
        <p:nvPicPr>
          <p:cNvPr id="1027" name="Picture 3" descr="F:\1.CM2\0. le tour du monde en 80 jours\6.amérique du sud\mexique\1103171252431004987830396.jpg"/>
          <p:cNvPicPr>
            <a:picLocks noChangeAspect="1" noChangeArrowheads="1"/>
          </p:cNvPicPr>
          <p:nvPr/>
        </p:nvPicPr>
        <p:blipFill>
          <a:blip r:embed="rId4" cstate="print"/>
          <a:srcRect l="13615" t="5686" r="27260" b="7958"/>
          <a:stretch>
            <a:fillRect/>
          </a:stretch>
        </p:blipFill>
        <p:spPr bwMode="auto">
          <a:xfrm>
            <a:off x="6534498" y="1772816"/>
            <a:ext cx="2609502" cy="5085184"/>
          </a:xfrm>
          <a:prstGeom prst="rect">
            <a:avLst/>
          </a:prstGeom>
          <a:noFill/>
        </p:spPr>
      </p:pic>
      <p:pic>
        <p:nvPicPr>
          <p:cNvPr id="1029" name="Picture 5" descr="Résultat de recherche d'images pour &quot;costume traditionnel mexicain homme&quot;"/>
          <p:cNvPicPr>
            <a:picLocks noChangeAspect="1" noChangeArrowheads="1"/>
          </p:cNvPicPr>
          <p:nvPr/>
        </p:nvPicPr>
        <p:blipFill>
          <a:blip r:embed="rId5" cstate="print"/>
          <a:srcRect/>
          <a:stretch>
            <a:fillRect/>
          </a:stretch>
        </p:blipFill>
        <p:spPr bwMode="auto">
          <a:xfrm>
            <a:off x="0" y="1404156"/>
            <a:ext cx="3635896" cy="54538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associée"/>
          <p:cNvPicPr>
            <a:picLocks noChangeAspect="1" noChangeArrowheads="1"/>
          </p:cNvPicPr>
          <p:nvPr/>
        </p:nvPicPr>
        <p:blipFill>
          <a:blip r:embed="rId3" cstate="print"/>
          <a:srcRect/>
          <a:stretch>
            <a:fillRect/>
          </a:stretch>
        </p:blipFill>
        <p:spPr bwMode="auto">
          <a:xfrm>
            <a:off x="0" y="-1"/>
            <a:ext cx="7668344" cy="5757385"/>
          </a:xfrm>
          <a:prstGeom prst="rect">
            <a:avLst/>
          </a:prstGeom>
          <a:noFill/>
        </p:spPr>
      </p:pic>
      <p:pic>
        <p:nvPicPr>
          <p:cNvPr id="27652" name="Picture 4" descr="Image associée"/>
          <p:cNvPicPr>
            <a:picLocks noChangeAspect="1" noChangeArrowheads="1"/>
          </p:cNvPicPr>
          <p:nvPr/>
        </p:nvPicPr>
        <p:blipFill>
          <a:blip r:embed="rId4" cstate="print"/>
          <a:srcRect/>
          <a:stretch>
            <a:fillRect/>
          </a:stretch>
        </p:blipFill>
        <p:spPr bwMode="auto">
          <a:xfrm>
            <a:off x="7059" y="2420889"/>
            <a:ext cx="9136941" cy="4437112"/>
          </a:xfrm>
          <a:prstGeom prst="rect">
            <a:avLst/>
          </a:prstGeom>
          <a:noFill/>
        </p:spPr>
      </p:pic>
      <p:pic>
        <p:nvPicPr>
          <p:cNvPr id="27654" name="Picture 6" descr="Image associée"/>
          <p:cNvPicPr>
            <a:picLocks noChangeAspect="1" noChangeArrowheads="1"/>
          </p:cNvPicPr>
          <p:nvPr/>
        </p:nvPicPr>
        <p:blipFill>
          <a:blip r:embed="rId5" cstate="print"/>
          <a:srcRect/>
          <a:stretch>
            <a:fillRect/>
          </a:stretch>
        </p:blipFill>
        <p:spPr bwMode="auto">
          <a:xfrm>
            <a:off x="1637179" y="0"/>
            <a:ext cx="7506821" cy="4221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down)">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654"/>
                                        </p:tgtEl>
                                        <p:attrNameLst>
                                          <p:attrName>style.visibility</p:attrName>
                                        </p:attrNameLst>
                                      </p:cBhvr>
                                      <p:to>
                                        <p:strVal val="visible"/>
                                      </p:to>
                                    </p:set>
                                    <p:anim calcmode="lin" valueType="num">
                                      <p:cBhvr additive="base">
                                        <p:cTn id="12" dur="500" fill="hold"/>
                                        <p:tgtEl>
                                          <p:spTgt spid="27654"/>
                                        </p:tgtEl>
                                        <p:attrNameLst>
                                          <p:attrName>ppt_x</p:attrName>
                                        </p:attrNameLst>
                                      </p:cBhvr>
                                      <p:tavLst>
                                        <p:tav tm="0">
                                          <p:val>
                                            <p:strVal val="#ppt_x"/>
                                          </p:val>
                                        </p:tav>
                                        <p:tav tm="100000">
                                          <p:val>
                                            <p:strVal val="#ppt_x"/>
                                          </p:val>
                                        </p:tav>
                                      </p:tavLst>
                                    </p:anim>
                                    <p:anim calcmode="lin" valueType="num">
                                      <p:cBhvr additive="base">
                                        <p:cTn id="13"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8800" dirty="0" smtClean="0">
                <a:latin typeface="Algerian" pitchFamily="82" charset="0"/>
                <a:hlinkClick r:id="rId2"/>
              </a:rPr>
              <a:t>MUSIQUE</a:t>
            </a:r>
            <a:endParaRPr lang="fr-FR" sz="8800" dirty="0">
              <a:latin typeface="Algerian" pitchFamily="82" charset="0"/>
            </a:endParaRPr>
          </a:p>
        </p:txBody>
      </p:sp>
      <p:sp>
        <p:nvSpPr>
          <p:cNvPr id="3" name="Sous-titre 2"/>
          <p:cNvSpPr>
            <a:spLocks noGrp="1"/>
          </p:cNvSpPr>
          <p:nvPr>
            <p:ph type="subTitle" idx="1"/>
          </p:nvPr>
        </p:nvSpPr>
        <p:spPr/>
        <p:txBody>
          <a:bodyPr/>
          <a:lstStyle/>
          <a:p>
            <a:r>
              <a:rPr lang="fr-FR" dirty="0" smtClean="0"/>
              <a:t> </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Autofit/>
          </a:bodyPr>
          <a:lstStyle/>
          <a:p>
            <a:r>
              <a:rPr lang="fr-FR" sz="11500" dirty="0" smtClean="0"/>
              <a:t>Les origines</a:t>
            </a:r>
            <a:endParaRPr lang="fr-FR" sz="11500" dirty="0"/>
          </a:p>
        </p:txBody>
      </p:sp>
      <p:sp>
        <p:nvSpPr>
          <p:cNvPr id="5" name="Sous-titre 4"/>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ssociée"/>
          <p:cNvPicPr>
            <a:picLocks noChangeAspect="1" noChangeArrowheads="1"/>
          </p:cNvPicPr>
          <p:nvPr/>
        </p:nvPicPr>
        <p:blipFill>
          <a:blip r:embed="rId3" cstate="print"/>
          <a:srcRect/>
          <a:stretch>
            <a:fillRect/>
          </a:stretch>
        </p:blipFill>
        <p:spPr bwMode="auto">
          <a:xfrm>
            <a:off x="4714876" y="285728"/>
            <a:ext cx="4176726" cy="6265091"/>
          </a:xfrm>
          <a:prstGeom prst="rect">
            <a:avLst/>
          </a:prstGeom>
          <a:noFill/>
        </p:spPr>
      </p:pic>
      <p:pic>
        <p:nvPicPr>
          <p:cNvPr id="3076" name="Picture 4" descr="Image associée"/>
          <p:cNvPicPr>
            <a:picLocks noChangeAspect="1" noChangeArrowheads="1"/>
          </p:cNvPicPr>
          <p:nvPr/>
        </p:nvPicPr>
        <p:blipFill>
          <a:blip r:embed="rId4" cstate="print"/>
          <a:srcRect/>
          <a:stretch>
            <a:fillRect/>
          </a:stretch>
        </p:blipFill>
        <p:spPr bwMode="auto">
          <a:xfrm>
            <a:off x="0" y="357166"/>
            <a:ext cx="5638104" cy="2857520"/>
          </a:xfrm>
          <a:prstGeom prst="rect">
            <a:avLst/>
          </a:prstGeom>
          <a:noFill/>
        </p:spPr>
      </p:pic>
      <p:pic>
        <p:nvPicPr>
          <p:cNvPr id="3078" name="Picture 6" descr="Résultat de recherche d'images pour &quot;aztèque&quot;"/>
          <p:cNvPicPr>
            <a:picLocks noChangeAspect="1" noChangeArrowheads="1"/>
          </p:cNvPicPr>
          <p:nvPr/>
        </p:nvPicPr>
        <p:blipFill>
          <a:blip r:embed="rId5" cstate="print"/>
          <a:srcRect/>
          <a:stretch>
            <a:fillRect/>
          </a:stretch>
        </p:blipFill>
        <p:spPr bwMode="auto">
          <a:xfrm>
            <a:off x="428596" y="3114675"/>
            <a:ext cx="4762500" cy="37433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ésultat de recherche d'images pour &quot;aztèque temple&quot;"/>
          <p:cNvPicPr>
            <a:picLocks noChangeAspect="1" noChangeArrowheads="1"/>
          </p:cNvPicPr>
          <p:nvPr/>
        </p:nvPicPr>
        <p:blipFill>
          <a:blip r:embed="rId3" cstate="print"/>
          <a:srcRect/>
          <a:stretch>
            <a:fillRect/>
          </a:stretch>
        </p:blipFill>
        <p:spPr bwMode="auto">
          <a:xfrm>
            <a:off x="0" y="0"/>
            <a:ext cx="6460648" cy="4143380"/>
          </a:xfrm>
          <a:prstGeom prst="rect">
            <a:avLst/>
          </a:prstGeom>
          <a:noFill/>
        </p:spPr>
      </p:pic>
      <p:pic>
        <p:nvPicPr>
          <p:cNvPr id="22532" name="Picture 4" descr="Image associée"/>
          <p:cNvPicPr>
            <a:picLocks noChangeAspect="1" noChangeArrowheads="1"/>
          </p:cNvPicPr>
          <p:nvPr/>
        </p:nvPicPr>
        <p:blipFill>
          <a:blip r:embed="rId4" cstate="print"/>
          <a:srcRect/>
          <a:stretch>
            <a:fillRect/>
          </a:stretch>
        </p:blipFill>
        <p:spPr bwMode="auto">
          <a:xfrm>
            <a:off x="3714744" y="1301497"/>
            <a:ext cx="5429256" cy="5556504"/>
          </a:xfrm>
          <a:prstGeom prst="rect">
            <a:avLst/>
          </a:prstGeom>
          <a:noFill/>
        </p:spPr>
      </p:pic>
      <p:pic>
        <p:nvPicPr>
          <p:cNvPr id="22534" name="Picture 6" descr="Image associée"/>
          <p:cNvPicPr>
            <a:picLocks noChangeAspect="1" noChangeArrowheads="1"/>
          </p:cNvPicPr>
          <p:nvPr/>
        </p:nvPicPr>
        <p:blipFill>
          <a:blip r:embed="rId5" cstate="print"/>
          <a:srcRect/>
          <a:stretch>
            <a:fillRect/>
          </a:stretch>
        </p:blipFill>
        <p:spPr bwMode="auto">
          <a:xfrm>
            <a:off x="-1" y="1571612"/>
            <a:ext cx="9108309" cy="5286388"/>
          </a:xfrm>
          <a:prstGeom prst="rect">
            <a:avLst/>
          </a:prstGeom>
          <a:noFill/>
        </p:spPr>
      </p:pic>
      <p:pic>
        <p:nvPicPr>
          <p:cNvPr id="22536" name="Picture 8" descr="Image associée"/>
          <p:cNvPicPr>
            <a:picLocks noChangeAspect="1" noChangeArrowheads="1"/>
          </p:cNvPicPr>
          <p:nvPr/>
        </p:nvPicPr>
        <p:blipFill>
          <a:blip r:embed="rId6" cstate="print"/>
          <a:srcRect/>
          <a:stretch>
            <a:fillRect/>
          </a:stretch>
        </p:blipFill>
        <p:spPr bwMode="auto">
          <a:xfrm>
            <a:off x="5095875" y="0"/>
            <a:ext cx="4048125" cy="374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wipe(down)">
                                      <p:cBhvr>
                                        <p:cTn id="13" dur="500"/>
                                        <p:tgtEl>
                                          <p:spTgt spid="225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536"/>
                                        </p:tgtEl>
                                        <p:attrNameLst>
                                          <p:attrName>style.visibility</p:attrName>
                                        </p:attrNameLst>
                                      </p:cBhvr>
                                      <p:to>
                                        <p:strVal val="visible"/>
                                      </p:to>
                                    </p:set>
                                    <p:anim calcmode="lin" valueType="num">
                                      <p:cBhvr additive="base">
                                        <p:cTn id="18" dur="500" fill="hold"/>
                                        <p:tgtEl>
                                          <p:spTgt spid="22536"/>
                                        </p:tgtEl>
                                        <p:attrNameLst>
                                          <p:attrName>ppt_x</p:attrName>
                                        </p:attrNameLst>
                                      </p:cBhvr>
                                      <p:tavLst>
                                        <p:tav tm="0">
                                          <p:val>
                                            <p:strVal val="#ppt_x"/>
                                          </p:val>
                                        </p:tav>
                                        <p:tav tm="100000">
                                          <p:val>
                                            <p:strVal val="#ppt_x"/>
                                          </p:val>
                                        </p:tav>
                                      </p:tavLst>
                                    </p:anim>
                                    <p:anim calcmode="lin" valueType="num">
                                      <p:cBhvr additive="base">
                                        <p:cTn id="19"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associée"/>
          <p:cNvPicPr>
            <a:picLocks noChangeAspect="1" noChangeArrowheads="1"/>
          </p:cNvPicPr>
          <p:nvPr/>
        </p:nvPicPr>
        <p:blipFill>
          <a:blip r:embed="rId3" cstate="print"/>
          <a:srcRect/>
          <a:stretch>
            <a:fillRect/>
          </a:stretch>
        </p:blipFill>
        <p:spPr bwMode="auto">
          <a:xfrm>
            <a:off x="0" y="0"/>
            <a:ext cx="9160502" cy="6858000"/>
          </a:xfrm>
          <a:prstGeom prst="rect">
            <a:avLst/>
          </a:prstGeom>
          <a:noFill/>
        </p:spPr>
      </p:pic>
      <p:sp>
        <p:nvSpPr>
          <p:cNvPr id="3" name="Rectangle 2"/>
          <p:cNvSpPr/>
          <p:nvPr/>
        </p:nvSpPr>
        <p:spPr>
          <a:xfrm>
            <a:off x="4572000" y="5229200"/>
            <a:ext cx="3744416" cy="11521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4000" dirty="0" smtClean="0"/>
              <a:t>Cacaoyers</a:t>
            </a:r>
            <a:endParaRPr lang="fr-FR"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ésultat de recherche d'images pour &quot;fèves de cacao&quot;"/>
          <p:cNvPicPr>
            <a:picLocks noChangeAspect="1" noChangeArrowheads="1"/>
          </p:cNvPicPr>
          <p:nvPr/>
        </p:nvPicPr>
        <p:blipFill>
          <a:blip r:embed="rId3" cstate="print"/>
          <a:srcRect/>
          <a:stretch>
            <a:fillRect/>
          </a:stretch>
        </p:blipFill>
        <p:spPr bwMode="auto">
          <a:xfrm>
            <a:off x="0" y="188640"/>
            <a:ext cx="9072291" cy="6669360"/>
          </a:xfrm>
          <a:prstGeom prst="rect">
            <a:avLst/>
          </a:prstGeom>
          <a:noFill/>
        </p:spPr>
      </p:pic>
      <p:pic>
        <p:nvPicPr>
          <p:cNvPr id="30724" name="Picture 4" descr="Image associée"/>
          <p:cNvPicPr>
            <a:picLocks noChangeAspect="1" noChangeArrowheads="1"/>
          </p:cNvPicPr>
          <p:nvPr/>
        </p:nvPicPr>
        <p:blipFill>
          <a:blip r:embed="rId4" cstate="print"/>
          <a:srcRect/>
          <a:stretch>
            <a:fillRect/>
          </a:stretch>
        </p:blipFill>
        <p:spPr bwMode="auto">
          <a:xfrm>
            <a:off x="0" y="0"/>
            <a:ext cx="6045900" cy="4248472"/>
          </a:xfrm>
          <a:prstGeom prst="rect">
            <a:avLst/>
          </a:prstGeom>
          <a:noFill/>
        </p:spPr>
      </p:pic>
      <p:pic>
        <p:nvPicPr>
          <p:cNvPr id="30726" name="Picture 6" descr="Résultat de recherche d'images pour &quot;fèves de cacao&quot;"/>
          <p:cNvPicPr>
            <a:picLocks noChangeAspect="1" noChangeArrowheads="1"/>
          </p:cNvPicPr>
          <p:nvPr/>
        </p:nvPicPr>
        <p:blipFill>
          <a:blip r:embed="rId5" cstate="print"/>
          <a:srcRect/>
          <a:stretch>
            <a:fillRect/>
          </a:stretch>
        </p:blipFill>
        <p:spPr bwMode="auto">
          <a:xfrm>
            <a:off x="4438906" y="3717033"/>
            <a:ext cx="4705094" cy="31409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down)">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wipe(down)">
                                      <p:cBhvr>
                                        <p:cTn id="12"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ésultat de recherche d'images pour &quot;fabrication du chocolat&quot;"/>
          <p:cNvPicPr>
            <a:picLocks noChangeAspect="1" noChangeArrowheads="1"/>
          </p:cNvPicPr>
          <p:nvPr/>
        </p:nvPicPr>
        <p:blipFill>
          <a:blip r:embed="rId3" cstate="print"/>
          <a:srcRect/>
          <a:stretch>
            <a:fillRect/>
          </a:stretch>
        </p:blipFill>
        <p:spPr bwMode="auto">
          <a:xfrm>
            <a:off x="0" y="-12359"/>
            <a:ext cx="9144000" cy="6870359"/>
          </a:xfrm>
          <a:prstGeom prst="rect">
            <a:avLst/>
          </a:prstGeom>
          <a:noFill/>
        </p:spPr>
      </p:pic>
      <p:pic>
        <p:nvPicPr>
          <p:cNvPr id="36868" name="Picture 4" descr="Extraction du beurre de cacao et poudre de cacao"/>
          <p:cNvPicPr>
            <a:picLocks noChangeAspect="1" noChangeArrowheads="1"/>
          </p:cNvPicPr>
          <p:nvPr/>
        </p:nvPicPr>
        <p:blipFill>
          <a:blip r:embed="rId4" cstate="print"/>
          <a:srcRect/>
          <a:stretch>
            <a:fillRect/>
          </a:stretch>
        </p:blipFill>
        <p:spPr bwMode="auto">
          <a:xfrm>
            <a:off x="539552" y="0"/>
            <a:ext cx="7920880" cy="66881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ppt_x"/>
                                          </p:val>
                                        </p:tav>
                                        <p:tav tm="100000">
                                          <p:val>
                                            <p:strVal val="#ppt_x"/>
                                          </p:val>
                                        </p:tav>
                                      </p:tavLst>
                                    </p:anim>
                                    <p:anim calcmode="lin" valueType="num">
                                      <p:cBhvr additive="base">
                                        <p:cTn id="8"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8000" dirty="0" smtClean="0">
                <a:latin typeface="Bauhaus 93" pitchFamily="82" charset="0"/>
              </a:rPr>
              <a:t>L’alimentation</a:t>
            </a:r>
            <a:endParaRPr lang="fr-FR" sz="8000" dirty="0">
              <a:latin typeface="Bauhaus 93" pitchFamily="82" charset="0"/>
            </a:endParaRPr>
          </a:p>
        </p:txBody>
      </p:sp>
      <p:sp>
        <p:nvSpPr>
          <p:cNvPr id="3" name="Sous-titre 2"/>
          <p:cNvSpPr>
            <a:spLocks noGrp="1"/>
          </p:cNvSpPr>
          <p:nvPr>
            <p:ph type="subTitle" idx="1"/>
          </p:nvPr>
        </p:nvSpPr>
        <p:spPr/>
        <p:txBody>
          <a:bodyPr/>
          <a:lstStyle/>
          <a:p>
            <a:endParaRPr lang="fr-FR"/>
          </a:p>
        </p:txBody>
      </p:sp>
      <p:pic>
        <p:nvPicPr>
          <p:cNvPr id="4097" name="Image 28" descr="Image associée"/>
          <p:cNvPicPr>
            <a:picLocks noChangeAspect="1" noChangeArrowheads="1"/>
          </p:cNvPicPr>
          <p:nvPr/>
        </p:nvPicPr>
        <p:blipFill>
          <a:blip r:embed="rId3" cstate="print"/>
          <a:srcRect/>
          <a:stretch>
            <a:fillRect/>
          </a:stretch>
        </p:blipFill>
        <p:spPr bwMode="auto">
          <a:xfrm>
            <a:off x="3071802" y="3357562"/>
            <a:ext cx="3081901" cy="2886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 descr="Résultat de recherche d'images pour &quot;mexique&quot;"/>
          <p:cNvPicPr>
            <a:picLocks noChangeAspect="1" noChangeArrowheads="1"/>
          </p:cNvPicPr>
          <p:nvPr/>
        </p:nvPicPr>
        <p:blipFill>
          <a:blip r:embed="rId3" cstate="print"/>
          <a:srcRect/>
          <a:stretch>
            <a:fillRect/>
          </a:stretch>
        </p:blipFill>
        <p:spPr bwMode="auto">
          <a:xfrm>
            <a:off x="1285852" y="0"/>
            <a:ext cx="6858016" cy="6858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76801" name="Rectangle 1"/>
          <p:cNvSpPr>
            <a:spLocks noChangeArrowheads="1"/>
          </p:cNvSpPr>
          <p:nvPr/>
        </p:nvSpPr>
        <p:spPr bwMode="auto">
          <a:xfrm>
            <a:off x="0" y="-715580"/>
            <a:ext cx="9144000"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hlinkClick r:id="rId3"/>
              </a:rPr>
              <a:t>  </a:t>
            </a:r>
            <a:r>
              <a:rPr kumimoji="0" lang="fr-FR" sz="87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p>
        </p:txBody>
      </p:sp>
      <p:pic>
        <p:nvPicPr>
          <p:cNvPr id="76802" name="Picture 2" descr="https://upload.wikimedia.org/wikipedia/commons/thumb/9/9b/HotChoco20Noviembre.JPG/220px-HotChoco20Noviembre.JPG">
            <a:hlinkClick r:id="rId3"/>
          </p:cNvPr>
          <p:cNvPicPr>
            <a:picLocks noChangeAspect="1" noChangeArrowheads="1"/>
          </p:cNvPicPr>
          <p:nvPr/>
        </p:nvPicPr>
        <p:blipFill>
          <a:blip r:embed="rId4" cstate="print"/>
          <a:srcRect/>
          <a:stretch>
            <a:fillRect/>
          </a:stretch>
        </p:blipFill>
        <p:spPr bwMode="auto">
          <a:xfrm>
            <a:off x="357158" y="428604"/>
            <a:ext cx="8396375" cy="557214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69634" name="Picture 2" descr="Image associée"/>
          <p:cNvPicPr>
            <a:picLocks noChangeAspect="1" noChangeArrowheads="1"/>
          </p:cNvPicPr>
          <p:nvPr/>
        </p:nvPicPr>
        <p:blipFill>
          <a:blip r:embed="rId3" cstate="print"/>
          <a:srcRect/>
          <a:stretch>
            <a:fillRect/>
          </a:stretch>
        </p:blipFill>
        <p:spPr bwMode="auto">
          <a:xfrm>
            <a:off x="1285852" y="0"/>
            <a:ext cx="6965169" cy="4643446"/>
          </a:xfrm>
          <a:prstGeom prst="rect">
            <a:avLst/>
          </a:prstGeom>
          <a:noFill/>
        </p:spPr>
      </p:pic>
      <p:sp>
        <p:nvSpPr>
          <p:cNvPr id="69638" name="AutoShape 6" descr="Résultat de recherche d'images pour &quot;tortillas&quot;"/>
          <p:cNvSpPr>
            <a:spLocks noChangeAspect="1" noChangeArrowheads="1"/>
          </p:cNvSpPr>
          <p:nvPr/>
        </p:nvSpPr>
        <p:spPr bwMode="auto">
          <a:xfrm>
            <a:off x="155575" y="-1782763"/>
            <a:ext cx="4886325" cy="37147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9640" name="AutoShape 8" descr="Résultat de recherche d'images pour &quot;tortillas&quot;"/>
          <p:cNvSpPr>
            <a:spLocks noChangeAspect="1" noChangeArrowheads="1"/>
          </p:cNvSpPr>
          <p:nvPr/>
        </p:nvSpPr>
        <p:spPr bwMode="auto">
          <a:xfrm>
            <a:off x="155575" y="-1782763"/>
            <a:ext cx="4886325" cy="37147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9643" name="Image 10" descr="Résultat de recherche d'images pour &quot;mexique&quot;"/>
          <p:cNvPicPr>
            <a:picLocks noChangeAspect="1" noChangeArrowheads="1"/>
          </p:cNvPicPr>
          <p:nvPr/>
        </p:nvPicPr>
        <p:blipFill>
          <a:blip r:embed="rId4" cstate="print"/>
          <a:srcRect/>
          <a:stretch>
            <a:fillRect/>
          </a:stretch>
        </p:blipFill>
        <p:spPr bwMode="auto">
          <a:xfrm>
            <a:off x="3424237" y="3806825"/>
            <a:ext cx="5719763" cy="3051175"/>
          </a:xfrm>
          <a:prstGeom prst="rect">
            <a:avLst/>
          </a:prstGeom>
          <a:noFill/>
          <a:ln w="9525">
            <a:noFill/>
            <a:miter lim="800000"/>
            <a:headEnd/>
            <a:tailEnd/>
          </a:ln>
        </p:spPr>
      </p:pic>
      <p:pic>
        <p:nvPicPr>
          <p:cNvPr id="69642" name="Picture 10" descr="Résultat de recherche d'images pour &quot;tortillas&quot;"/>
          <p:cNvPicPr>
            <a:picLocks noChangeAspect="1" noChangeArrowheads="1"/>
          </p:cNvPicPr>
          <p:nvPr/>
        </p:nvPicPr>
        <p:blipFill>
          <a:blip r:embed="rId5" cstate="print"/>
          <a:srcRect/>
          <a:stretch>
            <a:fillRect/>
          </a:stretch>
        </p:blipFill>
        <p:spPr bwMode="auto">
          <a:xfrm>
            <a:off x="0" y="3786190"/>
            <a:ext cx="4040611" cy="307181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Picture 4" descr="Image associée"/>
          <p:cNvPicPr>
            <a:picLocks noChangeAspect="1" noChangeArrowheads="1"/>
          </p:cNvPicPr>
          <p:nvPr/>
        </p:nvPicPr>
        <p:blipFill>
          <a:blip r:embed="rId3" cstate="print"/>
          <a:srcRect/>
          <a:stretch>
            <a:fillRect/>
          </a:stretch>
        </p:blipFill>
        <p:spPr bwMode="auto">
          <a:xfrm>
            <a:off x="0" y="0"/>
            <a:ext cx="6107913" cy="4071942"/>
          </a:xfrm>
          <a:prstGeom prst="rect">
            <a:avLst/>
          </a:prstGeom>
          <a:noFill/>
        </p:spPr>
      </p:pic>
      <p:pic>
        <p:nvPicPr>
          <p:cNvPr id="74756" name="Picture 4" descr="Image associée"/>
          <p:cNvPicPr>
            <a:picLocks noChangeAspect="1" noChangeArrowheads="1"/>
          </p:cNvPicPr>
          <p:nvPr/>
        </p:nvPicPr>
        <p:blipFill>
          <a:blip r:embed="rId4" cstate="print"/>
          <a:srcRect l="7401" t="15267" r="13651" b="8396"/>
          <a:stretch>
            <a:fillRect/>
          </a:stretch>
        </p:blipFill>
        <p:spPr bwMode="auto">
          <a:xfrm>
            <a:off x="5148064" y="1863081"/>
            <a:ext cx="3995936" cy="499492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682" name="Picture 2" descr="Image associée"/>
          <p:cNvPicPr>
            <a:picLocks noChangeAspect="1" noChangeArrowheads="1"/>
          </p:cNvPicPr>
          <p:nvPr/>
        </p:nvPicPr>
        <p:blipFill>
          <a:blip r:embed="rId3" cstate="print"/>
          <a:srcRect/>
          <a:stretch>
            <a:fillRect/>
          </a:stretch>
        </p:blipFill>
        <p:spPr bwMode="auto">
          <a:xfrm>
            <a:off x="0" y="0"/>
            <a:ext cx="6853561" cy="5143512"/>
          </a:xfrm>
          <a:prstGeom prst="rect">
            <a:avLst/>
          </a:prstGeom>
          <a:noFill/>
        </p:spPr>
      </p:pic>
      <p:pic>
        <p:nvPicPr>
          <p:cNvPr id="71684" name="Picture 4" descr="Image associée"/>
          <p:cNvPicPr>
            <a:picLocks noChangeAspect="1" noChangeArrowheads="1"/>
          </p:cNvPicPr>
          <p:nvPr/>
        </p:nvPicPr>
        <p:blipFill>
          <a:blip r:embed="rId4" cstate="print"/>
          <a:srcRect/>
          <a:stretch>
            <a:fillRect/>
          </a:stretch>
        </p:blipFill>
        <p:spPr bwMode="auto">
          <a:xfrm>
            <a:off x="4257675" y="3190874"/>
            <a:ext cx="4886325" cy="366712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8850" name="Picture 2" descr="Résultat de recherche d'images pour &quot;fruits mexicains&quot;"/>
          <p:cNvPicPr>
            <a:picLocks noChangeAspect="1" noChangeArrowheads="1"/>
          </p:cNvPicPr>
          <p:nvPr/>
        </p:nvPicPr>
        <p:blipFill>
          <a:blip r:embed="rId3" cstate="print"/>
          <a:srcRect/>
          <a:stretch>
            <a:fillRect/>
          </a:stretch>
        </p:blipFill>
        <p:spPr bwMode="auto">
          <a:xfrm>
            <a:off x="2071671" y="-1"/>
            <a:ext cx="7072330" cy="4756247"/>
          </a:xfrm>
          <a:prstGeom prst="rect">
            <a:avLst/>
          </a:prstGeom>
          <a:noFill/>
        </p:spPr>
      </p:pic>
      <p:sp>
        <p:nvSpPr>
          <p:cNvPr id="2050" name="AutoShape 2" descr="Résultat de recherche d'images pour &quot;papaye&quot;"/>
          <p:cNvSpPr>
            <a:spLocks noChangeAspect="1" noChangeArrowheads="1"/>
          </p:cNvSpPr>
          <p:nvPr/>
        </p:nvSpPr>
        <p:spPr bwMode="auto">
          <a:xfrm>
            <a:off x="155575" y="-1127125"/>
            <a:ext cx="3524250" cy="2352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Résultat de recherche d'images pour &quot;papaye&quot;"/>
          <p:cNvSpPr>
            <a:spLocks noChangeAspect="1" noChangeArrowheads="1"/>
          </p:cNvSpPr>
          <p:nvPr/>
        </p:nvSpPr>
        <p:spPr bwMode="auto">
          <a:xfrm>
            <a:off x="155575" y="-1127125"/>
            <a:ext cx="3524250" cy="2352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4" name="Picture 6" descr="Résultat de recherche d'images pour &quot;papaye&quot;"/>
          <p:cNvPicPr>
            <a:picLocks noChangeAspect="1" noChangeArrowheads="1"/>
          </p:cNvPicPr>
          <p:nvPr/>
        </p:nvPicPr>
        <p:blipFill>
          <a:blip r:embed="rId4" cstate="print"/>
          <a:srcRect/>
          <a:stretch>
            <a:fillRect/>
          </a:stretch>
        </p:blipFill>
        <p:spPr bwMode="auto">
          <a:xfrm>
            <a:off x="0" y="3333749"/>
            <a:ext cx="3524250" cy="3524251"/>
          </a:xfrm>
          <a:prstGeom prst="rect">
            <a:avLst/>
          </a:prstGeom>
          <a:noFill/>
        </p:spPr>
      </p:pic>
      <p:sp>
        <p:nvSpPr>
          <p:cNvPr id="2056" name="AutoShape 8" descr="Résultat de recherche d'images pour &quot;goyave&quot;"/>
          <p:cNvSpPr>
            <a:spLocks noChangeAspect="1" noChangeArrowheads="1"/>
          </p:cNvSpPr>
          <p:nvPr/>
        </p:nvSpPr>
        <p:spPr bwMode="auto">
          <a:xfrm>
            <a:off x="155575" y="-1295400"/>
            <a:ext cx="3524250" cy="27051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8" name="AutoShape 10" descr="Résultat de recherche d'images pour &quot;goyave&quot;"/>
          <p:cNvSpPr>
            <a:spLocks noChangeAspect="1" noChangeArrowheads="1"/>
          </p:cNvSpPr>
          <p:nvPr/>
        </p:nvSpPr>
        <p:spPr bwMode="auto">
          <a:xfrm>
            <a:off x="155575" y="-1295400"/>
            <a:ext cx="3524250" cy="27051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0" name="AutoShape 12" descr="Résultat de recherche d'images pour &quot;goyave&quot;"/>
          <p:cNvSpPr>
            <a:spLocks noChangeAspect="1" noChangeArrowheads="1"/>
          </p:cNvSpPr>
          <p:nvPr/>
        </p:nvSpPr>
        <p:spPr bwMode="auto">
          <a:xfrm>
            <a:off x="155575" y="-1295400"/>
            <a:ext cx="3524250" cy="27051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62" name="Picture 14" descr="Résultat de recherche d'images pour &quot;goyave&quot;"/>
          <p:cNvPicPr>
            <a:picLocks noChangeAspect="1" noChangeArrowheads="1"/>
          </p:cNvPicPr>
          <p:nvPr/>
        </p:nvPicPr>
        <p:blipFill>
          <a:blip r:embed="rId5" cstate="print"/>
          <a:srcRect/>
          <a:stretch>
            <a:fillRect/>
          </a:stretch>
        </p:blipFill>
        <p:spPr bwMode="auto">
          <a:xfrm>
            <a:off x="5619750" y="4505325"/>
            <a:ext cx="3524250" cy="2352675"/>
          </a:xfrm>
          <a:prstGeom prst="rect">
            <a:avLst/>
          </a:prstGeom>
          <a:noFill/>
        </p:spPr>
      </p:pic>
      <p:sp>
        <p:nvSpPr>
          <p:cNvPr id="12" name="Rectangle 11"/>
          <p:cNvSpPr/>
          <p:nvPr/>
        </p:nvSpPr>
        <p:spPr>
          <a:xfrm>
            <a:off x="0" y="3429000"/>
            <a:ext cx="1691680" cy="646331"/>
          </a:xfrm>
          <a:prstGeom prst="rect">
            <a:avLst/>
          </a:prstGeom>
        </p:spPr>
        <p:txBody>
          <a:bodyPr wrap="square">
            <a:spAutoFit/>
          </a:bodyPr>
          <a:lstStyle/>
          <a:p>
            <a:r>
              <a:rPr lang="fr-FR" sz="3600" dirty="0" smtClean="0"/>
              <a:t>papaye</a:t>
            </a:r>
            <a:endParaRPr lang="fr-FR" dirty="0"/>
          </a:p>
        </p:txBody>
      </p:sp>
      <p:sp>
        <p:nvSpPr>
          <p:cNvPr id="13" name="Rectangle 12"/>
          <p:cNvSpPr/>
          <p:nvPr/>
        </p:nvSpPr>
        <p:spPr>
          <a:xfrm>
            <a:off x="7578379" y="4509120"/>
            <a:ext cx="1565621" cy="646331"/>
          </a:xfrm>
          <a:prstGeom prst="rect">
            <a:avLst/>
          </a:prstGeom>
        </p:spPr>
        <p:txBody>
          <a:bodyPr wrap="none">
            <a:spAutoFit/>
          </a:bodyPr>
          <a:lstStyle/>
          <a:p>
            <a:r>
              <a:rPr lang="fr-FR" sz="3600" dirty="0" smtClean="0"/>
              <a:t>Goyave</a:t>
            </a:r>
            <a:endParaRPr lang="fr-FR"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1924" name="Picture 4" descr="Résultat de recherche d'images pour &quot;boisson mexicaine&quot;"/>
          <p:cNvPicPr>
            <a:picLocks noChangeAspect="1" noChangeArrowheads="1"/>
          </p:cNvPicPr>
          <p:nvPr/>
        </p:nvPicPr>
        <p:blipFill>
          <a:blip r:embed="rId3" cstate="print"/>
          <a:srcRect/>
          <a:stretch>
            <a:fillRect/>
          </a:stretch>
        </p:blipFill>
        <p:spPr bwMode="auto">
          <a:xfrm>
            <a:off x="0" y="2420888"/>
            <a:ext cx="5004048" cy="5004048"/>
          </a:xfrm>
          <a:prstGeom prst="rect">
            <a:avLst/>
          </a:prstGeom>
          <a:noFill/>
        </p:spPr>
      </p:pic>
      <p:pic>
        <p:nvPicPr>
          <p:cNvPr id="81928" name="Picture 8" descr="Résultat de recherche d'images pour &quot;tequila&quot;"/>
          <p:cNvPicPr>
            <a:picLocks noChangeAspect="1" noChangeArrowheads="1"/>
          </p:cNvPicPr>
          <p:nvPr/>
        </p:nvPicPr>
        <p:blipFill>
          <a:blip r:embed="rId4" cstate="print"/>
          <a:srcRect/>
          <a:stretch>
            <a:fillRect/>
          </a:stretch>
        </p:blipFill>
        <p:spPr bwMode="auto">
          <a:xfrm>
            <a:off x="2483768" y="0"/>
            <a:ext cx="2804170" cy="2804171"/>
          </a:xfrm>
          <a:prstGeom prst="rect">
            <a:avLst/>
          </a:prstGeom>
          <a:noFill/>
        </p:spPr>
      </p:pic>
      <p:pic>
        <p:nvPicPr>
          <p:cNvPr id="81926" name="Picture 6" descr="Description de l'image Agave tequilana0.jpg."/>
          <p:cNvPicPr>
            <a:picLocks noChangeAspect="1" noChangeArrowheads="1"/>
          </p:cNvPicPr>
          <p:nvPr/>
        </p:nvPicPr>
        <p:blipFill>
          <a:blip r:embed="rId5" cstate="print"/>
          <a:srcRect/>
          <a:stretch>
            <a:fillRect/>
          </a:stretch>
        </p:blipFill>
        <p:spPr bwMode="auto">
          <a:xfrm>
            <a:off x="4644008" y="0"/>
            <a:ext cx="4499992" cy="3381498"/>
          </a:xfrm>
          <a:prstGeom prst="rect">
            <a:avLst/>
          </a:prstGeom>
          <a:noFill/>
        </p:spPr>
      </p:pic>
      <p:pic>
        <p:nvPicPr>
          <p:cNvPr id="81930" name="Picture 10" descr="Résultat de recherche d'images pour &quot;tequila&quot;"/>
          <p:cNvPicPr>
            <a:picLocks noChangeAspect="1" noChangeArrowheads="1"/>
          </p:cNvPicPr>
          <p:nvPr/>
        </p:nvPicPr>
        <p:blipFill>
          <a:blip r:embed="rId6" cstate="print"/>
          <a:srcRect r="13178"/>
          <a:stretch>
            <a:fillRect/>
          </a:stretch>
        </p:blipFill>
        <p:spPr bwMode="auto">
          <a:xfrm>
            <a:off x="0" y="0"/>
            <a:ext cx="3059832" cy="2780928"/>
          </a:xfrm>
          <a:prstGeom prst="rect">
            <a:avLst/>
          </a:prstGeom>
          <a:noFill/>
        </p:spPr>
      </p:pic>
      <p:sp>
        <p:nvSpPr>
          <p:cNvPr id="81932" name="AutoShape 12" descr="Résultat de recherche d'images pour &quot;anana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1934" name="Picture 14" descr="Résultat de recherche d'images pour &quot;ananas&quot;"/>
          <p:cNvPicPr>
            <a:picLocks noChangeAspect="1" noChangeArrowheads="1"/>
          </p:cNvPicPr>
          <p:nvPr/>
        </p:nvPicPr>
        <p:blipFill>
          <a:blip r:embed="rId7" cstate="print"/>
          <a:srcRect/>
          <a:stretch>
            <a:fillRect/>
          </a:stretch>
        </p:blipFill>
        <p:spPr bwMode="auto">
          <a:xfrm>
            <a:off x="5148064" y="4419600"/>
            <a:ext cx="2438400" cy="2438400"/>
          </a:xfrm>
          <a:prstGeom prst="rect">
            <a:avLst/>
          </a:prstGeom>
          <a:noFill/>
        </p:spPr>
      </p:pic>
      <p:pic>
        <p:nvPicPr>
          <p:cNvPr id="81922" name="Picture 2" descr="Résultat de recherche d'images pour &quot;pina colada&quot;"/>
          <p:cNvPicPr>
            <a:picLocks noChangeAspect="1" noChangeArrowheads="1"/>
          </p:cNvPicPr>
          <p:nvPr/>
        </p:nvPicPr>
        <p:blipFill>
          <a:blip r:embed="rId8" cstate="print"/>
          <a:srcRect/>
          <a:stretch>
            <a:fillRect/>
          </a:stretch>
        </p:blipFill>
        <p:spPr bwMode="auto">
          <a:xfrm>
            <a:off x="6300192" y="3066257"/>
            <a:ext cx="2843808" cy="37917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19" descr="Résultat de recherche d'images pour &quot;mexique&quot;"/>
          <p:cNvPicPr>
            <a:picLocks noChangeAspect="1" noChangeArrowheads="1"/>
          </p:cNvPicPr>
          <p:nvPr/>
        </p:nvPicPr>
        <p:blipFill>
          <a:blip r:embed="rId3" cstate="print"/>
          <a:srcRect/>
          <a:stretch>
            <a:fillRect/>
          </a:stretch>
        </p:blipFill>
        <p:spPr bwMode="auto">
          <a:xfrm>
            <a:off x="0" y="714356"/>
            <a:ext cx="9259847" cy="5786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ésultat de recherche d'images pour &quot;plages mexique&quot;"/>
          <p:cNvPicPr>
            <a:picLocks noChangeAspect="1" noChangeArrowheads="1"/>
          </p:cNvPicPr>
          <p:nvPr/>
        </p:nvPicPr>
        <p:blipFill>
          <a:blip r:embed="rId3" cstate="print"/>
          <a:srcRect/>
          <a:stretch>
            <a:fillRect/>
          </a:stretch>
        </p:blipFill>
        <p:spPr bwMode="auto">
          <a:xfrm>
            <a:off x="-1" y="0"/>
            <a:ext cx="9144001" cy="3904738"/>
          </a:xfrm>
          <a:prstGeom prst="rect">
            <a:avLst/>
          </a:prstGeom>
          <a:noFill/>
        </p:spPr>
      </p:pic>
      <p:pic>
        <p:nvPicPr>
          <p:cNvPr id="41988" name="Picture 4" descr="Image associée"/>
          <p:cNvPicPr>
            <a:picLocks noChangeAspect="1" noChangeArrowheads="1"/>
          </p:cNvPicPr>
          <p:nvPr/>
        </p:nvPicPr>
        <p:blipFill>
          <a:blip r:embed="rId4" cstate="print"/>
          <a:srcRect t="17160"/>
          <a:stretch>
            <a:fillRect/>
          </a:stretch>
        </p:blipFill>
        <p:spPr bwMode="auto">
          <a:xfrm>
            <a:off x="-1" y="3501008"/>
            <a:ext cx="5393461" cy="3356993"/>
          </a:xfrm>
          <a:prstGeom prst="rect">
            <a:avLst/>
          </a:prstGeom>
          <a:noFill/>
        </p:spPr>
      </p:pic>
      <p:pic>
        <p:nvPicPr>
          <p:cNvPr id="41990" name="Picture 6" descr="Résultat de recherche d'images pour &quot;plages mexique&quot;"/>
          <p:cNvPicPr>
            <a:picLocks noChangeAspect="1" noChangeArrowheads="1"/>
          </p:cNvPicPr>
          <p:nvPr/>
        </p:nvPicPr>
        <p:blipFill>
          <a:blip r:embed="rId5" cstate="print"/>
          <a:srcRect/>
          <a:stretch>
            <a:fillRect/>
          </a:stretch>
        </p:blipFill>
        <p:spPr bwMode="auto">
          <a:xfrm>
            <a:off x="5086104" y="3861048"/>
            <a:ext cx="4057896" cy="299695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 4" descr="Résultat de recherche d'images pour &quot;mexique&quot;"/>
          <p:cNvPicPr>
            <a:picLocks noChangeAspect="1" noChangeArrowheads="1"/>
          </p:cNvPicPr>
          <p:nvPr/>
        </p:nvPicPr>
        <p:blipFill>
          <a:blip r:embed="rId3" cstate="print"/>
          <a:srcRect/>
          <a:stretch>
            <a:fillRect/>
          </a:stretch>
        </p:blipFill>
        <p:spPr bwMode="auto">
          <a:xfrm>
            <a:off x="0" y="0"/>
            <a:ext cx="9279851" cy="3717032"/>
          </a:xfrm>
          <a:prstGeom prst="rect">
            <a:avLst/>
          </a:prstGeom>
          <a:noFill/>
          <a:ln w="9525">
            <a:noFill/>
            <a:miter lim="800000"/>
            <a:headEnd/>
            <a:tailEnd/>
          </a:ln>
        </p:spPr>
      </p:pic>
      <p:pic>
        <p:nvPicPr>
          <p:cNvPr id="43011" name="Image 7" descr="Image associée"/>
          <p:cNvPicPr>
            <a:picLocks noChangeAspect="1" noChangeArrowheads="1"/>
          </p:cNvPicPr>
          <p:nvPr/>
        </p:nvPicPr>
        <p:blipFill>
          <a:blip r:embed="rId4" cstate="print"/>
          <a:srcRect/>
          <a:stretch>
            <a:fillRect/>
          </a:stretch>
        </p:blipFill>
        <p:spPr bwMode="auto">
          <a:xfrm>
            <a:off x="683568" y="3861048"/>
            <a:ext cx="7740352" cy="2780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Image 40" descr="Résultat de recherche d'images pour &quot;mexique&quot;"/>
          <p:cNvPicPr>
            <a:picLocks noChangeAspect="1" noChangeArrowheads="1"/>
          </p:cNvPicPr>
          <p:nvPr/>
        </p:nvPicPr>
        <p:blipFill>
          <a:blip r:embed="rId3" cstate="print"/>
          <a:srcRect/>
          <a:stretch>
            <a:fillRect/>
          </a:stretch>
        </p:blipFill>
        <p:spPr bwMode="auto">
          <a:xfrm>
            <a:off x="0" y="0"/>
            <a:ext cx="5638800" cy="3743325"/>
          </a:xfrm>
          <a:prstGeom prst="rect">
            <a:avLst/>
          </a:prstGeom>
          <a:noFill/>
        </p:spPr>
      </p:pic>
      <p:pic>
        <p:nvPicPr>
          <p:cNvPr id="45059" name="Image 43" descr="Image associée"/>
          <p:cNvPicPr>
            <a:picLocks noChangeAspect="1" noChangeArrowheads="1"/>
          </p:cNvPicPr>
          <p:nvPr/>
        </p:nvPicPr>
        <p:blipFill>
          <a:blip r:embed="rId4" cstate="print"/>
          <a:srcRect/>
          <a:stretch>
            <a:fillRect/>
          </a:stretch>
        </p:blipFill>
        <p:spPr bwMode="auto">
          <a:xfrm>
            <a:off x="2561461" y="3789041"/>
            <a:ext cx="6582540" cy="3068960"/>
          </a:xfrm>
          <a:prstGeom prst="rect">
            <a:avLst/>
          </a:prstGeom>
          <a:noFill/>
        </p:spPr>
      </p:pic>
      <p:pic>
        <p:nvPicPr>
          <p:cNvPr id="45057" name="Image 49" descr="Image associée"/>
          <p:cNvPicPr>
            <a:picLocks noChangeAspect="1" noChangeArrowheads="1"/>
          </p:cNvPicPr>
          <p:nvPr/>
        </p:nvPicPr>
        <p:blipFill>
          <a:blip r:embed="rId5" cstate="print"/>
          <a:srcRect/>
          <a:stretch>
            <a:fillRect/>
          </a:stretch>
        </p:blipFill>
        <p:spPr bwMode="auto">
          <a:xfrm>
            <a:off x="3514725" y="260648"/>
            <a:ext cx="5629275" cy="3743325"/>
          </a:xfrm>
          <a:prstGeom prst="rect">
            <a:avLst/>
          </a:prstGeom>
          <a:noFill/>
        </p:spPr>
      </p:pic>
      <p:sp>
        <p:nvSpPr>
          <p:cNvPr id="450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5064" name="Rectangle 8"/>
          <p:cNvSpPr>
            <a:spLocks noChangeArrowheads="1"/>
          </p:cNvSpPr>
          <p:nvPr/>
        </p:nvSpPr>
        <p:spPr bwMode="auto">
          <a:xfrm>
            <a:off x="0" y="14992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5058" name="Image 46" descr="Image associée"/>
          <p:cNvPicPr>
            <a:picLocks noChangeAspect="1" noChangeArrowheads="1"/>
          </p:cNvPicPr>
          <p:nvPr/>
        </p:nvPicPr>
        <p:blipFill>
          <a:blip r:embed="rId6" cstate="print"/>
          <a:srcRect t="21259"/>
          <a:stretch>
            <a:fillRect/>
          </a:stretch>
        </p:blipFill>
        <p:spPr bwMode="auto">
          <a:xfrm>
            <a:off x="0" y="2924944"/>
            <a:ext cx="9144000" cy="39330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fade">
                                      <p:cBhvr>
                                        <p:cTn id="7" dur="2000"/>
                                        <p:tgtEl>
                                          <p:spTgt spid="450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fade">
                                      <p:cBhvr>
                                        <p:cTn id="12"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76" descr="Résultat de recherche d'images pour &quot;mexique tradition&quot;"/>
          <p:cNvPicPr>
            <a:picLocks noChangeAspect="1" noChangeArrowheads="1"/>
          </p:cNvPicPr>
          <p:nvPr/>
        </p:nvPicPr>
        <p:blipFill>
          <a:blip r:embed="rId3" cstate="print"/>
          <a:srcRect/>
          <a:stretch>
            <a:fillRect/>
          </a:stretch>
        </p:blipFill>
        <p:spPr bwMode="auto">
          <a:xfrm>
            <a:off x="4714876" y="4063126"/>
            <a:ext cx="4429124" cy="2794873"/>
          </a:xfrm>
          <a:prstGeom prst="rect">
            <a:avLst/>
          </a:prstGeom>
          <a:noFill/>
          <a:ln w="9525">
            <a:noFill/>
            <a:miter lim="800000"/>
            <a:headEnd/>
            <a:tailEnd/>
          </a:ln>
        </p:spPr>
      </p:pic>
      <p:pic>
        <p:nvPicPr>
          <p:cNvPr id="1028" name="Picture 4" descr="Image associée"/>
          <p:cNvPicPr>
            <a:picLocks noChangeAspect="1" noChangeArrowheads="1"/>
          </p:cNvPicPr>
          <p:nvPr/>
        </p:nvPicPr>
        <p:blipFill>
          <a:blip r:embed="rId4" cstate="print"/>
          <a:srcRect/>
          <a:stretch>
            <a:fillRect/>
          </a:stretch>
        </p:blipFill>
        <p:spPr bwMode="auto">
          <a:xfrm>
            <a:off x="4071934" y="1171084"/>
            <a:ext cx="5072066" cy="3134201"/>
          </a:xfrm>
          <a:prstGeom prst="rect">
            <a:avLst/>
          </a:prstGeom>
          <a:noFill/>
        </p:spPr>
      </p:pic>
      <p:sp>
        <p:nvSpPr>
          <p:cNvPr id="4" name="Titre 3"/>
          <p:cNvSpPr>
            <a:spLocks noGrp="1"/>
          </p:cNvSpPr>
          <p:nvPr>
            <p:ph type="title"/>
          </p:nvPr>
        </p:nvSpPr>
        <p:spPr>
          <a:xfrm>
            <a:off x="914400" y="285728"/>
            <a:ext cx="8229600" cy="1143000"/>
          </a:xfrm>
        </p:spPr>
        <p:txBody>
          <a:bodyPr/>
          <a:lstStyle/>
          <a:p>
            <a:pPr algn="r"/>
            <a:r>
              <a:rPr lang="fr-FR" dirty="0" smtClean="0"/>
              <a:t>La lucha libre</a:t>
            </a:r>
            <a:endParaRPr lang="fr-FR" dirty="0"/>
          </a:p>
        </p:txBody>
      </p:sp>
      <p:pic>
        <p:nvPicPr>
          <p:cNvPr id="1032" name="Picture 8" descr="Résultat de recherche d'images pour &quot;saut lucha libre feminin&quot;"/>
          <p:cNvPicPr>
            <a:picLocks noChangeAspect="1" noChangeArrowheads="1"/>
          </p:cNvPicPr>
          <p:nvPr/>
        </p:nvPicPr>
        <p:blipFill>
          <a:blip r:embed="rId5" cstate="print"/>
          <a:srcRect/>
          <a:stretch>
            <a:fillRect/>
          </a:stretch>
        </p:blipFill>
        <p:spPr bwMode="auto">
          <a:xfrm>
            <a:off x="0" y="3114675"/>
            <a:ext cx="2619375" cy="3743325"/>
          </a:xfrm>
          <a:prstGeom prst="rect">
            <a:avLst/>
          </a:prstGeom>
          <a:noFill/>
        </p:spPr>
      </p:pic>
      <p:pic>
        <p:nvPicPr>
          <p:cNvPr id="1034" name="Picture 10" descr="Image associée"/>
          <p:cNvPicPr>
            <a:picLocks noChangeAspect="1" noChangeArrowheads="1"/>
          </p:cNvPicPr>
          <p:nvPr/>
        </p:nvPicPr>
        <p:blipFill>
          <a:blip r:embed="rId6" cstate="print"/>
          <a:srcRect/>
          <a:stretch>
            <a:fillRect/>
          </a:stretch>
        </p:blipFill>
        <p:spPr bwMode="auto">
          <a:xfrm>
            <a:off x="0" y="285728"/>
            <a:ext cx="5217162" cy="2928934"/>
          </a:xfrm>
          <a:prstGeom prst="rect">
            <a:avLst/>
          </a:prstGeom>
          <a:noFill/>
        </p:spPr>
      </p:pic>
      <p:pic>
        <p:nvPicPr>
          <p:cNvPr id="1036" name="Picture 12" descr="Résultat de recherche d'images pour &quot;catch mexicain&quot;"/>
          <p:cNvPicPr>
            <a:picLocks noChangeAspect="1" noChangeArrowheads="1"/>
          </p:cNvPicPr>
          <p:nvPr/>
        </p:nvPicPr>
        <p:blipFill>
          <a:blip r:embed="rId7" cstate="print"/>
          <a:srcRect/>
          <a:stretch>
            <a:fillRect/>
          </a:stretch>
        </p:blipFill>
        <p:spPr bwMode="auto">
          <a:xfrm>
            <a:off x="2214546" y="4714875"/>
            <a:ext cx="3810000" cy="2143125"/>
          </a:xfrm>
          <a:prstGeom prst="rect">
            <a:avLst/>
          </a:prstGeom>
          <a:noFill/>
        </p:spPr>
      </p:pic>
      <p:pic>
        <p:nvPicPr>
          <p:cNvPr id="1030" name="Picture 6" descr="Résultat de recherche d'images pour &quot;lucha libre feminin&quot;"/>
          <p:cNvPicPr>
            <a:picLocks noChangeAspect="1" noChangeArrowheads="1"/>
          </p:cNvPicPr>
          <p:nvPr/>
        </p:nvPicPr>
        <p:blipFill>
          <a:blip r:embed="rId8" cstate="print"/>
          <a:srcRect/>
          <a:stretch>
            <a:fillRect/>
          </a:stretch>
        </p:blipFill>
        <p:spPr bwMode="auto">
          <a:xfrm>
            <a:off x="2643174" y="2928934"/>
            <a:ext cx="2212244" cy="18287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908720"/>
            <a:ext cx="7772400" cy="1470025"/>
          </a:xfrm>
        </p:spPr>
        <p:txBody>
          <a:bodyPr>
            <a:noAutofit/>
          </a:bodyPr>
          <a:lstStyle/>
          <a:p>
            <a:r>
              <a:rPr lang="fr-FR" sz="13800" dirty="0" smtClean="0"/>
              <a:t>Quizz </a:t>
            </a:r>
            <a:endParaRPr lang="fr-FR" sz="13800" dirty="0"/>
          </a:p>
        </p:txBody>
      </p:sp>
      <p:sp>
        <p:nvSpPr>
          <p:cNvPr id="3" name="Sous-titre 2"/>
          <p:cNvSpPr>
            <a:spLocks noGrp="1"/>
          </p:cNvSpPr>
          <p:nvPr>
            <p:ph type="subTitle" idx="1"/>
          </p:nvPr>
        </p:nvSpPr>
        <p:spPr>
          <a:xfrm>
            <a:off x="0" y="3886200"/>
            <a:ext cx="9144000" cy="1752600"/>
          </a:xfrm>
        </p:spPr>
        <p:txBody>
          <a:bodyPr>
            <a:noAutofit/>
          </a:bodyPr>
          <a:lstStyle/>
          <a:p>
            <a:r>
              <a:rPr lang="fr-FR" sz="7200" dirty="0" smtClean="0"/>
              <a:t>Les animaux du Mexique</a:t>
            </a:r>
            <a:endParaRPr lang="fr-FR" sz="7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902</Words>
  <Application>Microsoft Office PowerPoint</Application>
  <PresentationFormat>Affichage à l'écran (4:3)</PresentationFormat>
  <Paragraphs>90</Paragraphs>
  <Slides>35</Slides>
  <Notes>31</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Diapositive 1</vt:lpstr>
      <vt:lpstr>Présentation du</vt:lpstr>
      <vt:lpstr>Diapositive 3</vt:lpstr>
      <vt:lpstr>Diapositive 4</vt:lpstr>
      <vt:lpstr>Diapositive 5</vt:lpstr>
      <vt:lpstr>Diapositive 6</vt:lpstr>
      <vt:lpstr>Diapositive 7</vt:lpstr>
      <vt:lpstr>La lucha libre</vt:lpstr>
      <vt:lpstr>Quizz </vt:lpstr>
      <vt:lpstr>Le jaguar</vt:lpstr>
      <vt:lpstr>Le puma </vt:lpstr>
      <vt:lpstr>Le lamantin </vt:lpstr>
      <vt:lpstr>Le flamant rouge</vt:lpstr>
      <vt:lpstr>Le ara rouge  ou ara Macao</vt:lpstr>
      <vt:lpstr>Le Pélican</vt:lpstr>
      <vt:lpstr>Le tamandua  (tamanoir du Mexique)</vt:lpstr>
      <vt:lpstr>Le singe araignée</vt:lpstr>
      <vt:lpstr>Le Xolo</vt:lpstr>
      <vt:lpstr>La population</vt:lpstr>
      <vt:lpstr>Diapositive 20</vt:lpstr>
      <vt:lpstr>Diapositive 21</vt:lpstr>
      <vt:lpstr>MUSIQUE</vt:lpstr>
      <vt:lpstr>Les origines</vt:lpstr>
      <vt:lpstr>Diapositive 24</vt:lpstr>
      <vt:lpstr>Diapositive 25</vt:lpstr>
      <vt:lpstr>Diapositive 26</vt:lpstr>
      <vt:lpstr>Diapositive 27</vt:lpstr>
      <vt:lpstr>Diapositive 28</vt:lpstr>
      <vt:lpstr>L’alimentation</vt:lpstr>
      <vt:lpstr>Diapositive 30</vt:lpstr>
      <vt:lpstr>Diapositive 31</vt:lpstr>
      <vt:lpstr>Diapositive 32</vt:lpstr>
      <vt:lpstr>Diapositive 33</vt:lpstr>
      <vt:lpstr>Diapositive 34</vt:lpstr>
      <vt:lpstr>Diapositive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MEXIQUE</dc:title>
  <dc:creator>claire Herbrecht</dc:creator>
  <cp:lastModifiedBy>claire Herbrecht</cp:lastModifiedBy>
  <cp:revision>76</cp:revision>
  <dcterms:created xsi:type="dcterms:W3CDTF">2017-06-26T20:16:28Z</dcterms:created>
  <dcterms:modified xsi:type="dcterms:W3CDTF">2017-06-28T21:29:20Z</dcterms:modified>
</cp:coreProperties>
</file>