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02" y="10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F102F-6DF1-4F92-8D04-7ACD1A59B445}" type="datetimeFigureOut">
              <a:rPr lang="fr-FR" smtClean="0"/>
              <a:t>25/07/2015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209D-0033-4D00-94DB-FF6CBD49E60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F102F-6DF1-4F92-8D04-7ACD1A59B445}" type="datetimeFigureOut">
              <a:rPr lang="fr-FR" smtClean="0"/>
              <a:t>25/07/2015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209D-0033-4D00-94DB-FF6CBD49E60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F102F-6DF1-4F92-8D04-7ACD1A59B445}" type="datetimeFigureOut">
              <a:rPr lang="fr-FR" smtClean="0"/>
              <a:t>25/07/2015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209D-0033-4D00-94DB-FF6CBD49E60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F102F-6DF1-4F92-8D04-7ACD1A59B445}" type="datetimeFigureOut">
              <a:rPr lang="fr-FR" smtClean="0"/>
              <a:t>25/07/2015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209D-0033-4D00-94DB-FF6CBD49E60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F102F-6DF1-4F92-8D04-7ACD1A59B445}" type="datetimeFigureOut">
              <a:rPr lang="fr-FR" smtClean="0"/>
              <a:t>25/07/2015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209D-0033-4D00-94DB-FF6CBD49E60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F102F-6DF1-4F92-8D04-7ACD1A59B445}" type="datetimeFigureOut">
              <a:rPr lang="fr-FR" smtClean="0"/>
              <a:t>25/07/2015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209D-0033-4D00-94DB-FF6CBD49E60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F102F-6DF1-4F92-8D04-7ACD1A59B445}" type="datetimeFigureOut">
              <a:rPr lang="fr-FR" smtClean="0"/>
              <a:t>25/07/2015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209D-0033-4D00-94DB-FF6CBD49E60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F102F-6DF1-4F92-8D04-7ACD1A59B445}" type="datetimeFigureOut">
              <a:rPr lang="fr-FR" smtClean="0"/>
              <a:t>25/07/2015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209D-0033-4D00-94DB-FF6CBD49E60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F102F-6DF1-4F92-8D04-7ACD1A59B445}" type="datetimeFigureOut">
              <a:rPr lang="fr-FR" smtClean="0"/>
              <a:t>25/07/2015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209D-0033-4D00-94DB-FF6CBD49E60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F102F-6DF1-4F92-8D04-7ACD1A59B445}" type="datetimeFigureOut">
              <a:rPr lang="fr-FR" smtClean="0"/>
              <a:t>25/07/2015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209D-0033-4D00-94DB-FF6CBD49E60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F102F-6DF1-4F92-8D04-7ACD1A59B445}" type="datetimeFigureOut">
              <a:rPr lang="fr-FR" smtClean="0"/>
              <a:t>25/07/2015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209D-0033-4D00-94DB-FF6CBD49E60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F102F-6DF1-4F92-8D04-7ACD1A59B445}" type="datetimeFigureOut">
              <a:rPr lang="fr-FR" smtClean="0"/>
              <a:t>25/07/2015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7209D-0033-4D00-94DB-FF6CBD49E603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lèche droite 47"/>
          <p:cNvSpPr/>
          <p:nvPr/>
        </p:nvSpPr>
        <p:spPr>
          <a:xfrm>
            <a:off x="107504" y="764704"/>
            <a:ext cx="8856984" cy="648072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2"/>
          <p:cNvGrpSpPr/>
          <p:nvPr/>
        </p:nvGrpSpPr>
        <p:grpSpPr>
          <a:xfrm>
            <a:off x="251520" y="332656"/>
            <a:ext cx="864096" cy="555159"/>
            <a:chOff x="179512" y="620688"/>
            <a:chExt cx="864096" cy="5551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Bulle ronde 8"/>
            <p:cNvSpPr/>
            <p:nvPr/>
          </p:nvSpPr>
          <p:spPr>
            <a:xfrm>
              <a:off x="251520" y="620688"/>
              <a:ext cx="720080" cy="432048"/>
            </a:xfrm>
            <a:prstGeom prst="wedgeEllipseCallout">
              <a:avLst>
                <a:gd name="adj1" fmla="val -44036"/>
                <a:gd name="adj2" fmla="val 61476"/>
              </a:avLst>
            </a:pr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00" dirty="0">
                <a:solidFill>
                  <a:schemeClr val="tx1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79512" y="714182"/>
              <a:ext cx="86409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solidFill>
                    <a:srgbClr val="FF0000"/>
                  </a:solidFill>
                </a:rPr>
                <a:t>- </a:t>
              </a:r>
              <a:r>
                <a:rPr lang="fr-FR" sz="1200" dirty="0" smtClean="0">
                  <a:solidFill>
                    <a:srgbClr val="FF0000"/>
                  </a:solidFill>
                </a:rPr>
                <a:t>3 500</a:t>
              </a:r>
              <a:endParaRPr lang="fr-FR" sz="1200" dirty="0" smtClean="0">
                <a:solidFill>
                  <a:srgbClr val="FF0000"/>
                </a:solidFill>
              </a:endParaRPr>
            </a:p>
            <a:p>
              <a:endParaRPr lang="fr-FR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e 13"/>
          <p:cNvGrpSpPr/>
          <p:nvPr/>
        </p:nvGrpSpPr>
        <p:grpSpPr>
          <a:xfrm>
            <a:off x="1691680" y="404664"/>
            <a:ext cx="720080" cy="524381"/>
            <a:chOff x="251520" y="620688"/>
            <a:chExt cx="720080" cy="5243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Bulle ronde 14"/>
            <p:cNvSpPr/>
            <p:nvPr/>
          </p:nvSpPr>
          <p:spPr>
            <a:xfrm>
              <a:off x="251520" y="620688"/>
              <a:ext cx="720080" cy="432048"/>
            </a:xfrm>
            <a:prstGeom prst="wedgeEllipseCallout">
              <a:avLst>
                <a:gd name="adj1" fmla="val -44036"/>
                <a:gd name="adj2" fmla="val 61476"/>
              </a:avLst>
            </a:pr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00" dirty="0">
                <a:solidFill>
                  <a:schemeClr val="tx1"/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251520" y="714182"/>
              <a:ext cx="720080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1"/>
                  </a:solidFill>
                </a:rPr>
                <a:t>- </a:t>
              </a:r>
              <a:r>
                <a:rPr lang="fr-FR" sz="1400" dirty="0" smtClean="0">
                  <a:solidFill>
                    <a:schemeClr val="tx1"/>
                  </a:solidFill>
                </a:rPr>
                <a:t>52</a:t>
              </a:r>
              <a:endParaRPr lang="fr-FR" sz="1400" dirty="0" smtClean="0">
                <a:solidFill>
                  <a:schemeClr val="tx1"/>
                </a:solidFill>
              </a:endParaRPr>
            </a:p>
            <a:p>
              <a:endParaRPr lang="fr-FR" sz="800" dirty="0"/>
            </a:p>
          </p:txBody>
        </p:sp>
      </p:grpSp>
      <p:grpSp>
        <p:nvGrpSpPr>
          <p:cNvPr id="4" name="Groupe 16"/>
          <p:cNvGrpSpPr/>
          <p:nvPr/>
        </p:nvGrpSpPr>
        <p:grpSpPr>
          <a:xfrm>
            <a:off x="7956376" y="332656"/>
            <a:ext cx="720080" cy="562853"/>
            <a:chOff x="251520" y="620688"/>
            <a:chExt cx="720080" cy="5628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Bulle ronde 17"/>
            <p:cNvSpPr/>
            <p:nvPr/>
          </p:nvSpPr>
          <p:spPr>
            <a:xfrm>
              <a:off x="251520" y="620688"/>
              <a:ext cx="720080" cy="432048"/>
            </a:xfrm>
            <a:prstGeom prst="wedgeEllipseCallout">
              <a:avLst>
                <a:gd name="adj1" fmla="val -44036"/>
                <a:gd name="adj2" fmla="val 61476"/>
              </a:avLst>
            </a:pr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00" dirty="0">
                <a:solidFill>
                  <a:schemeClr val="tx1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251520" y="714182"/>
              <a:ext cx="720080" cy="4693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rgbClr val="FF0000"/>
                  </a:solidFill>
                </a:rPr>
                <a:t>476</a:t>
              </a:r>
              <a:endParaRPr lang="fr-FR" sz="1400" dirty="0" smtClean="0">
                <a:solidFill>
                  <a:srgbClr val="FF0000"/>
                </a:solidFill>
              </a:endParaRPr>
            </a:p>
            <a:p>
              <a:pPr algn="ctr"/>
              <a:endParaRPr lang="fr-FR" sz="1050" dirty="0"/>
            </a:p>
          </p:txBody>
        </p:sp>
      </p:grpSp>
      <p:grpSp>
        <p:nvGrpSpPr>
          <p:cNvPr id="5" name="Groupe 26"/>
          <p:cNvGrpSpPr/>
          <p:nvPr/>
        </p:nvGrpSpPr>
        <p:grpSpPr>
          <a:xfrm>
            <a:off x="323528" y="1772816"/>
            <a:ext cx="1296144" cy="626006"/>
            <a:chOff x="323528" y="1772816"/>
            <a:chExt cx="1296144" cy="626006"/>
          </a:xfrm>
        </p:grpSpPr>
        <p:sp>
          <p:nvSpPr>
            <p:cNvPr id="21" name="ZoneTexte 20"/>
            <p:cNvSpPr txBox="1"/>
            <p:nvPr/>
          </p:nvSpPr>
          <p:spPr>
            <a:xfrm>
              <a:off x="467544" y="1844824"/>
              <a:ext cx="1152128" cy="553998"/>
            </a:xfrm>
            <a:prstGeom prst="rect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smtClean="0"/>
                <a:t>- 3 500</a:t>
              </a:r>
            </a:p>
            <a:p>
              <a:pPr algn="ctr"/>
              <a:r>
                <a:rPr lang="fr-FR" sz="1000" dirty="0" smtClean="0"/>
                <a:t>Invention de l’Ecriture</a:t>
              </a:r>
              <a:endParaRPr lang="fr-FR" sz="1000" dirty="0"/>
            </a:p>
          </p:txBody>
        </p:sp>
        <p:sp>
          <p:nvSpPr>
            <p:cNvPr id="20" name="Rectangle à coins arrondis 19"/>
            <p:cNvSpPr/>
            <p:nvPr/>
          </p:nvSpPr>
          <p:spPr>
            <a:xfrm>
              <a:off x="323528" y="1772816"/>
              <a:ext cx="216024" cy="21602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 smtClean="0">
                  <a:solidFill>
                    <a:schemeClr val="tx1"/>
                  </a:solidFill>
                </a:rPr>
                <a:t>6</a:t>
              </a:r>
              <a:endParaRPr lang="fr-FR" sz="105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Rectangle à coins arrondis 21"/>
          <p:cNvSpPr/>
          <p:nvPr/>
        </p:nvSpPr>
        <p:spPr>
          <a:xfrm>
            <a:off x="323528" y="980728"/>
            <a:ext cx="216024" cy="21602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</a:rPr>
              <a:t>6</a:t>
            </a:r>
            <a:endParaRPr lang="fr-FR" sz="1050" dirty="0">
              <a:solidFill>
                <a:schemeClr val="tx1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1691680" y="980728"/>
            <a:ext cx="216024" cy="21602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</a:rPr>
              <a:t>8</a:t>
            </a:r>
            <a:endParaRPr lang="fr-FR" sz="1050" dirty="0">
              <a:solidFill>
                <a:schemeClr val="tx1"/>
              </a:solidFill>
            </a:endParaRPr>
          </a:p>
        </p:txBody>
      </p:sp>
      <p:grpSp>
        <p:nvGrpSpPr>
          <p:cNvPr id="6" name="Groupe 25"/>
          <p:cNvGrpSpPr/>
          <p:nvPr/>
        </p:nvGrpSpPr>
        <p:grpSpPr>
          <a:xfrm>
            <a:off x="1547664" y="4221088"/>
            <a:ext cx="1224136" cy="472118"/>
            <a:chOff x="683568" y="2924944"/>
            <a:chExt cx="1224136" cy="472118"/>
          </a:xfrm>
          <a:solidFill>
            <a:schemeClr val="bg1"/>
          </a:solidFill>
        </p:grpSpPr>
        <p:sp>
          <p:nvSpPr>
            <p:cNvPr id="25" name="ZoneTexte 24"/>
            <p:cNvSpPr txBox="1"/>
            <p:nvPr/>
          </p:nvSpPr>
          <p:spPr>
            <a:xfrm>
              <a:off x="755576" y="2996952"/>
              <a:ext cx="1152128" cy="400110"/>
            </a:xfrm>
            <a:prstGeom prst="rect">
              <a:avLst/>
            </a:pr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smtClean="0"/>
                <a:t>Les premiers Gaulois</a:t>
              </a:r>
              <a:endParaRPr lang="fr-FR" sz="1000" dirty="0"/>
            </a:p>
          </p:txBody>
        </p:sp>
        <p:sp>
          <p:nvSpPr>
            <p:cNvPr id="24" name="Rectangle à coins arrondis 23"/>
            <p:cNvSpPr/>
            <p:nvPr/>
          </p:nvSpPr>
          <p:spPr>
            <a:xfrm>
              <a:off x="683568" y="2924944"/>
              <a:ext cx="216024" cy="216024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 smtClean="0">
                  <a:solidFill>
                    <a:schemeClr val="tx1"/>
                  </a:solidFill>
                </a:rPr>
                <a:t>7</a:t>
              </a:r>
              <a:endParaRPr lang="fr-FR" sz="10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e 27"/>
          <p:cNvGrpSpPr/>
          <p:nvPr/>
        </p:nvGrpSpPr>
        <p:grpSpPr>
          <a:xfrm>
            <a:off x="2843808" y="1700808"/>
            <a:ext cx="1296144" cy="779894"/>
            <a:chOff x="323528" y="1772816"/>
            <a:chExt cx="1296144" cy="779894"/>
          </a:xfrm>
        </p:grpSpPr>
        <p:sp>
          <p:nvSpPr>
            <p:cNvPr id="30" name="ZoneTexte 29"/>
            <p:cNvSpPr txBox="1"/>
            <p:nvPr/>
          </p:nvSpPr>
          <p:spPr>
            <a:xfrm>
              <a:off x="467544" y="1844824"/>
              <a:ext cx="1152128" cy="707886"/>
            </a:xfrm>
            <a:prstGeom prst="rect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r-FR" sz="1000" dirty="0"/>
                <a:t>-52 : Alésia, César bat Vercingétorix. La Gaule devient romaine</a:t>
              </a:r>
            </a:p>
          </p:txBody>
        </p:sp>
        <p:sp>
          <p:nvSpPr>
            <p:cNvPr id="29" name="Rectangle à coins arrondis 28"/>
            <p:cNvSpPr/>
            <p:nvPr/>
          </p:nvSpPr>
          <p:spPr>
            <a:xfrm>
              <a:off x="323528" y="1772816"/>
              <a:ext cx="216024" cy="21602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 smtClean="0">
                  <a:solidFill>
                    <a:schemeClr val="tx1"/>
                  </a:solidFill>
                </a:rPr>
                <a:t>8</a:t>
              </a:r>
              <a:endParaRPr lang="fr-FR" sz="1050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ZoneTexte 30"/>
          <p:cNvSpPr txBox="1"/>
          <p:nvPr/>
        </p:nvSpPr>
        <p:spPr>
          <a:xfrm>
            <a:off x="0" y="5934670"/>
            <a:ext cx="4284984" cy="92333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maeQueNosFaz" pitchFamily="34" charset="0"/>
              </a:rPr>
              <a:t>L’Antiquité</a:t>
            </a:r>
            <a:endParaRPr lang="fr-FR" sz="54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maeQueNosFaz" pitchFamily="34" charset="0"/>
            </a:endParaRPr>
          </a:p>
        </p:txBody>
      </p:sp>
      <p:grpSp>
        <p:nvGrpSpPr>
          <p:cNvPr id="8" name="Groupe 31"/>
          <p:cNvGrpSpPr/>
          <p:nvPr/>
        </p:nvGrpSpPr>
        <p:grpSpPr>
          <a:xfrm>
            <a:off x="4932040" y="5517232"/>
            <a:ext cx="1296144" cy="472118"/>
            <a:chOff x="323528" y="1772816"/>
            <a:chExt cx="1296144" cy="472118"/>
          </a:xfrm>
          <a:solidFill>
            <a:schemeClr val="bg1"/>
          </a:solidFill>
        </p:grpSpPr>
        <p:sp>
          <p:nvSpPr>
            <p:cNvPr id="34" name="ZoneTexte 33"/>
            <p:cNvSpPr txBox="1"/>
            <p:nvPr/>
          </p:nvSpPr>
          <p:spPr>
            <a:xfrm>
              <a:off x="467544" y="1844824"/>
              <a:ext cx="1152128" cy="400110"/>
            </a:xfrm>
            <a:prstGeom prst="rect">
              <a:avLst/>
            </a:pr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r-FR" sz="1000" dirty="0" smtClean="0"/>
                <a:t> </a:t>
              </a:r>
              <a:r>
                <a:rPr lang="fr-FR" sz="1000" dirty="0"/>
                <a:t>La romanisation de la Gaule</a:t>
              </a:r>
            </a:p>
          </p:txBody>
        </p:sp>
        <p:sp>
          <p:nvSpPr>
            <p:cNvPr id="33" name="Rectangle à coins arrondis 32"/>
            <p:cNvSpPr/>
            <p:nvPr/>
          </p:nvSpPr>
          <p:spPr>
            <a:xfrm>
              <a:off x="323528" y="1772816"/>
              <a:ext cx="216024" cy="216024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 smtClean="0">
                  <a:solidFill>
                    <a:schemeClr val="tx1"/>
                  </a:solidFill>
                </a:rPr>
                <a:t>9</a:t>
              </a:r>
              <a:endParaRPr lang="fr-FR" sz="10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e 34"/>
          <p:cNvGrpSpPr/>
          <p:nvPr/>
        </p:nvGrpSpPr>
        <p:grpSpPr>
          <a:xfrm>
            <a:off x="7236296" y="2132856"/>
            <a:ext cx="1656184" cy="472118"/>
            <a:chOff x="-36512" y="1772816"/>
            <a:chExt cx="1656184" cy="472118"/>
          </a:xfrm>
          <a:solidFill>
            <a:schemeClr val="bg1"/>
          </a:solidFill>
        </p:grpSpPr>
        <p:sp>
          <p:nvSpPr>
            <p:cNvPr id="37" name="ZoneTexte 36"/>
            <p:cNvSpPr txBox="1"/>
            <p:nvPr/>
          </p:nvSpPr>
          <p:spPr>
            <a:xfrm>
              <a:off x="467544" y="1844824"/>
              <a:ext cx="1152128" cy="400110"/>
            </a:xfrm>
            <a:prstGeom prst="rect">
              <a:avLst/>
            </a:pr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smtClean="0">
                  <a:solidFill>
                    <a:schemeClr val="tx1"/>
                  </a:solidFill>
                </a:rPr>
                <a:t>Chute de</a:t>
              </a:r>
              <a:r>
                <a:rPr lang="fr-FR" sz="1000" baseline="0" dirty="0" smtClean="0">
                  <a:solidFill>
                    <a:schemeClr val="tx1"/>
                  </a:solidFill>
                </a:rPr>
                <a:t> l’Empire romain </a:t>
              </a:r>
              <a:endParaRPr lang="fr-FR" sz="1000" dirty="0"/>
            </a:p>
          </p:txBody>
        </p:sp>
        <p:sp>
          <p:nvSpPr>
            <p:cNvPr id="36" name="Rectangle à coins arrondis 35"/>
            <p:cNvSpPr/>
            <p:nvPr/>
          </p:nvSpPr>
          <p:spPr>
            <a:xfrm>
              <a:off x="-36512" y="1772816"/>
              <a:ext cx="576064" cy="216024"/>
            </a:xfrm>
            <a:prstGeom prst="round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 smtClean="0">
                  <a:solidFill>
                    <a:schemeClr val="tx1"/>
                  </a:solidFill>
                </a:rPr>
                <a:t>10 bis</a:t>
              </a:r>
              <a:endParaRPr lang="fr-FR" sz="10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e 37"/>
          <p:cNvGrpSpPr/>
          <p:nvPr/>
        </p:nvGrpSpPr>
        <p:grpSpPr>
          <a:xfrm>
            <a:off x="5076056" y="2852936"/>
            <a:ext cx="1440160" cy="626006"/>
            <a:chOff x="179512" y="1772816"/>
            <a:chExt cx="1440160" cy="626006"/>
          </a:xfrm>
        </p:grpSpPr>
        <p:sp>
          <p:nvSpPr>
            <p:cNvPr id="40" name="ZoneTexte 39"/>
            <p:cNvSpPr txBox="1"/>
            <p:nvPr/>
          </p:nvSpPr>
          <p:spPr>
            <a:xfrm>
              <a:off x="467544" y="1844824"/>
              <a:ext cx="1152128" cy="55399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r-FR" sz="1000" dirty="0"/>
                <a:t>Un soldat romain – les jeux du cirque</a:t>
              </a:r>
            </a:p>
          </p:txBody>
        </p:sp>
        <p:sp>
          <p:nvSpPr>
            <p:cNvPr id="39" name="Rectangle à coins arrondis 38"/>
            <p:cNvSpPr/>
            <p:nvPr/>
          </p:nvSpPr>
          <p:spPr>
            <a:xfrm>
              <a:off x="179512" y="1772816"/>
              <a:ext cx="360040" cy="21602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 smtClean="0">
                  <a:solidFill>
                    <a:schemeClr val="tx1"/>
                  </a:solidFill>
                </a:rPr>
                <a:t>10</a:t>
              </a:r>
              <a:endParaRPr lang="fr-FR" sz="1050" dirty="0">
                <a:solidFill>
                  <a:schemeClr val="tx1"/>
                </a:solidFill>
              </a:endParaRPr>
            </a:p>
          </p:txBody>
        </p:sp>
      </p:grpSp>
      <p:sp>
        <p:nvSpPr>
          <p:cNvPr id="49" name="Rectangle à coins arrondis 48"/>
          <p:cNvSpPr/>
          <p:nvPr/>
        </p:nvSpPr>
        <p:spPr>
          <a:xfrm>
            <a:off x="7668344" y="980728"/>
            <a:ext cx="576064" cy="21602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</a:rPr>
              <a:t>10 bis</a:t>
            </a:r>
            <a:endParaRPr lang="fr-FR" sz="1050" dirty="0">
              <a:solidFill>
                <a:schemeClr val="tx1"/>
              </a:solidFill>
            </a:endParaRPr>
          </a:p>
        </p:txBody>
      </p:sp>
      <p:pic>
        <p:nvPicPr>
          <p:cNvPr id="50" name="Picture 6" descr="ecritur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564904"/>
            <a:ext cx="792088" cy="7749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 cstate="print"/>
          <a:srcRect l="7467" t="14143" r="70592" b="26094"/>
          <a:stretch>
            <a:fillRect/>
          </a:stretch>
        </p:blipFill>
        <p:spPr bwMode="auto">
          <a:xfrm>
            <a:off x="323528" y="3933056"/>
            <a:ext cx="114090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Picture 6" descr="http://stock.wikimini.org/w/images/2/2b/Al%C3%A9sia-Alesia-Vercingetorix-Vercing%C3%A9tori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564904"/>
            <a:ext cx="1844297" cy="12645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Picture 4" descr="http://p0.storage.canalblog.com/03/19/1010394/76751850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5445224"/>
            <a:ext cx="1593675" cy="12080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4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 r="35706"/>
          <a:stretch>
            <a:fillRect/>
          </a:stretch>
        </p:blipFill>
        <p:spPr bwMode="auto">
          <a:xfrm>
            <a:off x="6300192" y="2564904"/>
            <a:ext cx="819418" cy="160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11" descr="http://lelivrescolaire.fr/upload/books/8-HA2-doc1-cirqu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3573016"/>
            <a:ext cx="1368954" cy="9296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58</Words>
  <Application>Microsoft Office PowerPoint</Application>
  <PresentationFormat>Affichage à l'écran (4:3)</PresentationFormat>
  <Paragraphs>20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Stéphanie</dc:creator>
  <cp:lastModifiedBy>Stéphanie</cp:lastModifiedBy>
  <cp:revision>8</cp:revision>
  <dcterms:created xsi:type="dcterms:W3CDTF">2015-07-25T14:12:27Z</dcterms:created>
  <dcterms:modified xsi:type="dcterms:W3CDTF">2015-07-25T14:20:24Z</dcterms:modified>
</cp:coreProperties>
</file>