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14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2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4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3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6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6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19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68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26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43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89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7AB6-FB9D-431D-9E37-635CF2B3F5C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3C0E-DAA6-4109-95DA-D9A825B38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1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798B2-36A0-4A29-B504-5F29BD4DF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8980"/>
            <a:ext cx="8420100" cy="761521"/>
          </a:xfr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Autofit/>
          </a:bodyPr>
          <a:lstStyle/>
          <a:p>
            <a:r>
              <a:rPr lang="fr-FR" sz="4800" dirty="0">
                <a:latin typeface="AR CHRISTY" panose="02000000000000000000" pitchFamily="2" charset="0"/>
              </a:rPr>
              <a:t>Parcours littéraire 2018/2019</a:t>
            </a:r>
          </a:p>
        </p:txBody>
      </p:sp>
      <p:sp>
        <p:nvSpPr>
          <p:cNvPr id="4" name="Nuage 3">
            <a:extLst>
              <a:ext uri="{FF2B5EF4-FFF2-40B4-BE49-F238E27FC236}">
                <a16:creationId xmlns:a16="http://schemas.microsoft.com/office/drawing/2014/main" id="{4EA5B733-565A-49D3-B6EA-CF7225C6D1A4}"/>
              </a:ext>
            </a:extLst>
          </p:cNvPr>
          <p:cNvSpPr/>
          <p:nvPr/>
        </p:nvSpPr>
        <p:spPr>
          <a:xfrm>
            <a:off x="285750" y="1123950"/>
            <a:ext cx="3829050" cy="2686050"/>
          </a:xfrm>
          <a:prstGeom prst="cloud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Ink Free" panose="03080402000500000000" pitchFamily="66" charset="0"/>
              </a:rPr>
              <a:t>1) L’objet livre </a:t>
            </a:r>
          </a:p>
          <a:p>
            <a:pPr marL="342900" indent="-342900" algn="ctr">
              <a:buAutoNum type="arabicParenR"/>
            </a:pPr>
            <a:endParaRPr lang="fr-FR" sz="2800" dirty="0">
              <a:solidFill>
                <a:schemeClr val="tx1"/>
              </a:solidFill>
              <a:latin typeface="Ink Free" panose="03080402000500000000" pitchFamily="66" charset="0"/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Ink Free" panose="03080402000500000000" pitchFamily="66" charset="0"/>
              </a:rPr>
              <a:t>2) La figure du monstre</a:t>
            </a:r>
          </a:p>
        </p:txBody>
      </p:sp>
      <p:sp>
        <p:nvSpPr>
          <p:cNvPr id="6" name="Nuage 5">
            <a:extLst>
              <a:ext uri="{FF2B5EF4-FFF2-40B4-BE49-F238E27FC236}">
                <a16:creationId xmlns:a16="http://schemas.microsoft.com/office/drawing/2014/main" id="{094FB540-01FF-41DD-AB31-DA941E1AAF17}"/>
              </a:ext>
            </a:extLst>
          </p:cNvPr>
          <p:cNvSpPr/>
          <p:nvPr/>
        </p:nvSpPr>
        <p:spPr>
          <a:xfrm>
            <a:off x="4953000" y="1123950"/>
            <a:ext cx="3829050" cy="2686050"/>
          </a:xfrm>
          <a:prstGeom prst="cloud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Ink Free" panose="03080402000500000000" pitchFamily="66" charset="0"/>
              </a:rPr>
              <a:t>Autour du rapport texte-image. </a:t>
            </a:r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272572DB-6F14-4740-BD19-BF3B4B5D0549}"/>
              </a:ext>
            </a:extLst>
          </p:cNvPr>
          <p:cNvSpPr/>
          <p:nvPr/>
        </p:nvSpPr>
        <p:spPr>
          <a:xfrm>
            <a:off x="285750" y="3953449"/>
            <a:ext cx="3124200" cy="2247900"/>
          </a:xfrm>
          <a:prstGeom prst="cloud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Ink Free" panose="03080402000500000000" pitchFamily="66" charset="0"/>
              </a:rPr>
              <a:t>Autour d’un auteur 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Ink Free" panose="03080402000500000000" pitchFamily="66" charset="0"/>
              </a:rPr>
              <a:t>Ou les grandes questions: les récits de brouille / la famille ? </a:t>
            </a:r>
          </a:p>
        </p:txBody>
      </p:sp>
      <p:sp>
        <p:nvSpPr>
          <p:cNvPr id="8" name="Nuage 7">
            <a:extLst>
              <a:ext uri="{FF2B5EF4-FFF2-40B4-BE49-F238E27FC236}">
                <a16:creationId xmlns:a16="http://schemas.microsoft.com/office/drawing/2014/main" id="{43239E61-83CF-4EC5-B69D-38FE2336E90A}"/>
              </a:ext>
            </a:extLst>
          </p:cNvPr>
          <p:cNvSpPr/>
          <p:nvPr/>
        </p:nvSpPr>
        <p:spPr>
          <a:xfrm>
            <a:off x="3448052" y="4391120"/>
            <a:ext cx="3124200" cy="2247900"/>
          </a:xfrm>
          <a:prstGeom prst="cloud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Ink Free" panose="03080402000500000000" pitchFamily="66" charset="0"/>
              </a:rPr>
              <a:t>Autour des mythes et des légendes: les récits mythologiques.</a:t>
            </a:r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63734740-0741-4EC3-BE81-B63406976C2C}"/>
              </a:ext>
            </a:extLst>
          </p:cNvPr>
          <p:cNvSpPr/>
          <p:nvPr/>
        </p:nvSpPr>
        <p:spPr>
          <a:xfrm>
            <a:off x="6610354" y="3810000"/>
            <a:ext cx="3124200" cy="2247900"/>
          </a:xfrm>
          <a:prstGeom prst="cloud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Ink Free" panose="03080402000500000000" pitchFamily="66" charset="0"/>
              </a:rPr>
              <a:t>Autour d’un genre:</a:t>
            </a:r>
          </a:p>
          <a:p>
            <a:pPr marL="342900" indent="-342900" algn="ctr">
              <a:buAutoNum type="arabicParenR"/>
            </a:pPr>
            <a:r>
              <a:rPr lang="fr-FR" dirty="0">
                <a:solidFill>
                  <a:schemeClr val="tx1"/>
                </a:solidFill>
                <a:latin typeface="Ink Free" panose="03080402000500000000" pitchFamily="66" charset="0"/>
              </a:rPr>
              <a:t>La BD</a:t>
            </a:r>
          </a:p>
          <a:p>
            <a:pPr marL="342900" indent="-342900" algn="ctr">
              <a:buAutoNum type="arabicParenR"/>
            </a:pPr>
            <a:r>
              <a:rPr lang="fr-FR" dirty="0">
                <a:solidFill>
                  <a:schemeClr val="tx1"/>
                </a:solidFill>
                <a:latin typeface="Ink Free" panose="03080402000500000000" pitchFamily="66" charset="0"/>
              </a:rPr>
              <a:t>La fable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AE172A-BABE-42FE-A37A-F1F7628C0370}"/>
              </a:ext>
            </a:extLst>
          </p:cNvPr>
          <p:cNvSpPr/>
          <p:nvPr/>
        </p:nvSpPr>
        <p:spPr>
          <a:xfrm rot="1394810">
            <a:off x="3062462" y="1240862"/>
            <a:ext cx="1085161" cy="51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Période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BE4B35-2C51-4B42-B3BF-6D108B0936CA}"/>
              </a:ext>
            </a:extLst>
          </p:cNvPr>
          <p:cNvSpPr/>
          <p:nvPr/>
        </p:nvSpPr>
        <p:spPr>
          <a:xfrm rot="1394810">
            <a:off x="7650025" y="1304344"/>
            <a:ext cx="1085161" cy="51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Période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B60710-5B30-4A42-B72B-32CB1D203AD8}"/>
              </a:ext>
            </a:extLst>
          </p:cNvPr>
          <p:cNvSpPr/>
          <p:nvPr/>
        </p:nvSpPr>
        <p:spPr>
          <a:xfrm rot="1394810">
            <a:off x="2407009" y="3976599"/>
            <a:ext cx="925591" cy="395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Période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5B9B5E-C52E-41E8-9658-5E090F8657F9}"/>
              </a:ext>
            </a:extLst>
          </p:cNvPr>
          <p:cNvSpPr/>
          <p:nvPr/>
        </p:nvSpPr>
        <p:spPr>
          <a:xfrm rot="1394810">
            <a:off x="5318881" y="4393635"/>
            <a:ext cx="925591" cy="395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Période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DA5CDF-DA2A-4C2E-9F3F-58C452C1C4E6}"/>
              </a:ext>
            </a:extLst>
          </p:cNvPr>
          <p:cNvSpPr/>
          <p:nvPr/>
        </p:nvSpPr>
        <p:spPr>
          <a:xfrm rot="1394810">
            <a:off x="8700254" y="3964792"/>
            <a:ext cx="925591" cy="395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Période 5</a:t>
            </a:r>
          </a:p>
        </p:txBody>
      </p:sp>
    </p:spTree>
    <p:extLst>
      <p:ext uri="{BB962C8B-B14F-4D97-AF65-F5344CB8AC3E}">
        <p14:creationId xmlns:p14="http://schemas.microsoft.com/office/powerpoint/2010/main" val="98852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798B2-36A0-4A29-B504-5F29BD4DF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8980"/>
            <a:ext cx="8420100" cy="761521"/>
          </a:xfr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Autofit/>
          </a:bodyPr>
          <a:lstStyle/>
          <a:p>
            <a:r>
              <a:rPr lang="fr-FR" sz="4800" dirty="0">
                <a:latin typeface="AR CHRISTY" panose="02000000000000000000" pitchFamily="2" charset="0"/>
              </a:rPr>
              <a:t>Période 1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C261B35-C951-4F92-B8D6-AD2B02215218}"/>
              </a:ext>
            </a:extLst>
          </p:cNvPr>
          <p:cNvSpPr/>
          <p:nvPr/>
        </p:nvSpPr>
        <p:spPr>
          <a:xfrm>
            <a:off x="209319" y="1079653"/>
            <a:ext cx="9474507" cy="672029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0070C0"/>
                </a:solidFill>
              </a:rPr>
              <a:t>1) L’objet livre.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ED2E0258-FB32-41E3-BCA3-082FD028785F}"/>
              </a:ext>
            </a:extLst>
          </p:cNvPr>
          <p:cNvSpPr/>
          <p:nvPr/>
        </p:nvSpPr>
        <p:spPr>
          <a:xfrm>
            <a:off x="209319" y="1927952"/>
            <a:ext cx="9474507" cy="4711068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lvl="0" algn="ctr"/>
            <a:r>
              <a:rPr lang="fr-FR" b="1" u="sng" dirty="0">
                <a:solidFill>
                  <a:srgbClr val="0070C0"/>
                </a:solidFill>
              </a:rPr>
              <a:t>2) La figure du monstre.</a:t>
            </a:r>
          </a:p>
          <a:p>
            <a:pPr lvl="0" algn="ctr"/>
            <a:endParaRPr lang="fr-FR" b="1" u="sng" dirty="0">
              <a:solidFill>
                <a:srgbClr val="0070C0"/>
              </a:solidFill>
            </a:endParaRPr>
          </a:p>
          <a:p>
            <a:pPr lvl="0"/>
            <a:r>
              <a:rPr lang="fr-FR" sz="1500" u="sng" dirty="0">
                <a:solidFill>
                  <a:schemeClr val="tx1"/>
                </a:solidFill>
              </a:rPr>
              <a:t>Lectures suivies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Va t’en, grand monstre vert! D’Ed </a:t>
            </a:r>
            <a:r>
              <a:rPr lang="fr-FR" sz="1500" dirty="0" err="1">
                <a:solidFill>
                  <a:prstClr val="black"/>
                </a:solidFill>
              </a:rPr>
              <a:t>Emberley</a:t>
            </a:r>
            <a:endParaRPr lang="fr-FR" sz="15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 err="1">
                <a:solidFill>
                  <a:prstClr val="black"/>
                </a:solidFill>
              </a:rPr>
              <a:t>Gruffalo</a:t>
            </a:r>
            <a:r>
              <a:rPr lang="fr-FR" sz="1500" dirty="0">
                <a:solidFill>
                  <a:prstClr val="black"/>
                </a:solidFill>
              </a:rPr>
              <a:t> de Julia Donaldson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Le monstre poilu d’Henriette </a:t>
            </a:r>
            <a:r>
              <a:rPr lang="fr-FR" sz="1500" dirty="0" err="1">
                <a:solidFill>
                  <a:prstClr val="black"/>
                </a:solidFill>
              </a:rPr>
              <a:t>Bichonnier</a:t>
            </a:r>
            <a:endParaRPr lang="fr-FR" sz="1500" dirty="0">
              <a:solidFill>
                <a:prstClr val="black"/>
              </a:solidFill>
            </a:endParaRPr>
          </a:p>
          <a:p>
            <a:pPr lvl="0"/>
            <a:endParaRPr lang="fr-FR" sz="1500" dirty="0">
              <a:solidFill>
                <a:prstClr val="black"/>
              </a:solidFill>
            </a:endParaRPr>
          </a:p>
          <a:p>
            <a:pPr lvl="0"/>
            <a:r>
              <a:rPr lang="fr-FR" sz="1500" u="sng" dirty="0">
                <a:solidFill>
                  <a:prstClr val="black"/>
                </a:solidFill>
              </a:rPr>
              <a:t>Lectures offertes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Petit </a:t>
            </a:r>
            <a:r>
              <a:rPr lang="fr-FR" sz="1500" dirty="0" err="1">
                <a:solidFill>
                  <a:prstClr val="black"/>
                </a:solidFill>
              </a:rPr>
              <a:t>Gruffalo</a:t>
            </a:r>
            <a:r>
              <a:rPr lang="fr-FR" sz="1500" dirty="0">
                <a:solidFill>
                  <a:prstClr val="black"/>
                </a:solidFill>
              </a:rPr>
              <a:t> de Julia Donaldson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Aujourd’hui on va de Mies Van </a:t>
            </a:r>
            <a:r>
              <a:rPr lang="fr-FR" sz="1500" dirty="0" err="1">
                <a:solidFill>
                  <a:prstClr val="black"/>
                </a:solidFill>
              </a:rPr>
              <a:t>Hout</a:t>
            </a:r>
            <a:endParaRPr lang="fr-FR" sz="15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Le retour du monstre poilu d’Henriette </a:t>
            </a:r>
            <a:r>
              <a:rPr lang="fr-FR" sz="1500" dirty="0" err="1">
                <a:solidFill>
                  <a:prstClr val="black"/>
                </a:solidFill>
              </a:rPr>
              <a:t>Bichonnier</a:t>
            </a:r>
            <a:endParaRPr lang="fr-FR" sz="15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Mon monstre ton monstre de Mélissa </a:t>
            </a:r>
            <a:r>
              <a:rPr lang="fr-FR" sz="1500" dirty="0" err="1">
                <a:solidFill>
                  <a:prstClr val="black"/>
                </a:solidFill>
              </a:rPr>
              <a:t>Pigois</a:t>
            </a:r>
            <a:r>
              <a:rPr lang="fr-FR" sz="1500" dirty="0">
                <a:solidFill>
                  <a:prstClr val="black"/>
                </a:solidFill>
              </a:rPr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Tous les monstres ont peur du noir, Michaël Escoffier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Mon </a:t>
            </a:r>
            <a:r>
              <a:rPr lang="fr-FR" sz="1500" dirty="0" err="1">
                <a:solidFill>
                  <a:prstClr val="black"/>
                </a:solidFill>
              </a:rPr>
              <a:t>vertpoilu</a:t>
            </a:r>
            <a:r>
              <a:rPr lang="fr-FR" sz="1500" dirty="0">
                <a:solidFill>
                  <a:prstClr val="black"/>
                </a:solidFill>
              </a:rPr>
              <a:t> dodu, Daniel </a:t>
            </a:r>
            <a:r>
              <a:rPr lang="fr-FR" sz="1500" dirty="0" err="1">
                <a:solidFill>
                  <a:prstClr val="black"/>
                </a:solidFill>
              </a:rPr>
              <a:t>Postgate</a:t>
            </a:r>
            <a:endParaRPr lang="fr-FR" sz="15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Des monstres, Léo-James Lévesque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Le monstre amoureux, Marie-Hélène Delval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J’élève mon monstre, Elise Gravel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Papa!, Philippe Corentin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prstClr val="black"/>
                </a:solidFill>
              </a:rPr>
              <a:t>Max et les </a:t>
            </a:r>
            <a:r>
              <a:rPr lang="fr-FR" sz="1500" dirty="0" err="1">
                <a:solidFill>
                  <a:prstClr val="black"/>
                </a:solidFill>
              </a:rPr>
              <a:t>maximonstres</a:t>
            </a:r>
            <a:r>
              <a:rPr lang="fr-FR" sz="1500" dirty="0">
                <a:solidFill>
                  <a:prstClr val="black"/>
                </a:solidFill>
              </a:rPr>
              <a:t>, Maurice </a:t>
            </a:r>
            <a:r>
              <a:rPr lang="fr-FR" sz="1500" dirty="0" err="1">
                <a:solidFill>
                  <a:prstClr val="black"/>
                </a:solidFill>
              </a:rPr>
              <a:t>Sendak</a:t>
            </a:r>
            <a:endParaRPr lang="fr-FR" sz="1500" dirty="0">
              <a:solidFill>
                <a:prstClr val="black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2456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172</Words>
  <Application>Microsoft Office PowerPoint</Application>
  <PresentationFormat>Format A4 (210 x 297 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Ink Free</vt:lpstr>
      <vt:lpstr>Thème Office</vt:lpstr>
      <vt:lpstr>Parcours littéraire 2018/2019</vt:lpstr>
      <vt:lpstr>Période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littéraire</dc:title>
  <dc:creator>Soudais Mélissa</dc:creator>
  <cp:lastModifiedBy>Soudais Mélissa</cp:lastModifiedBy>
  <cp:revision>9</cp:revision>
  <dcterms:created xsi:type="dcterms:W3CDTF">2018-08-28T15:44:43Z</dcterms:created>
  <dcterms:modified xsi:type="dcterms:W3CDTF">2018-08-28T20:45:40Z</dcterms:modified>
</cp:coreProperties>
</file>