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1" r:id="rId4"/>
    <p:sldId id="263" r:id="rId5"/>
    <p:sldId id="264" r:id="rId6"/>
    <p:sldId id="265" r:id="rId7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2" y="-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4A5E-2359-4D0F-A3FB-9520EDD299C2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8C79-B136-4A84-9786-96048B15D8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0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F1925-7ACE-4298-9921-CB1473202CD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8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1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6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59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5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26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0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79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8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5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65E5-36C4-4227-884C-41345C8D8813}" type="datetimeFigureOut">
              <a:rPr lang="fr-FR" smtClean="0"/>
              <a:t>02/01/2015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E018-7E60-4074-B36E-0F4F631B48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63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09929" y="128592"/>
            <a:ext cx="2610490" cy="5557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4139" y="240458"/>
            <a:ext cx="2357862" cy="428397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Prénom: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83604" y="843122"/>
            <a:ext cx="4294677" cy="1032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36232" y="901070"/>
            <a:ext cx="3789421" cy="936321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pPr algn="ctr"/>
            <a:r>
              <a:rPr lang="fr-FR" sz="2700" dirty="0">
                <a:latin typeface="Mia's Scribblings ~" panose="02000000000000000000" pitchFamily="2" charset="0"/>
              </a:rPr>
              <a:t>PLAN DE TRAVAIL </a:t>
            </a:r>
            <a:r>
              <a:rPr lang="fr-FR" sz="2700" dirty="0" smtClean="0">
                <a:latin typeface="Mia's Scribblings ~" panose="02000000000000000000" pitchFamily="2" charset="0"/>
              </a:rPr>
              <a:t>N°13 </a:t>
            </a:r>
            <a:r>
              <a:rPr lang="fr-FR" sz="2700" dirty="0">
                <a:latin typeface="Mia's Scribblings ~" panose="02000000000000000000" pitchFamily="2" charset="0"/>
              </a:rPr>
              <a:t>- CE1 </a:t>
            </a:r>
          </a:p>
        </p:txBody>
      </p:sp>
      <p:sp>
        <p:nvSpPr>
          <p:cNvPr id="8" name="Étiquette 7"/>
          <p:cNvSpPr/>
          <p:nvPr/>
        </p:nvSpPr>
        <p:spPr>
          <a:xfrm>
            <a:off x="209929" y="196773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9933" y="1833922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706746" y="1134975"/>
            <a:ext cx="4907385" cy="1336338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</a:rPr>
              <a:t>un lapin, un élève, ma mère, un phoque,  un sapin,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mon journal, son cheval, une pipe, une voiture, </a:t>
            </a:r>
          </a:p>
          <a:p>
            <a:r>
              <a:rPr lang="fr-FR" sz="1600" dirty="0">
                <a:latin typeface="Comic Sans MS" panose="030F0702030302020204" pitchFamily="66" charset="0"/>
              </a:rPr>
              <a:t>la lune, la neige, la maîtresse, la directrice, un oiseau</a:t>
            </a:r>
            <a:r>
              <a:rPr lang="fr-FR" sz="1600" dirty="0" smtClean="0">
                <a:latin typeface="Comic Sans MS" panose="030F0702030302020204" pitchFamily="66" charset="0"/>
              </a:rPr>
              <a:t>, l’ours, le chanteur</a:t>
            </a:r>
            <a:endParaRPr lang="fr-FR" sz="1600" dirty="0">
              <a:latin typeface="Comic Sans MS" panose="030F0702030302020204" pitchFamily="66" charset="0"/>
            </a:endParaRPr>
          </a:p>
          <a:p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8" name="Étiquette 17"/>
          <p:cNvSpPr/>
          <p:nvPr/>
        </p:nvSpPr>
        <p:spPr>
          <a:xfrm>
            <a:off x="5714006" y="18066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693413" y="-28134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3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56347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ekladata.com/Wa_eAxqsTJyZnck4HcEoDQ-3f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0" y="1527005"/>
            <a:ext cx="854998" cy="8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720328" y="6432109"/>
            <a:ext cx="4893803" cy="428433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1" name="Étiquette 30"/>
          <p:cNvSpPr/>
          <p:nvPr/>
        </p:nvSpPr>
        <p:spPr>
          <a:xfrm>
            <a:off x="168388" y="4866637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294140" y="4731289"/>
            <a:ext cx="589465" cy="874766"/>
          </a:xfrm>
          <a:prstGeom prst="rect">
            <a:avLst/>
          </a:prstGeom>
          <a:noFill/>
        </p:spPr>
        <p:txBody>
          <a:bodyPr wrap="square" lIns="104214" tIns="52107" rIns="104214" bIns="52107" rtlCol="0">
            <a:spAutoFit/>
          </a:bodyPr>
          <a:lstStyle/>
          <a:p>
            <a:r>
              <a:rPr lang="fr-FR" sz="5000" dirty="0">
                <a:latin typeface="cats MEOW" panose="020B0603050302020204" pitchFamily="34" charset="0"/>
              </a:rPr>
              <a:t>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36235" y="5025814"/>
            <a:ext cx="4498502" cy="628508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1600" u="sng" dirty="0">
                <a:latin typeface="Comic Sans MS" panose="030F0702030302020204" pitchFamily="66" charset="0"/>
              </a:rPr>
              <a:t>Je </a:t>
            </a:r>
            <a:r>
              <a:rPr lang="fr-FR" sz="1600" u="sng" dirty="0" smtClean="0">
                <a:latin typeface="Comic Sans MS" panose="030F0702030302020204" pitchFamily="66" charset="0"/>
              </a:rPr>
              <a:t>complète les phrases avec le verbe être au </a:t>
            </a:r>
            <a:r>
              <a:rPr lang="fr-FR" sz="1600" u="sng" dirty="0">
                <a:latin typeface="Comic Sans MS" panose="030F0702030302020204" pitchFamily="66" charset="0"/>
              </a:rPr>
              <a:t>présent</a:t>
            </a:r>
            <a:r>
              <a:rPr lang="fr-FR" sz="1800" u="sng" dirty="0"/>
              <a:t>: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98" y="45989"/>
            <a:ext cx="822622" cy="86126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79" y="36885"/>
            <a:ext cx="527600" cy="60740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556100" y="128592"/>
            <a:ext cx="228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latin typeface="Comic Sans MS" panose="030F0702030302020204" pitchFamily="66" charset="0"/>
              </a:rPr>
              <a:t>Grammaire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556100" y="537926"/>
            <a:ext cx="378968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Classe dans le tableau les différents noms</a:t>
            </a:r>
            <a:r>
              <a:rPr lang="fr-FR" sz="2000" dirty="0" smtClean="0"/>
              <a:t> :</a:t>
            </a:r>
          </a:p>
          <a:p>
            <a:endParaRPr lang="fr-FR" dirty="0"/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48341"/>
              </p:ext>
            </p:extLst>
          </p:nvPr>
        </p:nvGraphicFramePr>
        <p:xfrm>
          <a:off x="5854500" y="2397804"/>
          <a:ext cx="4625457" cy="21278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1819"/>
                <a:gridCol w="1541819"/>
                <a:gridCol w="1541819"/>
              </a:tblGrid>
              <a:tr h="436173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PERSONNES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ANIMAUX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omic Sans MS" panose="030F0702030302020204" pitchFamily="66" charset="0"/>
                        </a:rPr>
                        <a:t>CHOSES</a:t>
                      </a:r>
                      <a:endParaRPr lang="fr-FR" sz="16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36173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Étiquette 31"/>
          <p:cNvSpPr/>
          <p:nvPr/>
        </p:nvSpPr>
        <p:spPr>
          <a:xfrm>
            <a:off x="5866406" y="485971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14" tIns="52107" rIns="104214" bIns="52107" spcCol="0" rtlCol="0" anchor="ctr"/>
          <a:lstStyle/>
          <a:p>
            <a:pPr algn="ctr"/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5908510" y="4731289"/>
            <a:ext cx="757885" cy="923249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4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36234" y="2271305"/>
            <a:ext cx="437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Conjugue le verbe être au présent: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25384"/>
              </p:ext>
            </p:extLst>
          </p:nvPr>
        </p:nvGraphicFramePr>
        <p:xfrm>
          <a:off x="1358173" y="2718859"/>
          <a:ext cx="3935003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731"/>
                <a:gridCol w="2448272"/>
              </a:tblGrid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tu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Nous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Elles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je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Vous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Il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Ils</a:t>
                      </a:r>
                      <a:r>
                        <a:rPr lang="fr-FR" sz="12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  <a:tr h="269744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elle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68388" y="5654538"/>
            <a:ext cx="5466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Il _______ dans la classe de CE1.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Nous ___________ 24 élèves.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Je _________ à côté de toi!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Vous _________ attentifs pendant la leçon.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Tu _________ en retard.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>
                <a:latin typeface="Comic Sans MS" panose="030F0702030302020204" pitchFamily="66" charset="0"/>
              </a:rPr>
              <a:t>Elles _________ sœurs jumelles.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08500" y="4731289"/>
            <a:ext cx="3984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latin typeface="Comic Sans MS" panose="030F0702030302020204" pitchFamily="66" charset="0"/>
              </a:rPr>
              <a:t>Colorie en rouge les noms propres, en bleu les noms communs.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88265" y="5622271"/>
            <a:ext cx="5019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un </a:t>
            </a:r>
            <a:r>
              <a:rPr lang="fr-FR" sz="2000" dirty="0">
                <a:latin typeface="Comic Sans MS" panose="030F0702030302020204" pitchFamily="66" charset="0"/>
              </a:rPr>
              <a:t>ordinateur, Pierre, une ville, Dombasle, Paris, une capitale, une lettre, une histoire, Mme </a:t>
            </a:r>
            <a:r>
              <a:rPr lang="fr-FR" sz="2000" dirty="0" err="1">
                <a:latin typeface="Comic Sans MS" panose="030F0702030302020204" pitchFamily="66" charset="0"/>
              </a:rPr>
              <a:t>Delepee</a:t>
            </a:r>
            <a:r>
              <a:rPr lang="fr-FR" sz="2000" dirty="0">
                <a:latin typeface="Comic Sans MS" panose="030F0702030302020204" pitchFamily="66" charset="0"/>
              </a:rPr>
              <a:t>, des loups, </a:t>
            </a:r>
            <a:endParaRPr lang="fr-FR" sz="2000" dirty="0" smtClean="0">
              <a:latin typeface="Comic Sans MS" panose="030F0702030302020204" pitchFamily="66" charset="0"/>
            </a:endParaRPr>
          </a:p>
          <a:p>
            <a:r>
              <a:rPr lang="fr-FR" sz="2000" dirty="0" smtClean="0">
                <a:latin typeface="Comic Sans MS" panose="030F0702030302020204" pitchFamily="66" charset="0"/>
              </a:rPr>
              <a:t>la </a:t>
            </a:r>
            <a:r>
              <a:rPr lang="fr-FR" sz="2000" dirty="0">
                <a:latin typeface="Comic Sans MS" panose="030F0702030302020204" pitchFamily="66" charset="0"/>
              </a:rPr>
              <a:t>mer, la </a:t>
            </a:r>
            <a:r>
              <a:rPr lang="fr-FR" sz="2000" dirty="0" smtClean="0">
                <a:latin typeface="Comic Sans MS" panose="030F0702030302020204" pitchFamily="66" charset="0"/>
              </a:rPr>
              <a:t>France, une chaussure, l’Australie, Bruxelles, le désert, un boomerang, </a:t>
            </a:r>
            <a:r>
              <a:rPr lang="fr-FR" sz="2000" dirty="0" err="1" smtClean="0">
                <a:latin typeface="Comic Sans MS" panose="030F0702030302020204" pitchFamily="66" charset="0"/>
              </a:rPr>
              <a:t>Yapa</a:t>
            </a:r>
            <a:r>
              <a:rPr lang="fr-FR" sz="2000" dirty="0" smtClean="0">
                <a:latin typeface="Comic Sans MS" panose="030F0702030302020204" pitchFamily="66" charset="0"/>
              </a:rPr>
              <a:t>.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3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09929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2279" y="3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5</a:t>
            </a:r>
            <a:endParaRPr lang="fr-FR" sz="5400" dirty="0">
              <a:latin typeface="cats MEOW" panose="020B06030503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52025" y="69796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81792" y="3332580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7" name="Étiquette 6"/>
          <p:cNvSpPr/>
          <p:nvPr/>
        </p:nvSpPr>
        <p:spPr>
          <a:xfrm>
            <a:off x="171167" y="31895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3471" y="3085154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6</a:t>
            </a:r>
            <a:endParaRPr lang="fr-FR" sz="5400" dirty="0">
              <a:latin typeface="cats MEOW" panose="020B06030503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tiquette 12"/>
          <p:cNvSpPr/>
          <p:nvPr/>
        </p:nvSpPr>
        <p:spPr>
          <a:xfrm>
            <a:off x="5764228" y="859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74201" y="-18416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567490" y="187271"/>
            <a:ext cx="5389399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Vocabulaire</a:t>
            </a:r>
          </a:p>
        </p:txBody>
      </p:sp>
      <p:pic>
        <p:nvPicPr>
          <p:cNvPr id="1026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1716" y="75832"/>
            <a:ext cx="1347081" cy="7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kladata.com/LIBvBXnM0mQrCr1U0UhK_5Y6_F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46" y="3228691"/>
            <a:ext cx="1238793" cy="59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ekladata.com/kJP3mGg0pSClBsPh5x96Qt_C7g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8796" y="155748"/>
            <a:ext cx="1054416" cy="5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5" y="97862"/>
            <a:ext cx="953854" cy="461657"/>
          </a:xfrm>
          <a:prstGeom prst="rect">
            <a:avLst/>
          </a:prstGeom>
        </p:spPr>
      </p:pic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2140"/>
              </p:ext>
            </p:extLst>
          </p:nvPr>
        </p:nvGraphicFramePr>
        <p:xfrm>
          <a:off x="129216" y="1055082"/>
          <a:ext cx="5505516" cy="2030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1103"/>
                <a:gridCol w="1101103"/>
                <a:gridCol w="1246882"/>
                <a:gridCol w="1010512"/>
                <a:gridCol w="1045916"/>
              </a:tblGrid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</a:t>
                      </a:r>
                      <a:r>
                        <a:rPr lang="fr-FR" sz="1300" baseline="0" dirty="0" smtClean="0">
                          <a:latin typeface="Comic Sans MS" panose="030F0702030302020204" pitchFamily="66" charset="0"/>
                        </a:rPr>
                        <a:t> prénom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blont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bon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Une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chensson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balon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nombre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Une chanson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prénon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garçon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fr-FR" sz="1200" dirty="0" smtClean="0">
                          <a:latin typeface="Comic Sans MS" panose="030F0702030302020204" pitchFamily="66" charset="0"/>
                        </a:rPr>
                        <a:t>conjugaison</a:t>
                      </a:r>
                      <a:endParaRPr lang="fr-FR" sz="12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blond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Ils fons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conjugeison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bom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lont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  <a:tr h="507518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garçon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ballon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long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Ils font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fr-FR" sz="1300" dirty="0" err="1" smtClean="0">
                          <a:latin typeface="Comic Sans MS" panose="030F0702030302020204" pitchFamily="66" charset="0"/>
                        </a:rPr>
                        <a:t>nonbre</a:t>
                      </a:r>
                      <a:endParaRPr lang="fr-FR" sz="1300" dirty="0">
                        <a:latin typeface="Comic Sans MS" panose="030F0702030302020204" pitchFamily="66" charset="0"/>
                      </a:endParaRPr>
                    </a:p>
                  </a:txBody>
                  <a:tcPr marL="106934" marR="106934" marT="50408" marB="50408"/>
                </a:tc>
              </a:tr>
            </a:tbl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064065" y="397384"/>
            <a:ext cx="4570670" cy="720841"/>
          </a:xfrm>
          <a:prstGeom prst="rect">
            <a:avLst/>
          </a:prstGeom>
          <a:noFill/>
        </p:spPr>
        <p:txBody>
          <a:bodyPr wrap="square" lIns="104269" tIns="52135" rIns="104269" bIns="52135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Je colorie les mots bien écrits (ceux de ma dictée)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63" name="Étiquette 62"/>
          <p:cNvSpPr/>
          <p:nvPr/>
        </p:nvSpPr>
        <p:spPr>
          <a:xfrm>
            <a:off x="5744999" y="474045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5834709" y="4636082"/>
            <a:ext cx="662674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9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9527" y="3904080"/>
            <a:ext cx="52552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34709" y="757804"/>
            <a:ext cx="47985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J’écris le contraire de chaque phrase: je cherche dans </a:t>
            </a:r>
            <a:r>
              <a:rPr lang="fr-FR" sz="1800" u="sng" dirty="0" smtClean="0">
                <a:latin typeface="Comic Sans MS" panose="030F0702030302020204" pitchFamily="66" charset="0"/>
              </a:rPr>
              <a:t>le dictionnaire </a:t>
            </a:r>
            <a:r>
              <a:rPr lang="fr-FR" sz="1800" dirty="0" smtClean="0">
                <a:latin typeface="Comic Sans MS" panose="030F0702030302020204" pitchFamily="66" charset="0"/>
              </a:rPr>
              <a:t>le contraire du mot souligné.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Tu es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généreux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Cet animal est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peureux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Alice va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rapetisser</a:t>
            </a:r>
            <a:r>
              <a:rPr lang="fr-FR" sz="1800" dirty="0" smtClean="0">
                <a:latin typeface="Comic Sans MS" panose="030F0702030302020204" pitchFamily="66" charset="0"/>
              </a:rPr>
              <a:t> avec cette potion.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Cette viande est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tendre</a:t>
            </a:r>
            <a:r>
              <a:rPr lang="fr-FR" sz="1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800" dirty="0" smtClean="0">
                <a:latin typeface="Comic Sans MS" panose="030F0702030302020204" pitchFamily="66" charset="0"/>
              </a:rPr>
              <a:t>Il faut </a:t>
            </a:r>
            <a:r>
              <a:rPr lang="fr-FR" sz="1800" b="1" u="sng" dirty="0" smtClean="0">
                <a:latin typeface="Comic Sans MS" panose="030F0702030302020204" pitchFamily="66" charset="0"/>
              </a:rPr>
              <a:t>retranche</a:t>
            </a:r>
            <a:r>
              <a:rPr lang="fr-FR" sz="1800" dirty="0" smtClean="0">
                <a:latin typeface="Comic Sans MS" panose="030F0702030302020204" pitchFamily="66" charset="0"/>
              </a:rPr>
              <a:t>r pour trouver la réponse.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________________________________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64065" y="3760995"/>
            <a:ext cx="457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colorie les noms féminins en rouge et les noms masculins en bleu.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55753"/>
              </p:ext>
            </p:extLst>
          </p:nvPr>
        </p:nvGraphicFramePr>
        <p:xfrm>
          <a:off x="72345" y="4454363"/>
          <a:ext cx="5372418" cy="1198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806"/>
                <a:gridCol w="1790806"/>
                <a:gridCol w="1790806"/>
              </a:tblGrid>
              <a:tr h="3994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ours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oiseau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écharpe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94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traîneau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luge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glace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9949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flocon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neige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manteau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Étiquette 39"/>
          <p:cNvSpPr/>
          <p:nvPr/>
        </p:nvSpPr>
        <p:spPr>
          <a:xfrm>
            <a:off x="82646" y="5796855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994367" y="5715922"/>
            <a:ext cx="4909503" cy="428415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Orthographe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5789" y="5715922"/>
            <a:ext cx="792088" cy="92326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5400" dirty="0">
                <a:latin typeface="cats MEOW" panose="020B0603050302020204" pitchFamily="34" charset="0"/>
              </a:rPr>
              <a:t>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36599" y="5992888"/>
            <a:ext cx="458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trouve le féminin des noms: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" y="6511384"/>
            <a:ext cx="3042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Un chanteur:_________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Un directeur:_________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Un acteur:__________</a:t>
            </a: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042445" y="6511384"/>
            <a:ext cx="2576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Un chien:_________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Un chat:_________</a:t>
            </a:r>
          </a:p>
          <a:p>
            <a:r>
              <a:rPr lang="fr-FR" sz="1800" dirty="0" smtClean="0">
                <a:latin typeface="Comic Sans MS" panose="030F0702030302020204" pitchFamily="66" charset="0"/>
              </a:rPr>
              <a:t>Un lion:__________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16295" y="4860751"/>
            <a:ext cx="4016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Relie ce qui va ensemble (les contraires)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66046" y="5507082"/>
            <a:ext cx="194876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Allumer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Clair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Lourd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Long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Lisible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Propre</a:t>
            </a:r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624753" y="5507082"/>
            <a:ext cx="216024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Léger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Court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Sale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Éteindre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Illisible</a:t>
            </a:r>
          </a:p>
          <a:p>
            <a:r>
              <a:rPr lang="fr-FR" dirty="0" smtClean="0">
                <a:latin typeface="Comic Sans MS" panose="030F0702030302020204" pitchFamily="66" charset="0"/>
              </a:rPr>
              <a:t>Foncé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69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tiquette 1"/>
          <p:cNvSpPr/>
          <p:nvPr/>
        </p:nvSpPr>
        <p:spPr>
          <a:xfrm>
            <a:off x="254474" y="180231"/>
            <a:ext cx="701296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7159" y="145852"/>
            <a:ext cx="2139897" cy="707821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10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64133" y="33259"/>
            <a:ext cx="5389399" cy="1028580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Ecriture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Je copie la phrase: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ekladata.com/qNmPPvdkTLwZ01R259eMlxPnNh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" y="2209395"/>
            <a:ext cx="9625512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984939"/>
            <a:ext cx="6097120" cy="984820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2900" dirty="0" smtClean="0">
                <a:latin typeface="Cursive standard" pitchFamily="2" charset="0"/>
              </a:rPr>
              <a:t>Nathan habite à Nantes mais il veut </a:t>
            </a:r>
          </a:p>
          <a:p>
            <a:r>
              <a:rPr lang="fr-FR" sz="2900" dirty="0">
                <a:latin typeface="Cursive standard" pitchFamily="2" charset="0"/>
              </a:rPr>
              <a:t>d</a:t>
            </a:r>
            <a:r>
              <a:rPr lang="fr-FR" sz="2900" dirty="0" smtClean="0">
                <a:latin typeface="Cursive standard" pitchFamily="2" charset="0"/>
              </a:rPr>
              <a:t>éménager en Norvège.</a:t>
            </a:r>
            <a:endParaRPr lang="fr-FR" sz="2900" dirty="0">
              <a:latin typeface="Cursive standard" pitchFamily="2" charset="0"/>
            </a:endParaRPr>
          </a:p>
        </p:txBody>
      </p:sp>
      <p:sp>
        <p:nvSpPr>
          <p:cNvPr id="10" name="Étiquette 9"/>
          <p:cNvSpPr/>
          <p:nvPr/>
        </p:nvSpPr>
        <p:spPr>
          <a:xfrm>
            <a:off x="254473" y="3492599"/>
            <a:ext cx="709605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7159" y="3454052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11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9983" y="3432203"/>
            <a:ext cx="5389399" cy="751581"/>
          </a:xfrm>
          <a:prstGeom prst="rect">
            <a:avLst/>
          </a:prstGeom>
          <a:noFill/>
        </p:spPr>
        <p:txBody>
          <a:bodyPr wrap="square" lIns="104233" tIns="52116" rIns="104233" bIns="52116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Numération</a:t>
            </a:r>
          </a:p>
          <a:p>
            <a:endParaRPr lang="fr-FR" b="1" u="sng" dirty="0" smtClean="0">
              <a:latin typeface="Comic Sans MS" panose="030F0702030302020204" pitchFamily="66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634736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ekladata.com/LWOJuCy80_Nceiat2rdHSWkoDQ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60" y="38773"/>
            <a:ext cx="1734071" cy="10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5852893" y="1061915"/>
            <a:ext cx="4462361" cy="415434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endParaRPr lang="fr-FR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49" y="3467413"/>
            <a:ext cx="907013" cy="8374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06743" y="38773"/>
            <a:ext cx="4986658" cy="3718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69" tIns="52135" rIns="104269" bIns="52135" rtlCol="0" anchor="ctr"/>
          <a:lstStyle/>
          <a:p>
            <a:pPr algn="ctr"/>
            <a:endParaRPr lang="fr-FR"/>
          </a:p>
        </p:txBody>
      </p:sp>
      <p:sp>
        <p:nvSpPr>
          <p:cNvPr id="89" name="Étiquette 88"/>
          <p:cNvSpPr/>
          <p:nvPr/>
        </p:nvSpPr>
        <p:spPr>
          <a:xfrm>
            <a:off x="5757785" y="290631"/>
            <a:ext cx="842094" cy="500285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0" name="ZoneTexte 89"/>
          <p:cNvSpPr txBox="1"/>
          <p:nvPr/>
        </p:nvSpPr>
        <p:spPr>
          <a:xfrm>
            <a:off x="5605306" y="145853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12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91" name="Étiquette 90"/>
          <p:cNvSpPr/>
          <p:nvPr/>
        </p:nvSpPr>
        <p:spPr>
          <a:xfrm>
            <a:off x="5852893" y="3631649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33" tIns="52116" rIns="104233" bIns="52116" spcCol="0" rtlCol="0" anchor="ctr"/>
          <a:lstStyle/>
          <a:p>
            <a:pPr algn="ctr"/>
            <a:endParaRPr lang="fr-FR"/>
          </a:p>
        </p:txBody>
      </p:sp>
      <p:sp>
        <p:nvSpPr>
          <p:cNvPr id="92" name="ZoneTexte 91"/>
          <p:cNvSpPr txBox="1"/>
          <p:nvPr/>
        </p:nvSpPr>
        <p:spPr>
          <a:xfrm>
            <a:off x="5670740" y="3668464"/>
            <a:ext cx="1368152" cy="707885"/>
          </a:xfrm>
          <a:prstGeom prst="rect">
            <a:avLst/>
          </a:prstGeom>
          <a:noFill/>
        </p:spPr>
        <p:txBody>
          <a:bodyPr wrap="square" lIns="91376" tIns="45688" rIns="91376" bIns="45688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13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62468" y="3646111"/>
            <a:ext cx="3830933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Entoure le plus grand des nombres dans chaque étiquette: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37106" y="3960851"/>
            <a:ext cx="4065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Complète les suites de 1 en 1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43802"/>
              </p:ext>
            </p:extLst>
          </p:nvPr>
        </p:nvGraphicFramePr>
        <p:xfrm>
          <a:off x="254476" y="4515006"/>
          <a:ext cx="5286050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86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48863"/>
              </p:ext>
            </p:extLst>
          </p:nvPr>
        </p:nvGraphicFramePr>
        <p:xfrm>
          <a:off x="293223" y="5185900"/>
          <a:ext cx="5286050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112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51862"/>
              </p:ext>
            </p:extLst>
          </p:nvPr>
        </p:nvGraphicFramePr>
        <p:xfrm>
          <a:off x="314341" y="5867011"/>
          <a:ext cx="5286050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160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031998"/>
              </p:ext>
            </p:extLst>
          </p:nvPr>
        </p:nvGraphicFramePr>
        <p:xfrm>
          <a:off x="319256" y="6558766"/>
          <a:ext cx="5286050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200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6599879" y="197471"/>
            <a:ext cx="40655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Complète les suites de 10 en 10</a:t>
            </a:r>
            <a:endParaRPr lang="fr-FR" dirty="0">
              <a:latin typeface="Comic Sans MS" panose="030F0702030302020204" pitchFamily="66" charset="0"/>
            </a:endParaRPr>
          </a:p>
        </p:txBody>
      </p: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802101"/>
              </p:ext>
            </p:extLst>
          </p:nvPr>
        </p:nvGraphicFramePr>
        <p:xfrm>
          <a:off x="5715824" y="1059669"/>
          <a:ext cx="4757445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5044"/>
              </p:ext>
            </p:extLst>
          </p:nvPr>
        </p:nvGraphicFramePr>
        <p:xfrm>
          <a:off x="5706745" y="1689342"/>
          <a:ext cx="4757445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150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9" name="Tableau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41455"/>
              </p:ext>
            </p:extLst>
          </p:nvPr>
        </p:nvGraphicFramePr>
        <p:xfrm>
          <a:off x="5757785" y="2276528"/>
          <a:ext cx="4757445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47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0" name="Tableau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20091"/>
              </p:ext>
            </p:extLst>
          </p:nvPr>
        </p:nvGraphicFramePr>
        <p:xfrm>
          <a:off x="5757785" y="2814233"/>
          <a:ext cx="4757445" cy="41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  <a:gridCol w="528605"/>
              </a:tblGrid>
              <a:tr h="4176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omic Sans MS" panose="030F0702030302020204" pitchFamily="66" charset="0"/>
                        </a:rPr>
                        <a:t>69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Nuage 22"/>
          <p:cNvSpPr/>
          <p:nvPr/>
        </p:nvSpPr>
        <p:spPr>
          <a:xfrm>
            <a:off x="5852893" y="4572719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Nuage 64"/>
          <p:cNvSpPr/>
          <p:nvPr/>
        </p:nvSpPr>
        <p:spPr>
          <a:xfrm>
            <a:off x="8200072" y="4346178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Nuage 65"/>
          <p:cNvSpPr/>
          <p:nvPr/>
        </p:nvSpPr>
        <p:spPr>
          <a:xfrm>
            <a:off x="7434932" y="5085159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Nuage 66"/>
          <p:cNvSpPr/>
          <p:nvPr/>
        </p:nvSpPr>
        <p:spPr>
          <a:xfrm>
            <a:off x="5891428" y="5754727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Nuage 67"/>
          <p:cNvSpPr/>
          <p:nvPr/>
        </p:nvSpPr>
        <p:spPr>
          <a:xfrm>
            <a:off x="8777934" y="5754727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Nuage 68"/>
          <p:cNvSpPr/>
          <p:nvPr/>
        </p:nvSpPr>
        <p:spPr>
          <a:xfrm>
            <a:off x="7203245" y="6300911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Nuage 69"/>
          <p:cNvSpPr/>
          <p:nvPr/>
        </p:nvSpPr>
        <p:spPr>
          <a:xfrm>
            <a:off x="8723377" y="6695967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Nuage 70"/>
          <p:cNvSpPr/>
          <p:nvPr/>
        </p:nvSpPr>
        <p:spPr>
          <a:xfrm>
            <a:off x="5757785" y="6801109"/>
            <a:ext cx="1942079" cy="72008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178832" y="4706218"/>
            <a:ext cx="140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250 - 280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405970" y="4500711"/>
            <a:ext cx="162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omic Sans MS" panose="030F0702030302020204" pitchFamily="66" charset="0"/>
              </a:rPr>
              <a:t>489 - 624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699864" y="5085159"/>
            <a:ext cx="15167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anose="030F0702030302020204" pitchFamily="66" charset="0"/>
              </a:rPr>
              <a:t>567 - 562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914100" y="5942993"/>
            <a:ext cx="1986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652 – 780 - 325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875092" y="5942993"/>
            <a:ext cx="179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257 – 914 - 974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246820" y="6474807"/>
            <a:ext cx="19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852 – 638 - 528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852893" y="7020991"/>
            <a:ext cx="19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700 – 597 - 792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875092" y="6813361"/>
            <a:ext cx="184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621 – 611 - 601</a:t>
            </a:r>
            <a:endParaRPr lang="fr-F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4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tiquette 2"/>
          <p:cNvSpPr/>
          <p:nvPr/>
        </p:nvSpPr>
        <p:spPr>
          <a:xfrm>
            <a:off x="234132" y="180231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179" y="214838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14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6229" y="179990"/>
            <a:ext cx="5389399" cy="982470"/>
          </a:xfrm>
          <a:prstGeom prst="rect">
            <a:avLst/>
          </a:prstGeom>
          <a:noFill/>
        </p:spPr>
        <p:txBody>
          <a:bodyPr wrap="square" lIns="104251" tIns="52125" rIns="104251" bIns="52125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Géométrie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Je </a:t>
            </a:r>
            <a:r>
              <a:rPr lang="fr-FR" sz="1800" dirty="0">
                <a:latin typeface="Comic Sans MS" panose="030F0702030302020204" pitchFamily="66" charset="0"/>
              </a:rPr>
              <a:t>reproduis la figure et je colorie:</a:t>
            </a:r>
            <a:endParaRPr lang="fr-FR" sz="1800" dirty="0">
              <a:latin typeface="Comic Sans MS" panose="030F0702030302020204" pitchFamily="66" charset="0"/>
            </a:endParaRPr>
          </a:p>
          <a:p>
            <a:endParaRPr lang="fr-FR" sz="1800" dirty="0">
              <a:latin typeface="Comic Sans MS" panose="030F0702030302020204" pitchFamily="66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702137" y="0"/>
            <a:ext cx="72009" cy="7561263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Étiquette 22"/>
          <p:cNvSpPr/>
          <p:nvPr/>
        </p:nvSpPr>
        <p:spPr>
          <a:xfrm>
            <a:off x="5738141" y="179992"/>
            <a:ext cx="842094" cy="71452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660985" y="166700"/>
            <a:ext cx="126128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15</a:t>
            </a:r>
            <a:endParaRPr lang="fr-FR" sz="4000" dirty="0">
              <a:latin typeface="cats MEOW" panose="020B0603050302020204" pitchFamily="34" charset="0"/>
            </a:endParaRPr>
          </a:p>
        </p:txBody>
      </p:sp>
      <p:pic>
        <p:nvPicPr>
          <p:cNvPr id="22" name="Picture 4" descr="http://ekladata.com/uMYIPVIxd8Od6jlQ_e6_tAQ0la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668" y="78632"/>
            <a:ext cx="670809" cy="70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23121" y="3021967"/>
            <a:ext cx="184282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505080" y="3558513"/>
            <a:ext cx="793951" cy="1446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38158" y="5698731"/>
            <a:ext cx="925464" cy="335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fr-FR" dirty="0" smtClean="0"/>
              <a:t>0 + 50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5424425" y="34383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r>
              <a:rPr lang="fr-FR" dirty="0" err="1" smtClean="0"/>
              <a:t>Edlplus</a:t>
            </a:r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5796921" y="5356468"/>
            <a:ext cx="4955259" cy="191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spcCol="0" rtlCol="0" anchor="ctr"/>
          <a:lstStyle/>
          <a:p>
            <a:pPr algn="ctr"/>
            <a:endParaRPr lang="fr-FR"/>
          </a:p>
        </p:txBody>
      </p:sp>
      <p:sp>
        <p:nvSpPr>
          <p:cNvPr id="36" name="Étiquette 35"/>
          <p:cNvSpPr/>
          <p:nvPr/>
        </p:nvSpPr>
        <p:spPr>
          <a:xfrm>
            <a:off x="5796919" y="5004770"/>
            <a:ext cx="829984" cy="627299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51" tIns="52125" rIns="104251" bIns="52125" spcCol="0"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645095" y="5092009"/>
            <a:ext cx="1418160" cy="707885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r>
              <a:rPr lang="fr-FR" sz="4000" dirty="0" smtClean="0">
                <a:latin typeface="cats MEOW" panose="020B0603050302020204" pitchFamily="34" charset="0"/>
              </a:rPr>
              <a:t>16</a:t>
            </a:r>
            <a:endParaRPr lang="fr-FR" sz="4000" dirty="0">
              <a:latin typeface="cats MEOW" panose="020B06030503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4853" y="5258287"/>
            <a:ext cx="3735631" cy="382324"/>
          </a:xfrm>
          <a:prstGeom prst="rect">
            <a:avLst/>
          </a:prstGeom>
          <a:noFill/>
        </p:spPr>
        <p:txBody>
          <a:bodyPr wrap="square" lIns="104287" tIns="52144" rIns="104287" bIns="52144" rtlCol="0">
            <a:spAutoFit/>
          </a:bodyPr>
          <a:lstStyle/>
          <a:p>
            <a:r>
              <a:rPr lang="fr-FR" sz="1800" b="1" u="sng" dirty="0">
                <a:latin typeface="Comic Sans MS" panose="030F0702030302020204" pitchFamily="66" charset="0"/>
              </a:rPr>
              <a:t>Opérations</a:t>
            </a: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752872"/>
              </p:ext>
            </p:extLst>
          </p:nvPr>
        </p:nvGraphicFramePr>
        <p:xfrm>
          <a:off x="6008207" y="5877800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9" name="Connecteur droit 38"/>
          <p:cNvCxnSpPr/>
          <p:nvPr/>
        </p:nvCxnSpPr>
        <p:spPr>
          <a:xfrm>
            <a:off x="6054560" y="6718141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4" descr="http://ekladata.com/tgYqS15w8EUXcSDXnJgE0XBlEb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495" y="5092008"/>
            <a:ext cx="998572" cy="92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257157"/>
              </p:ext>
            </p:extLst>
          </p:nvPr>
        </p:nvGraphicFramePr>
        <p:xfrm>
          <a:off x="7584278" y="5890403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33418"/>
              </p:ext>
            </p:extLst>
          </p:nvPr>
        </p:nvGraphicFramePr>
        <p:xfrm>
          <a:off x="9100237" y="5866484"/>
          <a:ext cx="1308364" cy="153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091"/>
                <a:gridCol w="327091"/>
                <a:gridCol w="327091"/>
                <a:gridCol w="327091"/>
              </a:tblGrid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+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fr-FR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84981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Connecteur droit 42"/>
          <p:cNvCxnSpPr/>
          <p:nvPr/>
        </p:nvCxnSpPr>
        <p:spPr>
          <a:xfrm>
            <a:off x="7585642" y="6718141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9142122" y="6714728"/>
            <a:ext cx="1308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67" y="108008"/>
            <a:ext cx="796743" cy="68433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7" y="4110547"/>
            <a:ext cx="5092038" cy="317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714853" y="180231"/>
            <a:ext cx="15841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Comic Sans MS" panose="030F0702030302020204" pitchFamily="66" charset="0"/>
              </a:rPr>
              <a:t>Problèmes </a:t>
            </a:r>
            <a:endParaRPr lang="fr-FR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7" y="933789"/>
            <a:ext cx="5058818" cy="303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01767"/>
              </p:ext>
            </p:extLst>
          </p:nvPr>
        </p:nvGraphicFramePr>
        <p:xfrm>
          <a:off x="5801477" y="1154534"/>
          <a:ext cx="4699335" cy="22312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9867"/>
                <a:gridCol w="939867"/>
                <a:gridCol w="939867"/>
                <a:gridCol w="939867"/>
                <a:gridCol w="939867"/>
              </a:tblGrid>
              <a:tr h="493861">
                <a:tc>
                  <a:txBody>
                    <a:bodyPr/>
                    <a:lstStyle/>
                    <a:p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lundi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mardi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jeudi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vendredi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9386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Boules vertes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19</a:t>
                      </a:r>
                      <a:endParaRPr lang="fr-FR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9386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Boules bleues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13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16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17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93861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Boules rouges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20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14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12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fr-FR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714853" y="568780"/>
            <a:ext cx="308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Réponds aux questions en t’aidant du tableau: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45095" y="3438368"/>
            <a:ext cx="5048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anose="030F0702030302020204" pitchFamily="66" charset="0"/>
              </a:rPr>
              <a:t>Combien de boules bleues le marchand a vendu mardi?___</a:t>
            </a:r>
            <a:endParaRPr lang="fr-FR" sz="1400" dirty="0">
              <a:latin typeface="Comic Sans MS" panose="030F0702030302020204" pitchFamily="66" charset="0"/>
            </a:endParaRPr>
          </a:p>
          <a:p>
            <a:r>
              <a:rPr lang="fr-FR" sz="1400" dirty="0" smtClean="0">
                <a:latin typeface="Comic Sans MS" panose="030F0702030302020204" pitchFamily="66" charset="0"/>
              </a:rPr>
              <a:t>Combien de boules vertes la marchand a vendu lundi? ___</a:t>
            </a:r>
          </a:p>
          <a:p>
            <a:r>
              <a:rPr lang="fr-FR" sz="1400" dirty="0" smtClean="0">
                <a:latin typeface="Comic Sans MS" panose="030F0702030302020204" pitchFamily="66" charset="0"/>
              </a:rPr>
              <a:t>Quel jour le marchand a vendu 20 boules rouges?_______</a:t>
            </a:r>
          </a:p>
          <a:p>
            <a:r>
              <a:rPr lang="fr-FR" sz="1400" dirty="0" smtClean="0">
                <a:latin typeface="Comic Sans MS" panose="030F0702030302020204" pitchFamily="66" charset="0"/>
              </a:rPr>
              <a:t>Quel jour le marchand </a:t>
            </a:r>
            <a:r>
              <a:rPr lang="fr-FR" sz="1400" dirty="0" err="1" smtClean="0">
                <a:latin typeface="Comic Sans MS" panose="030F0702030302020204" pitchFamily="66" charset="0"/>
              </a:rPr>
              <a:t>a-t-il</a:t>
            </a:r>
            <a:r>
              <a:rPr lang="fr-FR" sz="1400" dirty="0" smtClean="0">
                <a:latin typeface="Comic Sans MS" panose="030F0702030302020204" pitchFamily="66" charset="0"/>
              </a:rPr>
              <a:t> vendu 43 boules?_________</a:t>
            </a:r>
          </a:p>
          <a:p>
            <a:r>
              <a:rPr lang="fr-FR" sz="1400" dirty="0" smtClean="0">
                <a:latin typeface="Comic Sans MS" panose="030F0702030302020204" pitchFamily="66" charset="0"/>
              </a:rPr>
              <a:t>Quel jour le marchand </a:t>
            </a:r>
            <a:r>
              <a:rPr lang="fr-FR" sz="1400" dirty="0" err="1" smtClean="0">
                <a:latin typeface="Comic Sans MS" panose="030F0702030302020204" pitchFamily="66" charset="0"/>
              </a:rPr>
              <a:t>a-t-il</a:t>
            </a:r>
            <a:r>
              <a:rPr lang="fr-FR" sz="1400" dirty="0" smtClean="0">
                <a:latin typeface="Comic Sans MS" panose="030F0702030302020204" pitchFamily="66" charset="0"/>
              </a:rPr>
              <a:t> vendu le plus de boules?</a:t>
            </a:r>
          </a:p>
          <a:p>
            <a:r>
              <a:rPr lang="fr-FR" sz="1400" dirty="0" smtClean="0">
                <a:latin typeface="Comic Sans MS" panose="030F0702030302020204" pitchFamily="66" charset="0"/>
              </a:rPr>
              <a:t>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701186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0296" y="-1367942"/>
            <a:ext cx="7272807" cy="103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4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nowf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8170" y="-1277825"/>
            <a:ext cx="7453041" cy="102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208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581</Words>
  <Application>Microsoft Office PowerPoint</Application>
  <PresentationFormat>Personnalisé</PresentationFormat>
  <Paragraphs>193</Paragraphs>
  <Slides>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7</cp:revision>
  <dcterms:created xsi:type="dcterms:W3CDTF">2015-01-02T14:11:45Z</dcterms:created>
  <dcterms:modified xsi:type="dcterms:W3CDTF">2015-01-02T15:20:10Z</dcterms:modified>
</cp:coreProperties>
</file>