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416800" cy="10621963"/>
  <p:notesSz cx="6735763" cy="9866313"/>
  <p:defaultTextStyle>
    <a:defPPr>
      <a:defRPr lang="fr-FR"/>
    </a:defPPr>
    <a:lvl1pPr marL="0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56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712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68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423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79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135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91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847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6">
          <p15:clr>
            <a:srgbClr val="A4A3A4"/>
          </p15:clr>
        </p15:guide>
        <p15:guide id="2" pos="2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540" y="-3192"/>
      </p:cViewPr>
      <p:guideLst>
        <p:guide orient="horz" pos="3346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90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68A4E-8FB9-4144-86F8-5DA1F111D032}" type="datetimeFigureOut">
              <a:rPr lang="fr-FR" smtClean="0"/>
              <a:t>14/03/2015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3488"/>
            <a:ext cx="23256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3C3E7-2984-496A-8255-D750FEED3E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36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260" y="3299695"/>
            <a:ext cx="6304280" cy="2276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520" y="6019112"/>
            <a:ext cx="5191760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32884" y="567981"/>
            <a:ext cx="1251586" cy="1208248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8131" y="567981"/>
            <a:ext cx="3631142" cy="1208248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876" y="6825595"/>
            <a:ext cx="6304280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5876" y="4502043"/>
            <a:ext cx="6304280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3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7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1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8131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43107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377648"/>
            <a:ext cx="3277041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0841" y="3368539"/>
            <a:ext cx="3277041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67632" y="2377648"/>
            <a:ext cx="3278328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67632" y="3368539"/>
            <a:ext cx="3278328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14/03/2015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14/03/2015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7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14/03/2015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2912"/>
            <a:ext cx="2440076" cy="1799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763" y="422912"/>
            <a:ext cx="4146198" cy="906555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0841" y="2222745"/>
            <a:ext cx="244007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3745" y="7435375"/>
            <a:ext cx="4450080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53745" y="949092"/>
            <a:ext cx="4450080" cy="6373178"/>
          </a:xfrm>
        </p:spPr>
        <p:txBody>
          <a:bodyPr/>
          <a:lstStyle>
            <a:lvl1pPr marL="0" indent="0">
              <a:buNone/>
              <a:defRPr sz="3600"/>
            </a:lvl1pPr>
            <a:lvl2pPr marL="515356" indent="0">
              <a:buNone/>
              <a:defRPr sz="3200"/>
            </a:lvl2pPr>
            <a:lvl3pPr marL="1030712" indent="0">
              <a:buNone/>
              <a:defRPr sz="2700"/>
            </a:lvl3pPr>
            <a:lvl4pPr marL="1546068" indent="0">
              <a:buNone/>
              <a:defRPr sz="2300"/>
            </a:lvl4pPr>
            <a:lvl5pPr marL="2061423" indent="0">
              <a:buNone/>
              <a:defRPr sz="2300"/>
            </a:lvl5pPr>
            <a:lvl6pPr marL="2576779" indent="0">
              <a:buNone/>
              <a:defRPr sz="2300"/>
            </a:lvl6pPr>
            <a:lvl7pPr marL="3092135" indent="0">
              <a:buNone/>
              <a:defRPr sz="2300"/>
            </a:lvl7pPr>
            <a:lvl8pPr marL="3607491" indent="0">
              <a:buNone/>
              <a:defRPr sz="2300"/>
            </a:lvl8pPr>
            <a:lvl9pPr marL="4122847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3745" y="8313163"/>
            <a:ext cx="4450080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  <a:prstGeom prst="rect">
            <a:avLst/>
          </a:prstGeom>
        </p:spPr>
        <p:txBody>
          <a:bodyPr vert="horz" lIns="103071" tIns="51536" rIns="103071" bIns="5153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0" y="2478460"/>
            <a:ext cx="6675120" cy="7010004"/>
          </a:xfrm>
          <a:prstGeom prst="rect">
            <a:avLst/>
          </a:prstGeom>
        </p:spPr>
        <p:txBody>
          <a:bodyPr vert="horz" lIns="103071" tIns="51536" rIns="103071" bIns="5153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840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E177-BF97-4017-B113-86F89845F476}" type="datetimeFigureOut">
              <a:rPr lang="fr-FR" smtClean="0"/>
              <a:t>14/03/2015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34074" y="9844987"/>
            <a:ext cx="2348653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15373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71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17" indent="-386517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53" indent="-322097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90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4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101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457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813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169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52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56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712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68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423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79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135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91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847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340248" y="126405"/>
            <a:ext cx="4968552" cy="1944216"/>
          </a:xfrm>
          <a:prstGeom prst="roundRect">
            <a:avLst>
              <a:gd name="adj" fmla="val 8338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844305" y="158763"/>
            <a:ext cx="3384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Chewy" panose="02000000000000000000" pitchFamily="2" charset="0"/>
                <a:ea typeface="Chewy" panose="02000000000000000000" pitchFamily="2" charset="0"/>
              </a:rPr>
              <a:t>Evaluation de Français </a:t>
            </a:r>
            <a:endParaRPr lang="fr-FR" sz="2800" dirty="0">
              <a:ln w="0"/>
              <a:solidFill>
                <a:schemeClr val="tx1">
                  <a:lumMod val="85000"/>
                  <a:lumOff val="15000"/>
                </a:schemeClr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412256" y="1069960"/>
            <a:ext cx="3460452" cy="902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hewy" panose="02000000000000000000" pitchFamily="2" charset="0"/>
                <a:ea typeface="Chewy" panose="02000000000000000000" pitchFamily="2" charset="0"/>
              </a:rPr>
              <a:t>Compétences évaluées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900" dirty="0" smtClean="0">
                <a:latin typeface="Short Stack" panose="02010500040000000007" pitchFamily="2" charset="0"/>
                <a:ea typeface="Clensey" panose="02000603000000000000" pitchFamily="2" charset="0"/>
              </a:rPr>
              <a:t>Savoir employer les temps du récit</a:t>
            </a:r>
            <a:endParaRPr lang="fr-FR" sz="900" dirty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900" dirty="0" smtClean="0">
                <a:latin typeface="Short Stack" panose="02010500040000000007" pitchFamily="2" charset="0"/>
                <a:ea typeface="Clensey" panose="02000603000000000000" pitchFamily="2" charset="0"/>
              </a:rPr>
              <a:t>Savoir conjuguer les verbes au passé composé</a:t>
            </a:r>
            <a:endParaRPr lang="fr-FR" sz="900" dirty="0">
              <a:latin typeface="Short Stack" panose="02010500040000000007" pitchFamily="2" charset="0"/>
            </a:endParaRPr>
          </a:p>
        </p:txBody>
      </p:sp>
      <p:sp>
        <p:nvSpPr>
          <p:cNvPr id="27" name="Larme 26"/>
          <p:cNvSpPr/>
          <p:nvPr/>
        </p:nvSpPr>
        <p:spPr>
          <a:xfrm>
            <a:off x="723097" y="2178634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98472" y="2142629"/>
            <a:ext cx="6106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1   </a:t>
            </a:r>
            <a:r>
              <a:rPr lang="fr-FR" sz="1400" dirty="0" smtClean="0">
                <a:latin typeface="Mrs Chocolat" pitchFamily="2" charset="0"/>
              </a:rPr>
              <a:t>Colorie les verbes de ce texte et classe-les dans le tableau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630844" y="2111003"/>
            <a:ext cx="6696744" cy="3864370"/>
          </a:xfrm>
          <a:prstGeom prst="roundRect">
            <a:avLst>
              <a:gd name="adj" fmla="val 2447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Larme 31"/>
          <p:cNvSpPr/>
          <p:nvPr/>
        </p:nvSpPr>
        <p:spPr>
          <a:xfrm>
            <a:off x="710745" y="4554898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686119" y="4518893"/>
            <a:ext cx="657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2   </a:t>
            </a:r>
            <a:r>
              <a:rPr lang="fr-FR" sz="1400" dirty="0" smtClean="0">
                <a:latin typeface="Mrs Chocolat" pitchFamily="2" charset="0"/>
              </a:rPr>
              <a:t>Complète le texte en conjuguant les verbes au temps qui convient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64" name="Rectangle à coins arrondis 63"/>
          <p:cNvSpPr/>
          <p:nvPr/>
        </p:nvSpPr>
        <p:spPr>
          <a:xfrm>
            <a:off x="107950" y="100013"/>
            <a:ext cx="2112963" cy="657225"/>
          </a:xfrm>
          <a:prstGeom prst="round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107950" y="112360"/>
            <a:ext cx="2147888" cy="63094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0163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Mrs Chocolat" pitchFamily="2" charset="0"/>
              </a:rPr>
              <a:t>Prénom</a:t>
            </a:r>
            <a:r>
              <a:rPr lang="fr-FR" sz="1400" dirty="0">
                <a:latin typeface="Handlee" panose="02000000000000000000" pitchFamily="2" charset="0"/>
                <a:cs typeface="+mn-cs"/>
              </a:rPr>
              <a:t>  : </a:t>
            </a:r>
            <a:r>
              <a:rPr lang="fr-FR" sz="1100" dirty="0">
                <a:latin typeface="+mj-lt"/>
                <a:cs typeface="+mn-cs"/>
              </a:rPr>
              <a:t>___________________</a:t>
            </a:r>
            <a:endParaRPr lang="fr-FR" sz="1400" dirty="0">
              <a:latin typeface="+mj-lt"/>
              <a:cs typeface="+mn-cs"/>
            </a:endParaRPr>
          </a:p>
          <a:p>
            <a:pPr defTabSz="1016356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latin typeface="Mrs Chocolat" pitchFamily="2" charset="0"/>
              </a:rPr>
              <a:t>Date</a:t>
            </a:r>
            <a:r>
              <a:rPr lang="fr-FR" sz="1400" dirty="0">
                <a:latin typeface="Handlee" panose="02000000000000000000" pitchFamily="2" charset="0"/>
                <a:cs typeface="+mn-cs"/>
              </a:rPr>
              <a:t> :  </a:t>
            </a:r>
            <a:r>
              <a:rPr lang="fr-FR" sz="1400" dirty="0">
                <a:latin typeface="+mn-lt"/>
                <a:cs typeface="+mn-cs"/>
              </a:rPr>
              <a:t>_________________</a:t>
            </a:r>
            <a:endParaRPr lang="fr-FR" sz="1400" dirty="0">
              <a:latin typeface="Handlee" panose="02000000000000000000" pitchFamily="2" charset="0"/>
              <a:cs typeface="+mn-cs"/>
            </a:endParaRPr>
          </a:p>
        </p:txBody>
      </p:sp>
      <p:sp>
        <p:nvSpPr>
          <p:cNvPr id="66" name="Rectangle à coins arrondis 65"/>
          <p:cNvSpPr/>
          <p:nvPr/>
        </p:nvSpPr>
        <p:spPr>
          <a:xfrm>
            <a:off x="133350" y="1554931"/>
            <a:ext cx="2087563" cy="487884"/>
          </a:xfrm>
          <a:prstGeom prst="roundRect">
            <a:avLst>
              <a:gd name="adj" fmla="val 17723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7" name="ZoneTexte 33"/>
          <p:cNvSpPr txBox="1">
            <a:spLocks noChangeArrowheads="1"/>
          </p:cNvSpPr>
          <p:nvPr/>
        </p:nvSpPr>
        <p:spPr bwMode="auto">
          <a:xfrm>
            <a:off x="161925" y="1494557"/>
            <a:ext cx="800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36000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1000" dirty="0">
                <a:latin typeface="Mrs Chocolat" pitchFamily="2" charset="0"/>
              </a:rPr>
              <a:t>Signature </a:t>
            </a:r>
          </a:p>
          <a:p>
            <a:r>
              <a:rPr lang="fr-FR" altLang="fr-FR" sz="1000" dirty="0">
                <a:latin typeface="Mrs Chocolat" pitchFamily="2" charset="0"/>
              </a:rPr>
              <a:t>des parents</a:t>
            </a:r>
          </a:p>
        </p:txBody>
      </p:sp>
      <p:sp>
        <p:nvSpPr>
          <p:cNvPr id="68" name="Rectangle à coins arrondis 67"/>
          <p:cNvSpPr/>
          <p:nvPr/>
        </p:nvSpPr>
        <p:spPr>
          <a:xfrm>
            <a:off x="122238" y="846485"/>
            <a:ext cx="2087562" cy="612775"/>
          </a:xfrm>
          <a:prstGeom prst="roundRect">
            <a:avLst>
              <a:gd name="adj" fmla="val 15678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9" name="ZoneTexte 35"/>
          <p:cNvSpPr txBox="1">
            <a:spLocks noChangeArrowheads="1"/>
          </p:cNvSpPr>
          <p:nvPr/>
        </p:nvSpPr>
        <p:spPr bwMode="auto">
          <a:xfrm>
            <a:off x="86600" y="775151"/>
            <a:ext cx="97550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altLang="fr-FR" sz="1000" dirty="0">
                <a:latin typeface="Mrs Chocolat" pitchFamily="2" charset="0"/>
              </a:rPr>
              <a:t>Appréciation</a:t>
            </a:r>
          </a:p>
        </p:txBody>
      </p:sp>
      <p:sp>
        <p:nvSpPr>
          <p:cNvPr id="70" name="Rectangle à coins arrondis 69"/>
          <p:cNvSpPr/>
          <p:nvPr/>
        </p:nvSpPr>
        <p:spPr>
          <a:xfrm>
            <a:off x="6123082" y="520722"/>
            <a:ext cx="1135062" cy="499578"/>
          </a:xfrm>
          <a:prstGeom prst="roundRect">
            <a:avLst>
              <a:gd name="adj" fmla="val 33430"/>
            </a:avLst>
          </a:prstGeom>
          <a:solidFill>
            <a:schemeClr val="bg1"/>
          </a:solidFill>
          <a:ln cap="rnd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1" name="ZoneTexte 8"/>
          <p:cNvSpPr txBox="1">
            <a:spLocks noChangeArrowheads="1"/>
          </p:cNvSpPr>
          <p:nvPr/>
        </p:nvSpPr>
        <p:spPr bwMode="auto">
          <a:xfrm>
            <a:off x="6123082" y="520722"/>
            <a:ext cx="1150937" cy="44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900" dirty="0">
                <a:latin typeface="Mrs Chocolat" pitchFamily="2" charset="0"/>
              </a:rPr>
              <a:t>Soin, présentation</a:t>
            </a:r>
          </a:p>
          <a:p>
            <a:endParaRPr lang="fr-FR" altLang="fr-FR" sz="1400" dirty="0">
              <a:latin typeface="Fineliner Script" pitchFamily="50" charset="0"/>
            </a:endParaRPr>
          </a:p>
        </p:txBody>
      </p:sp>
      <p:sp>
        <p:nvSpPr>
          <p:cNvPr id="95" name="Rectangle à coins arrondis 94"/>
          <p:cNvSpPr/>
          <p:nvPr/>
        </p:nvSpPr>
        <p:spPr>
          <a:xfrm>
            <a:off x="6530107" y="1143347"/>
            <a:ext cx="714375" cy="850900"/>
          </a:xfrm>
          <a:prstGeom prst="roundRect">
            <a:avLst>
              <a:gd name="adj" fmla="val 12667"/>
            </a:avLst>
          </a:prstGeom>
          <a:solidFill>
            <a:schemeClr val="bg1"/>
          </a:solidFill>
          <a:ln cap="rnd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aphicFrame>
        <p:nvGraphicFramePr>
          <p:cNvPr id="96" name="Tableau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633028"/>
              </p:ext>
            </p:extLst>
          </p:nvPr>
        </p:nvGraphicFramePr>
        <p:xfrm>
          <a:off x="6522417" y="1152872"/>
          <a:ext cx="714375" cy="85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030"/>
                <a:gridCol w="508345"/>
              </a:tblGrid>
              <a:tr h="21083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1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7749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2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/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083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3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0838">
                <a:tc>
                  <a:txBody>
                    <a:bodyPr/>
                    <a:lstStyle/>
                    <a:p>
                      <a:r>
                        <a:rPr lang="fr-FR" sz="800" dirty="0" smtClean="0">
                          <a:latin typeface="RawengulkSans" panose="00000A03000000000000" pitchFamily="2" charset="0"/>
                        </a:rPr>
                        <a:t>4</a:t>
                      </a:r>
                      <a:endParaRPr lang="fr-FR" sz="800" dirty="0">
                        <a:latin typeface="RawengulkSans" panose="00000A03000000000000" pitchFamily="2" charset="0"/>
                      </a:endParaRPr>
                    </a:p>
                  </a:txBody>
                  <a:tcPr marL="90233" marR="90233" marT="45465" marB="45465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 marL="90233" marR="90233" marT="45465" marB="4546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7" name="Rectangle 18"/>
          <p:cNvSpPr>
            <a:spLocks noChangeArrowheads="1"/>
          </p:cNvSpPr>
          <p:nvPr/>
        </p:nvSpPr>
        <p:spPr bwMode="auto">
          <a:xfrm>
            <a:off x="6738441" y="1370359"/>
            <a:ext cx="483072" cy="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45167" rIns="36000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à renforcer</a:t>
            </a:r>
          </a:p>
        </p:txBody>
      </p:sp>
      <p:sp>
        <p:nvSpPr>
          <p:cNvPr id="98" name="Rectangle 19"/>
          <p:cNvSpPr>
            <a:spLocks noChangeArrowheads="1"/>
          </p:cNvSpPr>
          <p:nvPr/>
        </p:nvSpPr>
        <p:spPr bwMode="auto">
          <a:xfrm>
            <a:off x="6727365" y="1575395"/>
            <a:ext cx="515132" cy="242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45167" rIns="36000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en cours </a:t>
            </a:r>
          </a:p>
          <a:p>
            <a:pPr>
              <a:lnSpc>
                <a:spcPct val="70000"/>
              </a:lnSpc>
            </a:pPr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d’acquisition</a:t>
            </a:r>
          </a:p>
        </p:txBody>
      </p:sp>
      <p:sp>
        <p:nvSpPr>
          <p:cNvPr id="99" name="Rectangle 20"/>
          <p:cNvSpPr>
            <a:spLocks noChangeArrowheads="1"/>
          </p:cNvSpPr>
          <p:nvPr/>
        </p:nvSpPr>
        <p:spPr bwMode="auto">
          <a:xfrm>
            <a:off x="6738441" y="1786284"/>
            <a:ext cx="476660" cy="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45167" rIns="36000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non acquis</a:t>
            </a:r>
          </a:p>
        </p:txBody>
      </p:sp>
      <p:sp>
        <p:nvSpPr>
          <p:cNvPr id="100" name="Rectangle 21"/>
          <p:cNvSpPr>
            <a:spLocks noChangeArrowheads="1"/>
          </p:cNvSpPr>
          <p:nvPr/>
        </p:nvSpPr>
        <p:spPr bwMode="auto">
          <a:xfrm>
            <a:off x="6692032" y="1152872"/>
            <a:ext cx="416471" cy="1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700" dirty="0">
                <a:solidFill>
                  <a:srgbClr val="000000"/>
                </a:solidFill>
                <a:latin typeface="RawengulkSans" panose="00000A03000000000000" pitchFamily="2" charset="0"/>
              </a:rPr>
              <a:t>acquis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495143"/>
              </p:ext>
            </p:extLst>
          </p:nvPr>
        </p:nvGraphicFramePr>
        <p:xfrm>
          <a:off x="5799012" y="1242426"/>
          <a:ext cx="357660" cy="654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660"/>
              </a:tblGrid>
              <a:tr h="327490"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27490"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4" name="Parchemin horizontal 103"/>
          <p:cNvSpPr/>
          <p:nvPr/>
        </p:nvSpPr>
        <p:spPr>
          <a:xfrm rot="20120740">
            <a:off x="2294906" y="132203"/>
            <a:ext cx="566738" cy="474049"/>
          </a:xfrm>
          <a:prstGeom prst="horizontalScroll">
            <a:avLst>
              <a:gd name="adj" fmla="val 17023"/>
            </a:avLst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5" name="ZoneTexte 16"/>
          <p:cNvSpPr txBox="1">
            <a:spLocks noChangeArrowheads="1"/>
          </p:cNvSpPr>
          <p:nvPr/>
        </p:nvSpPr>
        <p:spPr bwMode="auto">
          <a:xfrm rot="-1479260">
            <a:off x="2300841" y="193126"/>
            <a:ext cx="566738" cy="3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CM2</a:t>
            </a:r>
            <a:endParaRPr lang="fr-FR" alt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112946" y="743301"/>
            <a:ext cx="115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spc="-150" dirty="0" smtClean="0">
                <a:latin typeface="Rostros y emociones" panose="02000500000000000000" pitchFamily="2" charset="0"/>
              </a:rPr>
              <a:t>g c f b </a:t>
            </a:r>
            <a:endParaRPr lang="fr-FR" sz="1100" spc="-150" dirty="0">
              <a:latin typeface="Rostros y emociones" panose="02000500000000000000" pitchFamily="2" charset="0"/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5799012" y="1237560"/>
            <a:ext cx="357659" cy="659847"/>
          </a:xfrm>
          <a:prstGeom prst="roundRect">
            <a:avLst>
              <a:gd name="adj" fmla="val 12672"/>
            </a:avLst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3251416" y="620545"/>
            <a:ext cx="24181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Short Stack" panose="02010500040000000007" pitchFamily="2" charset="0"/>
              </a:rPr>
              <a:t>Conjugaison </a:t>
            </a:r>
            <a:r>
              <a:rPr lang="fr-FR" sz="1100" dirty="0" smtClean="0">
                <a:latin typeface="Short Stack" panose="02010500040000000007" pitchFamily="2" charset="0"/>
              </a:rPr>
              <a:t>n°3 </a:t>
            </a:r>
            <a:r>
              <a:rPr lang="fr-FR" sz="1100" dirty="0" smtClean="0">
                <a:latin typeface="Short Stack" panose="02010500040000000007" pitchFamily="2" charset="0"/>
              </a:rPr>
              <a:t>: C7, C8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sp>
        <p:nvSpPr>
          <p:cNvPr id="108" name="Rectangle à coins arrondis 107"/>
          <p:cNvSpPr/>
          <p:nvPr/>
        </p:nvSpPr>
        <p:spPr>
          <a:xfrm>
            <a:off x="98010" y="2111003"/>
            <a:ext cx="442038" cy="3864369"/>
          </a:xfrm>
          <a:prstGeom prst="roundRect">
            <a:avLst>
              <a:gd name="adj" fmla="val 2342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99221" y="2142630"/>
            <a:ext cx="430887" cy="37261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1600" dirty="0" smtClean="0">
                <a:latin typeface="Mrs Chocolat" pitchFamily="2" charset="0"/>
              </a:rPr>
              <a:t>Passé simple / imparfait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23096" y="2430661"/>
            <a:ext cx="6555763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050" dirty="0" smtClean="0">
                <a:latin typeface="Short Stack" panose="02010500040000000007" pitchFamily="2" charset="0"/>
              </a:rPr>
              <a:t>Les rues étaient désertes. Il faisait froid. La neige envahissait les trottoirs.         Un voiture imprudente s’engagea sur la route. Les pneus crissèrent, puis un véhicule dérapa.</a:t>
            </a:r>
            <a:endParaRPr lang="fr-FR" sz="1050" dirty="0">
              <a:latin typeface="Short Stack" panose="02010500040000000007" pitchFamily="2" charset="0"/>
            </a:endParaRPr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639110"/>
              </p:ext>
            </p:extLst>
          </p:nvPr>
        </p:nvGraphicFramePr>
        <p:xfrm>
          <a:off x="2255838" y="3126962"/>
          <a:ext cx="4764930" cy="1325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2465"/>
                <a:gridCol w="2382465"/>
              </a:tblGrid>
              <a:tr h="167795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Short Stack" panose="02010500040000000007" pitchFamily="2" charset="0"/>
                        </a:rPr>
                        <a:t>Imparfait </a:t>
                      </a:r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Short Stack" panose="02010500040000000007" pitchFamily="2" charset="0"/>
                        </a:rPr>
                        <a:t>Passé simple</a:t>
                      </a:r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58142">
                <a:tc>
                  <a:txBody>
                    <a:bodyPr/>
                    <a:lstStyle/>
                    <a:p>
                      <a:pPr algn="l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58142">
                <a:tc>
                  <a:txBody>
                    <a:bodyPr/>
                    <a:lstStyle/>
                    <a:p>
                      <a:pPr algn="l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58142">
                <a:tc>
                  <a:txBody>
                    <a:bodyPr/>
                    <a:lstStyle/>
                    <a:p>
                      <a:pPr algn="l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2" name="Rectangle à coins arrondis 41"/>
          <p:cNvSpPr/>
          <p:nvPr/>
        </p:nvSpPr>
        <p:spPr>
          <a:xfrm>
            <a:off x="612056" y="6120781"/>
            <a:ext cx="6696744" cy="4374777"/>
          </a:xfrm>
          <a:prstGeom prst="roundRect">
            <a:avLst>
              <a:gd name="adj" fmla="val 318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Larme 47"/>
          <p:cNvSpPr/>
          <p:nvPr/>
        </p:nvSpPr>
        <p:spPr>
          <a:xfrm>
            <a:off x="753037" y="6211082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728412" y="6175077"/>
            <a:ext cx="6106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3   </a:t>
            </a:r>
            <a:r>
              <a:rPr lang="fr-FR" sz="1400" dirty="0" smtClean="0">
                <a:latin typeface="Mrs Chocolat" pitchFamily="2" charset="0"/>
              </a:rPr>
              <a:t>Souligne les </a:t>
            </a:r>
            <a:r>
              <a:rPr lang="fr-FR" sz="1400" dirty="0" smtClean="0">
                <a:latin typeface="Mrs Chocolat" pitchFamily="2" charset="0"/>
              </a:rPr>
              <a:t>verbes au passé composé et donne leur infinitif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658526" y="6535117"/>
            <a:ext cx="6650274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050" dirty="0" smtClean="0">
                <a:latin typeface="Short Stack" panose="02010500040000000007" pitchFamily="2" charset="0"/>
              </a:rPr>
              <a:t>Une école écologique a vu le jour. (</a:t>
            </a:r>
            <a:r>
              <a:rPr lang="fr-FR" sz="1050" dirty="0" err="1" smtClean="0">
                <a:latin typeface="Short Stack" panose="02010500040000000007" pitchFamily="2" charset="0"/>
              </a:rPr>
              <a:t>inf</a:t>
            </a:r>
            <a:r>
              <a:rPr lang="fr-FR" sz="1050" dirty="0" smtClean="0">
                <a:latin typeface="Short Stack" panose="02010500040000000007" pitchFamily="2" charset="0"/>
              </a:rPr>
              <a:t> : ________________ )</a:t>
            </a:r>
          </a:p>
          <a:p>
            <a:pPr>
              <a:spcAft>
                <a:spcPts val="600"/>
              </a:spcAft>
            </a:pPr>
            <a:r>
              <a:rPr lang="fr-FR" sz="1050" dirty="0" smtClean="0">
                <a:latin typeface="Short Stack" panose="02010500040000000007" pitchFamily="2" charset="0"/>
              </a:rPr>
              <a:t>Cette école à zéro énergie a ouvert à la rentrée scolaire : </a:t>
            </a:r>
            <a:r>
              <a:rPr lang="fr-FR" sz="1050" dirty="0">
                <a:latin typeface="Short Stack" panose="02010500040000000007" pitchFamily="2" charset="0"/>
              </a:rPr>
              <a:t>(</a:t>
            </a:r>
            <a:r>
              <a:rPr lang="fr-FR" sz="1050" dirty="0" err="1">
                <a:latin typeface="Short Stack" panose="02010500040000000007" pitchFamily="2" charset="0"/>
              </a:rPr>
              <a:t>inf</a:t>
            </a:r>
            <a:r>
              <a:rPr lang="fr-FR" sz="1050" dirty="0">
                <a:latin typeface="Short Stack" panose="02010500040000000007" pitchFamily="2" charset="0"/>
              </a:rPr>
              <a:t> : </a:t>
            </a:r>
            <a:r>
              <a:rPr lang="fr-FR" sz="1050" dirty="0" smtClean="0">
                <a:latin typeface="Short Stack" panose="02010500040000000007" pitchFamily="2" charset="0"/>
              </a:rPr>
              <a:t>_________________ )</a:t>
            </a:r>
          </a:p>
          <a:p>
            <a:pPr>
              <a:spcAft>
                <a:spcPts val="600"/>
              </a:spcAft>
            </a:pPr>
            <a:r>
              <a:rPr lang="fr-FR" sz="1050" dirty="0" smtClean="0">
                <a:latin typeface="Short Stack" panose="02010500040000000007" pitchFamily="2" charset="0"/>
              </a:rPr>
              <a:t>Samedi a eu lieu l’inauguration de ce groupe scolaire. </a:t>
            </a:r>
            <a:r>
              <a:rPr lang="fr-FR" sz="1050" dirty="0">
                <a:latin typeface="Short Stack" panose="02010500040000000007" pitchFamily="2" charset="0"/>
              </a:rPr>
              <a:t>(</a:t>
            </a:r>
            <a:r>
              <a:rPr lang="fr-FR" sz="1050" dirty="0" err="1">
                <a:latin typeface="Short Stack" panose="02010500040000000007" pitchFamily="2" charset="0"/>
              </a:rPr>
              <a:t>inf</a:t>
            </a:r>
            <a:r>
              <a:rPr lang="fr-FR" sz="1050" dirty="0">
                <a:latin typeface="Short Stack" panose="02010500040000000007" pitchFamily="2" charset="0"/>
              </a:rPr>
              <a:t> : __________________ )</a:t>
            </a:r>
          </a:p>
          <a:p>
            <a:pPr>
              <a:spcAft>
                <a:spcPts val="600"/>
              </a:spcAft>
            </a:pPr>
            <a:r>
              <a:rPr lang="fr-FR" sz="1050" dirty="0" smtClean="0">
                <a:latin typeface="Short Stack" panose="02010500040000000007" pitchFamily="2" charset="0"/>
              </a:rPr>
              <a:t>Les familles ont pu découvrir les lieux. (</a:t>
            </a:r>
            <a:r>
              <a:rPr lang="fr-FR" sz="1050" dirty="0" err="1" smtClean="0">
                <a:latin typeface="Short Stack" panose="02010500040000000007" pitchFamily="2" charset="0"/>
              </a:rPr>
              <a:t>inf</a:t>
            </a:r>
            <a:r>
              <a:rPr lang="fr-FR" sz="1050" dirty="0" smtClean="0">
                <a:latin typeface="Short Stack" panose="02010500040000000007" pitchFamily="2" charset="0"/>
              </a:rPr>
              <a:t> </a:t>
            </a:r>
            <a:r>
              <a:rPr lang="fr-FR" sz="1050" dirty="0">
                <a:latin typeface="Short Stack" panose="02010500040000000007" pitchFamily="2" charset="0"/>
              </a:rPr>
              <a:t>: __________________ </a:t>
            </a:r>
            <a:r>
              <a:rPr lang="fr-FR" sz="1050" dirty="0" smtClean="0">
                <a:latin typeface="Short Stack" panose="02010500040000000007" pitchFamily="2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fr-FR" sz="1050" dirty="0" smtClean="0">
                <a:latin typeface="Short Stack" panose="02010500040000000007" pitchFamily="2" charset="0"/>
              </a:rPr>
              <a:t>Les travaux ont commencé en 2006. </a:t>
            </a:r>
            <a:r>
              <a:rPr lang="fr-FR" sz="1050" dirty="0">
                <a:latin typeface="Short Stack" panose="02010500040000000007" pitchFamily="2" charset="0"/>
              </a:rPr>
              <a:t>(</a:t>
            </a:r>
            <a:r>
              <a:rPr lang="fr-FR" sz="1050" dirty="0" err="1">
                <a:latin typeface="Short Stack" panose="02010500040000000007" pitchFamily="2" charset="0"/>
              </a:rPr>
              <a:t>inf</a:t>
            </a:r>
            <a:r>
              <a:rPr lang="fr-FR" sz="1050" dirty="0">
                <a:latin typeface="Short Stack" panose="02010500040000000007" pitchFamily="2" charset="0"/>
              </a:rPr>
              <a:t> : __________________ </a:t>
            </a:r>
            <a:r>
              <a:rPr lang="fr-FR" sz="1050" dirty="0" smtClean="0">
                <a:latin typeface="Short Stack" panose="02010500040000000007" pitchFamily="2" charset="0"/>
              </a:rPr>
              <a:t>)</a:t>
            </a:r>
            <a:endParaRPr lang="fr-FR" sz="1050" dirty="0">
              <a:latin typeface="Short Stack" panose="02010500040000000007" pitchFamily="2" charset="0"/>
            </a:endParaRPr>
          </a:p>
        </p:txBody>
      </p:sp>
      <p:sp>
        <p:nvSpPr>
          <p:cNvPr id="59" name="Rectangle à coins arrondis 58"/>
          <p:cNvSpPr/>
          <p:nvPr/>
        </p:nvSpPr>
        <p:spPr>
          <a:xfrm>
            <a:off x="98010" y="6120782"/>
            <a:ext cx="442038" cy="4375968"/>
          </a:xfrm>
          <a:prstGeom prst="roundRect">
            <a:avLst>
              <a:gd name="adj" fmla="val 2342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108000" y="6120781"/>
            <a:ext cx="430887" cy="437477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1600" dirty="0" smtClean="0">
                <a:latin typeface="Mrs Chocolat" pitchFamily="2" charset="0"/>
              </a:rPr>
              <a:t>L’imparfait de l’indicatif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710745" y="4806925"/>
            <a:ext cx="656037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050" dirty="0" smtClean="0">
                <a:latin typeface="Short Stack" panose="02010500040000000007" pitchFamily="2" charset="0"/>
              </a:rPr>
              <a:t>L’enfant ne (bouger) _______________ toujours pas, car il (savoir</a:t>
            </a:r>
            <a:r>
              <a:rPr lang="fr-FR" sz="1050" dirty="0">
                <a:latin typeface="Short Stack" panose="02010500040000000007" pitchFamily="2" charset="0"/>
              </a:rPr>
              <a:t>) _______________ </a:t>
            </a:r>
            <a:r>
              <a:rPr lang="fr-FR" sz="1050" dirty="0" smtClean="0">
                <a:latin typeface="Short Stack" panose="02010500040000000007" pitchFamily="2" charset="0"/>
              </a:rPr>
              <a:t>qu’il (venir) ______________ de faire une bêtise. Tout à coup, il (verser) ___________ de chaudes larmes. Il se (baisser) </a:t>
            </a:r>
            <a:r>
              <a:rPr lang="fr-FR" sz="1050" dirty="0">
                <a:latin typeface="Short Stack" panose="02010500040000000007" pitchFamily="2" charset="0"/>
              </a:rPr>
              <a:t>_______________ </a:t>
            </a:r>
            <a:r>
              <a:rPr lang="fr-FR" sz="1050" dirty="0" smtClean="0">
                <a:latin typeface="Short Stack" panose="02010500040000000007" pitchFamily="2" charset="0"/>
              </a:rPr>
              <a:t>et (saisir) </a:t>
            </a:r>
            <a:r>
              <a:rPr lang="fr-FR" sz="1050" dirty="0">
                <a:latin typeface="Short Stack" panose="02010500040000000007" pitchFamily="2" charset="0"/>
              </a:rPr>
              <a:t>_______________ </a:t>
            </a:r>
            <a:r>
              <a:rPr lang="fr-FR" sz="1050" dirty="0" smtClean="0">
                <a:latin typeface="Short Stack" panose="02010500040000000007" pitchFamily="2" charset="0"/>
              </a:rPr>
              <a:t> le vase cassé. Il n’(avoir) </a:t>
            </a:r>
            <a:r>
              <a:rPr lang="fr-FR" sz="1050" dirty="0">
                <a:latin typeface="Short Stack" panose="02010500040000000007" pitchFamily="2" charset="0"/>
              </a:rPr>
              <a:t>_______________ </a:t>
            </a:r>
            <a:r>
              <a:rPr lang="fr-FR" sz="1050" dirty="0" smtClean="0">
                <a:latin typeface="Short Stack" panose="02010500040000000007" pitchFamily="2" charset="0"/>
              </a:rPr>
              <a:t>pas l’habitude d’être grondé.</a:t>
            </a:r>
          </a:p>
        </p:txBody>
      </p:sp>
      <p:sp>
        <p:nvSpPr>
          <p:cNvPr id="45" name="Larme 44"/>
          <p:cNvSpPr/>
          <p:nvPr/>
        </p:nvSpPr>
        <p:spPr>
          <a:xfrm>
            <a:off x="725355" y="7723250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700730" y="7687245"/>
            <a:ext cx="6106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4   </a:t>
            </a:r>
            <a:r>
              <a:rPr lang="fr-FR" sz="1400" dirty="0" smtClean="0">
                <a:latin typeface="Mrs Chocolat" pitchFamily="2" charset="0"/>
              </a:rPr>
              <a:t>Conjugue ces verbes au passé composé</a:t>
            </a:r>
            <a:endParaRPr lang="fr-FR" sz="1400" dirty="0">
              <a:latin typeface="Mrs Chocolat" pitchFamily="2" charset="0"/>
            </a:endParaRPr>
          </a:p>
        </p:txBody>
      </p:sp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745669"/>
              </p:ext>
            </p:extLst>
          </p:nvPr>
        </p:nvGraphicFramePr>
        <p:xfrm>
          <a:off x="684064" y="8051352"/>
          <a:ext cx="6570000" cy="1177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/>
                <a:gridCol w="918000"/>
                <a:gridCol w="396000"/>
                <a:gridCol w="918000"/>
                <a:gridCol w="396000"/>
                <a:gridCol w="918000"/>
                <a:gridCol w="396000"/>
                <a:gridCol w="918000"/>
                <a:gridCol w="396000"/>
                <a:gridCol w="918000"/>
              </a:tblGrid>
              <a:tr h="294366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Short Stack" panose="02010500040000000007" pitchFamily="2" charset="0"/>
                        </a:rPr>
                        <a:t>tomber</a:t>
                      </a:r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Short Stack" panose="02010500040000000007" pitchFamily="2" charset="0"/>
                        </a:rPr>
                        <a:t>réunir</a:t>
                      </a:r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Short Stack" panose="02010500040000000007" pitchFamily="2" charset="0"/>
                        </a:rPr>
                        <a:t>être</a:t>
                      </a:r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Short Stack" panose="02010500040000000007" pitchFamily="2" charset="0"/>
                        </a:rPr>
                        <a:t>avoir</a:t>
                      </a:r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Short Stack" panose="02010500040000000007" pitchFamily="2" charset="0"/>
                        </a:rPr>
                        <a:t>aller</a:t>
                      </a:r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4366"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Je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J’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elle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294366"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elle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294366"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elles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elles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7" name="Larme 46"/>
          <p:cNvSpPr/>
          <p:nvPr/>
        </p:nvSpPr>
        <p:spPr>
          <a:xfrm>
            <a:off x="725355" y="9323539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700730" y="9287534"/>
            <a:ext cx="6626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3   </a:t>
            </a:r>
            <a:r>
              <a:rPr lang="fr-FR" sz="1400" dirty="0" smtClean="0">
                <a:latin typeface="Mrs Chocolat" pitchFamily="2" charset="0"/>
              </a:rPr>
              <a:t>Ecris les verbes au passé composé. </a:t>
            </a:r>
            <a:r>
              <a:rPr lang="fr-FR" sz="1200" dirty="0" smtClean="0">
                <a:latin typeface="Mrs Chocolat" pitchFamily="2" charset="0"/>
              </a:rPr>
              <a:t>Attention aux accords du participe passé !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630844" y="9604094"/>
            <a:ext cx="6749964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050" dirty="0" smtClean="0">
                <a:latin typeface="Short Stack" panose="02010500040000000007" pitchFamily="2" charset="0"/>
              </a:rPr>
              <a:t>Les gendarmes (poursuivre) ________________________ les voleurs et ils les (arrêter) _____________________ . Le fleuriste (livrer) ________________ les bouquets que je lui (commander) ____________________________ .</a:t>
            </a:r>
            <a:endParaRPr lang="fr-FR" sz="1050" dirty="0">
              <a:latin typeface="Short Stack" panose="02010500040000000007" pitchFamily="2" charset="0"/>
            </a:endParaRPr>
          </a:p>
        </p:txBody>
      </p:sp>
      <p:pic>
        <p:nvPicPr>
          <p:cNvPr id="57" name="Image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724" y="6878837"/>
            <a:ext cx="293471" cy="116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08000" y="126405"/>
            <a:ext cx="7200800" cy="1944216"/>
          </a:xfrm>
          <a:prstGeom prst="roundRect">
            <a:avLst>
              <a:gd name="adj" fmla="val 8338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548160" y="264396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spc="300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Chewy" panose="02000000000000000000" pitchFamily="2" charset="0"/>
                <a:ea typeface="Chewy" panose="02000000000000000000" pitchFamily="2" charset="0"/>
              </a:rPr>
              <a:t>Evaluation de Français </a:t>
            </a:r>
            <a:endParaRPr lang="fr-FR" sz="3200" spc="300" dirty="0">
              <a:ln w="0"/>
              <a:solidFill>
                <a:schemeClr val="tx1">
                  <a:lumMod val="85000"/>
                  <a:lumOff val="15000"/>
                </a:schemeClr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27" name="Larme 26"/>
          <p:cNvSpPr/>
          <p:nvPr/>
        </p:nvSpPr>
        <p:spPr>
          <a:xfrm>
            <a:off x="723097" y="2178634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98472" y="2142629"/>
            <a:ext cx="6106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1   </a:t>
            </a:r>
            <a:r>
              <a:rPr lang="fr-FR" sz="1400" dirty="0" smtClean="0">
                <a:latin typeface="Mrs Chocolat" pitchFamily="2" charset="0"/>
              </a:rPr>
              <a:t>Colorie les verbes de ce texte et classe-les dans le tableau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630844" y="2111003"/>
            <a:ext cx="6696744" cy="3864370"/>
          </a:xfrm>
          <a:prstGeom prst="roundRect">
            <a:avLst>
              <a:gd name="adj" fmla="val 2447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Larme 31"/>
          <p:cNvSpPr/>
          <p:nvPr/>
        </p:nvSpPr>
        <p:spPr>
          <a:xfrm>
            <a:off x="710745" y="4554898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686119" y="4518893"/>
            <a:ext cx="657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2   </a:t>
            </a:r>
            <a:r>
              <a:rPr lang="fr-FR" sz="1400" dirty="0" smtClean="0">
                <a:latin typeface="Mrs Chocolat" pitchFamily="2" charset="0"/>
              </a:rPr>
              <a:t>Complète le texte en conjuguant les verbes au temps qui convient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104" name="Parchemin horizontal 103"/>
          <p:cNvSpPr/>
          <p:nvPr/>
        </p:nvSpPr>
        <p:spPr>
          <a:xfrm>
            <a:off x="254295" y="281676"/>
            <a:ext cx="653983" cy="508516"/>
          </a:xfrm>
          <a:prstGeom prst="horizontalScroll">
            <a:avLst>
              <a:gd name="adj" fmla="val 17023"/>
            </a:avLst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5" name="ZoneTexte 16"/>
          <p:cNvSpPr txBox="1">
            <a:spLocks noChangeArrowheads="1"/>
          </p:cNvSpPr>
          <p:nvPr/>
        </p:nvSpPr>
        <p:spPr bwMode="auto">
          <a:xfrm>
            <a:off x="312258" y="373410"/>
            <a:ext cx="566738" cy="33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alt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CM2</a:t>
            </a:r>
            <a:endParaRPr lang="fr-FR" alt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2499347" y="840788"/>
            <a:ext cx="241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Short Stack" panose="02010500040000000007" pitchFamily="2" charset="0"/>
              </a:rPr>
              <a:t>Conjugaison </a:t>
            </a:r>
            <a:r>
              <a:rPr lang="fr-FR" sz="1200" dirty="0" smtClean="0">
                <a:latin typeface="Short Stack" panose="02010500040000000007" pitchFamily="2" charset="0"/>
              </a:rPr>
              <a:t>n°3 </a:t>
            </a:r>
            <a:r>
              <a:rPr lang="fr-FR" sz="1200" dirty="0" smtClean="0">
                <a:latin typeface="Short Stack" panose="02010500040000000007" pitchFamily="2" charset="0"/>
              </a:rPr>
              <a:t>: C7, C8</a:t>
            </a:r>
            <a:endParaRPr lang="fr-FR" sz="1200" dirty="0">
              <a:latin typeface="Short Stack" panose="02010500040000000007" pitchFamily="2" charset="0"/>
            </a:endParaRPr>
          </a:p>
        </p:txBody>
      </p:sp>
      <p:sp>
        <p:nvSpPr>
          <p:cNvPr id="108" name="Rectangle à coins arrondis 107"/>
          <p:cNvSpPr/>
          <p:nvPr/>
        </p:nvSpPr>
        <p:spPr>
          <a:xfrm>
            <a:off x="98010" y="2111003"/>
            <a:ext cx="442038" cy="3864369"/>
          </a:xfrm>
          <a:prstGeom prst="roundRect">
            <a:avLst>
              <a:gd name="adj" fmla="val 2342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99221" y="2142630"/>
            <a:ext cx="430887" cy="37261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1600" dirty="0" smtClean="0">
                <a:latin typeface="Mrs Chocolat" pitchFamily="2" charset="0"/>
              </a:rPr>
              <a:t>Passé simple / imparfait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23096" y="2430661"/>
            <a:ext cx="6555763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050" dirty="0" smtClean="0">
                <a:latin typeface="Short Stack" panose="02010500040000000007" pitchFamily="2" charset="0"/>
              </a:rPr>
              <a:t>Les rues étaient désertes. Il faisait froid. La neige envahissait les trottoirs.         Un voiture imprudente s’engagea sur la route. Les pneus crissèrent, puis un véhicule dérapa.</a:t>
            </a:r>
            <a:endParaRPr lang="fr-FR" sz="1050" dirty="0">
              <a:latin typeface="Short Stack" panose="02010500040000000007" pitchFamily="2" charset="0"/>
            </a:endParaRPr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291502"/>
              </p:ext>
            </p:extLst>
          </p:nvPr>
        </p:nvGraphicFramePr>
        <p:xfrm>
          <a:off x="2255838" y="3126962"/>
          <a:ext cx="4764930" cy="1325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2465"/>
                <a:gridCol w="2382465"/>
              </a:tblGrid>
              <a:tr h="167795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Short Stack" panose="02010500040000000007" pitchFamily="2" charset="0"/>
                        </a:rPr>
                        <a:t>Imparfait </a:t>
                      </a:r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Short Stack" panose="02010500040000000007" pitchFamily="2" charset="0"/>
                        </a:rPr>
                        <a:t>Passé simple</a:t>
                      </a:r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58142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étaient</a:t>
                      </a:r>
                      <a:endParaRPr lang="fr-FR" sz="11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s’engagea</a:t>
                      </a:r>
                      <a:endParaRPr lang="fr-FR" sz="11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58142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faisait</a:t>
                      </a:r>
                      <a:endParaRPr lang="fr-FR" sz="11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crissèrent</a:t>
                      </a:r>
                      <a:endParaRPr lang="fr-FR" sz="11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358142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envahissait</a:t>
                      </a:r>
                      <a:endParaRPr lang="fr-FR" sz="11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dérapa</a:t>
                      </a:r>
                      <a:endParaRPr lang="fr-FR" sz="11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2" name="Rectangle à coins arrondis 41"/>
          <p:cNvSpPr/>
          <p:nvPr/>
        </p:nvSpPr>
        <p:spPr>
          <a:xfrm>
            <a:off x="612056" y="6120781"/>
            <a:ext cx="6696744" cy="4374777"/>
          </a:xfrm>
          <a:prstGeom prst="roundRect">
            <a:avLst>
              <a:gd name="adj" fmla="val 318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Larme 47"/>
          <p:cNvSpPr/>
          <p:nvPr/>
        </p:nvSpPr>
        <p:spPr>
          <a:xfrm>
            <a:off x="753037" y="6211082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728412" y="6175077"/>
            <a:ext cx="6106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3   </a:t>
            </a:r>
            <a:r>
              <a:rPr lang="fr-FR" sz="1400" dirty="0" smtClean="0">
                <a:latin typeface="Mrs Chocolat" pitchFamily="2" charset="0"/>
              </a:rPr>
              <a:t>Souligne les </a:t>
            </a:r>
            <a:r>
              <a:rPr lang="fr-FR" sz="1400" dirty="0" smtClean="0">
                <a:latin typeface="Mrs Chocolat" pitchFamily="2" charset="0"/>
              </a:rPr>
              <a:t>verbes au passé composé et donne leur infinitif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658526" y="6535117"/>
            <a:ext cx="6650274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050" dirty="0" smtClean="0">
                <a:latin typeface="Short Stack" panose="02010500040000000007" pitchFamily="2" charset="0"/>
              </a:rPr>
              <a:t>Une école écologique </a:t>
            </a:r>
            <a:r>
              <a:rPr lang="fr-FR" sz="1050" b="1" u="sng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vu </a:t>
            </a:r>
            <a:r>
              <a:rPr lang="fr-FR" sz="1050" dirty="0" smtClean="0">
                <a:latin typeface="Short Stack" panose="02010500040000000007" pitchFamily="2" charset="0"/>
              </a:rPr>
              <a:t>le jour. (</a:t>
            </a:r>
            <a:r>
              <a:rPr lang="fr-FR" sz="1050" dirty="0" err="1" smtClean="0">
                <a:latin typeface="Short Stack" panose="02010500040000000007" pitchFamily="2" charset="0"/>
              </a:rPr>
              <a:t>inf</a:t>
            </a:r>
            <a:r>
              <a:rPr lang="fr-FR" sz="1050" dirty="0" smtClean="0">
                <a:latin typeface="Short Stack" panose="02010500040000000007" pitchFamily="2" charset="0"/>
              </a:rPr>
              <a:t> :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voir</a:t>
            </a:r>
            <a:r>
              <a:rPr lang="fr-FR" sz="1050" dirty="0" smtClean="0">
                <a:latin typeface="Short Stack" panose="02010500040000000007" pitchFamily="2" charset="0"/>
              </a:rPr>
              <a:t>)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spcAft>
                <a:spcPts val="600"/>
              </a:spcAft>
            </a:pPr>
            <a:r>
              <a:rPr lang="fr-FR" sz="1050" dirty="0" smtClean="0">
                <a:latin typeface="Short Stack" panose="02010500040000000007" pitchFamily="2" charset="0"/>
              </a:rPr>
              <a:t>Cette école à zéro énergie </a:t>
            </a:r>
            <a:r>
              <a:rPr lang="fr-FR" sz="1050" b="1" u="sng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ouvert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</a:t>
            </a:r>
            <a:r>
              <a:rPr lang="fr-FR" sz="1050" dirty="0" smtClean="0">
                <a:latin typeface="Short Stack" panose="02010500040000000007" pitchFamily="2" charset="0"/>
              </a:rPr>
              <a:t>à la rentrée scolaire : </a:t>
            </a:r>
            <a:r>
              <a:rPr lang="fr-FR" sz="1050" dirty="0">
                <a:latin typeface="Short Stack" panose="02010500040000000007" pitchFamily="2" charset="0"/>
              </a:rPr>
              <a:t>(</a:t>
            </a:r>
            <a:r>
              <a:rPr lang="fr-FR" sz="1050" dirty="0" err="1">
                <a:latin typeface="Short Stack" panose="02010500040000000007" pitchFamily="2" charset="0"/>
              </a:rPr>
              <a:t>inf</a:t>
            </a:r>
            <a:r>
              <a:rPr lang="fr-FR" sz="1050" dirty="0">
                <a:latin typeface="Short Stack" panose="02010500040000000007" pitchFamily="2" charset="0"/>
              </a:rPr>
              <a:t> :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ouvrir</a:t>
            </a:r>
            <a:r>
              <a:rPr lang="fr-FR" sz="1050" dirty="0" smtClean="0">
                <a:latin typeface="Short Stack" panose="02010500040000000007" pitchFamily="2" charset="0"/>
              </a:rPr>
              <a:t>)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spcAft>
                <a:spcPts val="600"/>
              </a:spcAft>
            </a:pPr>
            <a:r>
              <a:rPr lang="fr-FR" sz="1050" dirty="0" smtClean="0">
                <a:latin typeface="Short Stack" panose="02010500040000000007" pitchFamily="2" charset="0"/>
              </a:rPr>
              <a:t>Samedi </a:t>
            </a:r>
            <a:r>
              <a:rPr lang="fr-FR" sz="1050" b="1" u="sng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eu</a:t>
            </a:r>
            <a:r>
              <a:rPr lang="fr-FR" sz="1050" dirty="0" smtClean="0">
                <a:latin typeface="Short Stack" panose="02010500040000000007" pitchFamily="2" charset="0"/>
              </a:rPr>
              <a:t> lieu l’inauguration de ce groupe scolaire. </a:t>
            </a:r>
            <a:r>
              <a:rPr lang="fr-FR" sz="1050" dirty="0">
                <a:latin typeface="Short Stack" panose="02010500040000000007" pitchFamily="2" charset="0"/>
              </a:rPr>
              <a:t>(</a:t>
            </a:r>
            <a:r>
              <a:rPr lang="fr-FR" sz="1050" dirty="0" err="1">
                <a:latin typeface="Short Stack" panose="02010500040000000007" pitchFamily="2" charset="0"/>
              </a:rPr>
              <a:t>inf</a:t>
            </a:r>
            <a:r>
              <a:rPr lang="fr-FR" sz="1050" dirty="0">
                <a:latin typeface="Short Stack" panose="02010500040000000007" pitchFamily="2" charset="0"/>
              </a:rPr>
              <a:t> :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avoir</a:t>
            </a:r>
            <a:r>
              <a:rPr lang="fr-FR" sz="1050" dirty="0" smtClean="0">
                <a:latin typeface="Short Stack" panose="02010500040000000007" pitchFamily="2" charset="0"/>
              </a:rPr>
              <a:t>)</a:t>
            </a:r>
            <a:endParaRPr lang="fr-FR" sz="1050" dirty="0">
              <a:latin typeface="Short Stack" panose="02010500040000000007" pitchFamily="2" charset="0"/>
            </a:endParaRPr>
          </a:p>
          <a:p>
            <a:pPr>
              <a:spcAft>
                <a:spcPts val="600"/>
              </a:spcAft>
            </a:pPr>
            <a:r>
              <a:rPr lang="fr-FR" sz="1050" dirty="0" smtClean="0">
                <a:latin typeface="Short Stack" panose="02010500040000000007" pitchFamily="2" charset="0"/>
              </a:rPr>
              <a:t>Les familles </a:t>
            </a:r>
            <a:r>
              <a:rPr lang="fr-FR" sz="1050" b="1" u="sng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ont pu</a:t>
            </a:r>
            <a:r>
              <a:rPr lang="fr-FR" sz="1050" dirty="0" smtClean="0">
                <a:latin typeface="Short Stack" panose="02010500040000000007" pitchFamily="2" charset="0"/>
              </a:rPr>
              <a:t> découvrir les lieux. (</a:t>
            </a:r>
            <a:r>
              <a:rPr lang="fr-FR" sz="1050" dirty="0" err="1" smtClean="0">
                <a:latin typeface="Short Stack" panose="02010500040000000007" pitchFamily="2" charset="0"/>
              </a:rPr>
              <a:t>inf</a:t>
            </a:r>
            <a:r>
              <a:rPr lang="fr-FR" sz="1050" dirty="0" smtClean="0">
                <a:latin typeface="Short Stack" panose="02010500040000000007" pitchFamily="2" charset="0"/>
              </a:rPr>
              <a:t> </a:t>
            </a:r>
            <a:r>
              <a:rPr lang="fr-FR" sz="1050" dirty="0">
                <a:latin typeface="Short Stack" panose="02010500040000000007" pitchFamily="2" charset="0"/>
              </a:rPr>
              <a:t>: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pouvoir</a:t>
            </a:r>
            <a:r>
              <a:rPr lang="fr-FR" sz="1050" dirty="0" smtClean="0">
                <a:latin typeface="Short Stack" panose="02010500040000000007" pitchFamily="2" charset="0"/>
              </a:rPr>
              <a:t>)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spcAft>
                <a:spcPts val="600"/>
              </a:spcAft>
            </a:pPr>
            <a:r>
              <a:rPr lang="fr-FR" sz="1050" dirty="0" smtClean="0">
                <a:latin typeface="Short Stack" panose="02010500040000000007" pitchFamily="2" charset="0"/>
              </a:rPr>
              <a:t>Les travaux </a:t>
            </a:r>
            <a:r>
              <a:rPr lang="fr-FR" sz="1050" b="1" u="sng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ont commencé</a:t>
            </a:r>
            <a:r>
              <a:rPr lang="fr-FR" sz="1050" dirty="0" smtClean="0">
                <a:latin typeface="Short Stack" panose="02010500040000000007" pitchFamily="2" charset="0"/>
              </a:rPr>
              <a:t> en 2006. </a:t>
            </a:r>
            <a:r>
              <a:rPr lang="fr-FR" sz="1050" dirty="0">
                <a:latin typeface="Short Stack" panose="02010500040000000007" pitchFamily="2" charset="0"/>
              </a:rPr>
              <a:t>(</a:t>
            </a:r>
            <a:r>
              <a:rPr lang="fr-FR" sz="1050" dirty="0" err="1">
                <a:latin typeface="Short Stack" panose="02010500040000000007" pitchFamily="2" charset="0"/>
              </a:rPr>
              <a:t>inf</a:t>
            </a:r>
            <a:r>
              <a:rPr lang="fr-FR" sz="1050" dirty="0">
                <a:latin typeface="Short Stack" panose="02010500040000000007" pitchFamily="2" charset="0"/>
              </a:rPr>
              <a:t> :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commencer</a:t>
            </a:r>
            <a:r>
              <a:rPr lang="fr-FR" sz="1050" dirty="0" smtClean="0">
                <a:latin typeface="Short Stack" panose="02010500040000000007" pitchFamily="2" charset="0"/>
              </a:rPr>
              <a:t>)</a:t>
            </a:r>
            <a:endParaRPr lang="fr-FR" sz="1050" dirty="0">
              <a:latin typeface="Short Stack" panose="02010500040000000007" pitchFamily="2" charset="0"/>
            </a:endParaRPr>
          </a:p>
        </p:txBody>
      </p:sp>
      <p:sp>
        <p:nvSpPr>
          <p:cNvPr id="59" name="Rectangle à coins arrondis 58"/>
          <p:cNvSpPr/>
          <p:nvPr/>
        </p:nvSpPr>
        <p:spPr>
          <a:xfrm>
            <a:off x="98010" y="6120782"/>
            <a:ext cx="442038" cy="4375968"/>
          </a:xfrm>
          <a:prstGeom prst="roundRect">
            <a:avLst>
              <a:gd name="adj" fmla="val 2342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108000" y="6120781"/>
            <a:ext cx="430887" cy="437477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1600" dirty="0" smtClean="0">
                <a:latin typeface="Mrs Chocolat" pitchFamily="2" charset="0"/>
              </a:rPr>
              <a:t>L’imparfait de l’indicatif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710745" y="4806925"/>
            <a:ext cx="656037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050" dirty="0" smtClean="0">
                <a:latin typeface="Short Stack" panose="02010500040000000007" pitchFamily="2" charset="0"/>
              </a:rPr>
              <a:t>L’enfant ne (bouger)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bougeait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</a:t>
            </a:r>
            <a:r>
              <a:rPr lang="fr-FR" sz="1050" dirty="0" smtClean="0">
                <a:latin typeface="Short Stack" panose="02010500040000000007" pitchFamily="2" charset="0"/>
              </a:rPr>
              <a:t>toujours </a:t>
            </a:r>
            <a:r>
              <a:rPr lang="fr-FR" sz="1050" dirty="0" smtClean="0">
                <a:latin typeface="Short Stack" panose="02010500040000000007" pitchFamily="2" charset="0"/>
              </a:rPr>
              <a:t>pas, car il (savoir</a:t>
            </a:r>
            <a:r>
              <a:rPr lang="fr-FR" sz="1050" dirty="0">
                <a:latin typeface="Short Stack" panose="02010500040000000007" pitchFamily="2" charset="0"/>
              </a:rPr>
              <a:t>)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savait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 </a:t>
            </a:r>
            <a:r>
              <a:rPr lang="fr-FR" sz="1050" dirty="0" smtClean="0">
                <a:latin typeface="Short Stack" panose="02010500040000000007" pitchFamily="2" charset="0"/>
              </a:rPr>
              <a:t>qu’il </a:t>
            </a:r>
            <a:r>
              <a:rPr lang="fr-FR" sz="1050" dirty="0" smtClean="0">
                <a:latin typeface="Short Stack" panose="02010500040000000007" pitchFamily="2" charset="0"/>
              </a:rPr>
              <a:t>(venir)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venait </a:t>
            </a:r>
            <a:r>
              <a:rPr lang="fr-FR" sz="1050" dirty="0" smtClean="0">
                <a:latin typeface="Short Stack" panose="02010500040000000007" pitchFamily="2" charset="0"/>
              </a:rPr>
              <a:t>de </a:t>
            </a:r>
            <a:r>
              <a:rPr lang="fr-FR" sz="1050" dirty="0" smtClean="0">
                <a:latin typeface="Short Stack" panose="02010500040000000007" pitchFamily="2" charset="0"/>
              </a:rPr>
              <a:t>faire une bêtise. Tout à coup, il (verser)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versa </a:t>
            </a:r>
            <a:r>
              <a:rPr lang="fr-FR" sz="1050" dirty="0" smtClean="0">
                <a:latin typeface="Short Stack" panose="02010500040000000007" pitchFamily="2" charset="0"/>
              </a:rPr>
              <a:t>de </a:t>
            </a:r>
            <a:r>
              <a:rPr lang="fr-FR" sz="1050" dirty="0" smtClean="0">
                <a:latin typeface="Short Stack" panose="02010500040000000007" pitchFamily="2" charset="0"/>
              </a:rPr>
              <a:t>chaudes larmes. Il se (baisser)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se baissa </a:t>
            </a:r>
            <a:r>
              <a:rPr lang="fr-FR" sz="1050" dirty="0" smtClean="0">
                <a:latin typeface="Short Stack" panose="02010500040000000007" pitchFamily="2" charset="0"/>
              </a:rPr>
              <a:t>et </a:t>
            </a:r>
            <a:r>
              <a:rPr lang="fr-FR" sz="1050" dirty="0" smtClean="0">
                <a:latin typeface="Short Stack" panose="02010500040000000007" pitchFamily="2" charset="0"/>
              </a:rPr>
              <a:t>(saisir)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saisit </a:t>
            </a:r>
            <a:r>
              <a:rPr lang="fr-FR" sz="1050" dirty="0" smtClean="0">
                <a:latin typeface="Short Stack" panose="02010500040000000007" pitchFamily="2" charset="0"/>
              </a:rPr>
              <a:t>le </a:t>
            </a:r>
            <a:r>
              <a:rPr lang="fr-FR" sz="1050" dirty="0" smtClean="0">
                <a:latin typeface="Short Stack" panose="02010500040000000007" pitchFamily="2" charset="0"/>
              </a:rPr>
              <a:t>vase cassé. Il n’(avoir)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avait </a:t>
            </a:r>
            <a:r>
              <a:rPr lang="fr-FR" sz="1050" dirty="0" smtClean="0">
                <a:latin typeface="Short Stack" panose="02010500040000000007" pitchFamily="2" charset="0"/>
              </a:rPr>
              <a:t>pas </a:t>
            </a:r>
            <a:r>
              <a:rPr lang="fr-FR" sz="1050" dirty="0" smtClean="0">
                <a:latin typeface="Short Stack" panose="02010500040000000007" pitchFamily="2" charset="0"/>
              </a:rPr>
              <a:t>l’habitude d’être grondé.</a:t>
            </a:r>
          </a:p>
        </p:txBody>
      </p:sp>
      <p:sp>
        <p:nvSpPr>
          <p:cNvPr id="45" name="Larme 44"/>
          <p:cNvSpPr/>
          <p:nvPr/>
        </p:nvSpPr>
        <p:spPr>
          <a:xfrm>
            <a:off x="725355" y="7723250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700730" y="7687245"/>
            <a:ext cx="6106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4   </a:t>
            </a:r>
            <a:r>
              <a:rPr lang="fr-FR" sz="1400" dirty="0" smtClean="0">
                <a:latin typeface="Mrs Chocolat" pitchFamily="2" charset="0"/>
              </a:rPr>
              <a:t>Conjugue ces verbes au passé composé</a:t>
            </a:r>
            <a:endParaRPr lang="fr-FR" sz="1400" dirty="0">
              <a:latin typeface="Mrs Chocolat" pitchFamily="2" charset="0"/>
            </a:endParaRPr>
          </a:p>
        </p:txBody>
      </p:sp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866309"/>
              </p:ext>
            </p:extLst>
          </p:nvPr>
        </p:nvGraphicFramePr>
        <p:xfrm>
          <a:off x="684064" y="8051350"/>
          <a:ext cx="6570000" cy="1364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/>
                <a:gridCol w="918000"/>
                <a:gridCol w="396000"/>
                <a:gridCol w="918000"/>
                <a:gridCol w="396000"/>
                <a:gridCol w="918000"/>
                <a:gridCol w="396000"/>
                <a:gridCol w="918000"/>
                <a:gridCol w="396000"/>
                <a:gridCol w="918000"/>
              </a:tblGrid>
              <a:tr h="335083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Short Stack" panose="02010500040000000007" pitchFamily="2" charset="0"/>
                        </a:rPr>
                        <a:t>tomber</a:t>
                      </a:r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Short Stack" panose="02010500040000000007" pitchFamily="2" charset="0"/>
                        </a:rPr>
                        <a:t>réunir</a:t>
                      </a:r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Short Stack" panose="02010500040000000007" pitchFamily="2" charset="0"/>
                        </a:rPr>
                        <a:t>être</a:t>
                      </a:r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Short Stack" panose="02010500040000000007" pitchFamily="2" charset="0"/>
                        </a:rPr>
                        <a:t>avoir</a:t>
                      </a:r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Short Stack" panose="02010500040000000007" pitchFamily="2" charset="0"/>
                        </a:rPr>
                        <a:t>aller</a:t>
                      </a:r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5083"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Je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suis</a:t>
                      </a:r>
                      <a:r>
                        <a:rPr lang="fr-FR" sz="1000" b="1" baseline="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 tombé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as réuni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J’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ai</a:t>
                      </a:r>
                      <a:r>
                        <a:rPr lang="fr-FR" sz="1000" b="1" baseline="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 été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a eu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elle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est allée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34696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elle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est tombée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avez</a:t>
                      </a:r>
                      <a:r>
                        <a:rPr lang="fr-FR" sz="1000" b="1" baseline="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 réuni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as été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avons</a:t>
                      </a:r>
                      <a:r>
                        <a:rPr lang="fr-FR" sz="1000" b="1" baseline="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 eu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sommes allés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  <a:tr h="34696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nous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sommes tombés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ont réuni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avez été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elles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ont eu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elles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</a:rPr>
                        <a:t>sont allées</a:t>
                      </a:r>
                      <a:endParaRPr lang="fr-FR" sz="100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7" name="Larme 46"/>
          <p:cNvSpPr/>
          <p:nvPr/>
        </p:nvSpPr>
        <p:spPr>
          <a:xfrm>
            <a:off x="725355" y="9565913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700730" y="9529908"/>
            <a:ext cx="6626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3   </a:t>
            </a:r>
            <a:r>
              <a:rPr lang="fr-FR" sz="1400" dirty="0" smtClean="0">
                <a:latin typeface="Mrs Chocolat" pitchFamily="2" charset="0"/>
              </a:rPr>
              <a:t>Ecris les verbes au passé composé. </a:t>
            </a:r>
            <a:r>
              <a:rPr lang="fr-FR" sz="1200" dirty="0" smtClean="0">
                <a:latin typeface="Mrs Chocolat" pitchFamily="2" charset="0"/>
              </a:rPr>
              <a:t>Attention aux accords du participe passé !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630844" y="9846468"/>
            <a:ext cx="674996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050" dirty="0" smtClean="0">
                <a:latin typeface="Short Stack" panose="02010500040000000007" pitchFamily="2" charset="0"/>
              </a:rPr>
              <a:t>Les gendarmes (poursuivre)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ont poursuivi </a:t>
            </a:r>
            <a:r>
              <a:rPr lang="fr-FR" sz="1050" dirty="0" smtClean="0">
                <a:latin typeface="Short Stack" panose="02010500040000000007" pitchFamily="2" charset="0"/>
              </a:rPr>
              <a:t>les voleurs et ils les (arrêter)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ont arrêtés</a:t>
            </a:r>
            <a:r>
              <a:rPr lang="fr-FR" sz="1050" dirty="0" smtClean="0">
                <a:latin typeface="Short Stack" panose="02010500040000000007" pitchFamily="2" charset="0"/>
              </a:rPr>
              <a:t>. Le fleuriste (livrer)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livré </a:t>
            </a:r>
            <a:r>
              <a:rPr lang="fr-FR" sz="1050" dirty="0" smtClean="0">
                <a:latin typeface="Short Stack" panose="02010500040000000007" pitchFamily="2" charset="0"/>
              </a:rPr>
              <a:t>les bouquets que je lui (commander)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ai commandés</a:t>
            </a:r>
            <a:r>
              <a:rPr lang="fr-FR" sz="1050" dirty="0" smtClean="0">
                <a:latin typeface="Short Stack" panose="02010500040000000007" pitchFamily="2" charset="0"/>
              </a:rPr>
              <a:t>.</a:t>
            </a:r>
            <a:endParaRPr lang="fr-FR" sz="1050" dirty="0">
              <a:latin typeface="Short Stack" panose="02010500040000000007" pitchFamily="2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807728" y="1287825"/>
            <a:ext cx="3801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Chewy" panose="02000000000000000000" pitchFamily="2" charset="0"/>
                <a:ea typeface="Chewy" panose="02000000000000000000" pitchFamily="2" charset="0"/>
              </a:rPr>
              <a:t>Correction</a:t>
            </a:r>
            <a:endParaRPr lang="fr-FR" sz="3200" dirty="0">
              <a:solidFill>
                <a:srgbClr val="FF0000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038" y="6682735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31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688</Words>
  <Application>Microsoft Office PowerPoint</Application>
  <PresentationFormat>Personnalisé</PresentationFormat>
  <Paragraphs>121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4" baseType="lpstr">
      <vt:lpstr>Arial</vt:lpstr>
      <vt:lpstr>Calibri</vt:lpstr>
      <vt:lpstr>Chewy</vt:lpstr>
      <vt:lpstr>Clensey</vt:lpstr>
      <vt:lpstr>Fineliner Script</vt:lpstr>
      <vt:lpstr>Handlee</vt:lpstr>
      <vt:lpstr>Mrs Chocolat</vt:lpstr>
      <vt:lpstr>Patrick Hand</vt:lpstr>
      <vt:lpstr>RawengulkSans</vt:lpstr>
      <vt:lpstr>Rostros y emociones</vt:lpstr>
      <vt:lpstr>Short Stack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76</cp:revision>
  <cp:lastPrinted>2013-09-24T06:14:55Z</cp:lastPrinted>
  <dcterms:created xsi:type="dcterms:W3CDTF">2013-09-23T11:54:35Z</dcterms:created>
  <dcterms:modified xsi:type="dcterms:W3CDTF">2015-03-14T09:57:04Z</dcterms:modified>
</cp:coreProperties>
</file>