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53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9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35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32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80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9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22/10/2013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54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22/10/2013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19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22/10/2013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46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22/10/2013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04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22/10/2013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30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82C1-4A8F-4B57-BBD7-81DBDE4A02DA}" type="datetimeFigureOut">
              <a:rPr lang="fr-FR" smtClean="0"/>
              <a:t>22/10/2013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51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D82C1-4A8F-4B57-BBD7-81DBDE4A02DA}" type="datetimeFigureOut">
              <a:rPr lang="fr-FR" smtClean="0"/>
              <a:t>22/10/2013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50E3-435B-46C0-BC48-3B7FE3FC7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43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16497" y="129620"/>
            <a:ext cx="4142967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Ecrire sans erreur les homophones : </a:t>
            </a:r>
            <a:b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 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la, </a:t>
            </a:r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là,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l’a, </a:t>
            </a:r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l’as</a:t>
            </a:r>
            <a:endParaRPr lang="fr-FR" sz="1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3815616" y="562578"/>
            <a:ext cx="913792" cy="514916"/>
            <a:chOff x="3800872" y="572820"/>
            <a:chExt cx="913792" cy="514916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3800872" y="572820"/>
              <a:ext cx="913792" cy="51491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</a:rPr>
                <a:t>Fiche </a:t>
              </a:r>
              <a:r>
                <a:rPr lang="fr-FR" sz="1400" b="1" dirty="0" smtClean="0">
                  <a:solidFill>
                    <a:schemeClr val="tx1"/>
                  </a:solidFill>
                </a:rPr>
                <a:t>     </a:t>
              </a:r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4376936" y="616710"/>
              <a:ext cx="288032" cy="4066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Rectangle à coins arrondis 15"/>
          <p:cNvSpPr/>
          <p:nvPr/>
        </p:nvSpPr>
        <p:spPr>
          <a:xfrm rot="16200000">
            <a:off x="128040" y="309969"/>
            <a:ext cx="576912" cy="3339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Cm2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94157" y="1320443"/>
            <a:ext cx="44687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Complète avec les homophones : la/là/l’a/l’as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 smtClean="0">
              <a:latin typeface="Century Gothic" pitchFamily="34" charset="0"/>
              <a:ea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Il s’est rendu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 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</a:t>
            </a:r>
            <a:r>
              <a:rPr kumimoji="0" lang="fr-FR" sz="1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a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…. 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où il avait déjà passé ses vacances.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200" baseline="0" dirty="0" smtClean="0">
                <a:latin typeface="Century Gothic" pitchFamily="34" charset="0"/>
                <a:ea typeface="Times New Roman" pitchFamily="18" charset="0"/>
              </a:rPr>
              <a:t>…</a:t>
            </a:r>
            <a:r>
              <a:rPr lang="fr-FR" sz="1200" b="1" baseline="0" dirty="0" smtClean="0">
                <a:latin typeface="Century Gothic" pitchFamily="34" charset="0"/>
                <a:ea typeface="Times New Roman" pitchFamily="18" charset="0"/>
              </a:rPr>
              <a:t>b</a:t>
            </a:r>
            <a:r>
              <a:rPr lang="fr-FR" sz="1200" baseline="0" dirty="0" smtClean="0">
                <a:latin typeface="Century Gothic" pitchFamily="34" charset="0"/>
                <a:ea typeface="Times New Roman" pitchFamily="18" charset="0"/>
              </a:rPr>
              <a:t>…. </a:t>
            </a:r>
            <a:r>
              <a:rPr lang="fr-FR" sz="1200" baseline="0" dirty="0" smtClean="0">
                <a:latin typeface="Century Gothic" pitchFamily="34" charset="0"/>
                <a:ea typeface="Times New Roman" pitchFamily="18" charset="0"/>
              </a:rPr>
              <a:t>ville où j’habite se trouve en Alsace.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Il faut ranger tes affaires 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</a:t>
            </a:r>
            <a:r>
              <a:rPr kumimoji="0" lang="fr-FR" sz="1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c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….. 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où il faut.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200" baseline="0" dirty="0" smtClean="0">
                <a:latin typeface="Century Gothic" pitchFamily="34" charset="0"/>
                <a:ea typeface="Times New Roman" pitchFamily="18" charset="0"/>
              </a:rPr>
              <a:t>En forêt, nous rencontrons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 ça et 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……</a:t>
            </a:r>
            <a:r>
              <a:rPr lang="fr-FR" sz="1200" b="1" dirty="0" smtClean="0">
                <a:latin typeface="Century Gothic" pitchFamily="34" charset="0"/>
                <a:ea typeface="Times New Roman" pitchFamily="18" charset="0"/>
              </a:rPr>
              <a:t>d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… 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des petits animaux.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Après avoir abattu l’arbre, le bucheron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……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e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scié.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Les dégâts provoqués par 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…</a:t>
            </a:r>
            <a:r>
              <a:rPr lang="fr-FR" sz="1200" b="1" dirty="0" smtClean="0">
                <a:latin typeface="Century Gothic" pitchFamily="34" charset="0"/>
                <a:ea typeface="Times New Roman" pitchFamily="18" charset="0"/>
              </a:rPr>
              <a:t>f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…. 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tempête sont moins graves que prévu.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Ce film, mon frère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g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……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vu au moins dix fois.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94157" y="3861048"/>
            <a:ext cx="453525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Complète par la, là, l'as ou l'a :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  <a:p>
            <a:pPr marL="228600" marR="0" lvl="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Cette lettre, il faut que tu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 pèses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Les artistes entrent par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Sur une moto ; je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 vois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mal.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Le directeur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  tout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de suite convoqué.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  jusqu'au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stade, il y a moins d'un kilomètre.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Le chien est caché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 -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dessous.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Qui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 retourne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cette crêpe ?  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Sa lecture, il ne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…h…… pas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encore lue.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Le maître n'est pas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….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, rentrez chez vous.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Cette punition, tu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  bien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méritée.  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457056" y="129620"/>
            <a:ext cx="4142967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Ecrire sans erreur les homophones : </a:t>
            </a:r>
            <a:b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600" b="1" dirty="0">
                <a:solidFill>
                  <a:schemeClr val="tx1"/>
                </a:solidFill>
                <a:latin typeface="Century Gothic" pitchFamily="34" charset="0"/>
              </a:rPr>
              <a:t> 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la, </a:t>
            </a:r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là, </a:t>
            </a:r>
            <a:r>
              <a:rPr lang="fr-FR" sz="1600" dirty="0">
                <a:solidFill>
                  <a:schemeClr val="tx1"/>
                </a:solidFill>
                <a:latin typeface="Century Gothic" pitchFamily="34" charset="0"/>
              </a:rPr>
              <a:t>l’a, </a:t>
            </a:r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l’as</a:t>
            </a:r>
            <a:endParaRPr lang="fr-FR" sz="1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8856175" y="562578"/>
            <a:ext cx="913792" cy="514916"/>
            <a:chOff x="3800872" y="572820"/>
            <a:chExt cx="913792" cy="514916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3800872" y="572820"/>
              <a:ext cx="913792" cy="51491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</a:rPr>
                <a:t>Fiche </a:t>
              </a:r>
              <a:r>
                <a:rPr lang="fr-FR" sz="1400" b="1" dirty="0" smtClean="0">
                  <a:solidFill>
                    <a:schemeClr val="tx1"/>
                  </a:solidFill>
                </a:rPr>
                <a:t>     </a:t>
              </a:r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4376936" y="616710"/>
              <a:ext cx="288032" cy="4066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5" name="Rectangle à coins arrondis 24"/>
          <p:cNvSpPr/>
          <p:nvPr/>
        </p:nvSpPr>
        <p:spPr>
          <a:xfrm rot="16200000">
            <a:off x="5168599" y="309969"/>
            <a:ext cx="576912" cy="3339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Cm2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5234716" y="1320443"/>
            <a:ext cx="44687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Complète avec les homophones : la/là/l’a/l’as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 smtClean="0">
              <a:latin typeface="Century Gothic" pitchFamily="34" charset="0"/>
              <a:ea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Il s’est rendu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 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</a:t>
            </a:r>
            <a:r>
              <a:rPr kumimoji="0" lang="fr-FR" sz="1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a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…. 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où il avait déjà passé ses vacances.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200" baseline="0" dirty="0" smtClean="0">
                <a:latin typeface="Century Gothic" pitchFamily="34" charset="0"/>
                <a:ea typeface="Times New Roman" pitchFamily="18" charset="0"/>
              </a:rPr>
              <a:t>…</a:t>
            </a:r>
            <a:r>
              <a:rPr lang="fr-FR" sz="1200" b="1" baseline="0" dirty="0" smtClean="0">
                <a:latin typeface="Century Gothic" pitchFamily="34" charset="0"/>
                <a:ea typeface="Times New Roman" pitchFamily="18" charset="0"/>
              </a:rPr>
              <a:t>b</a:t>
            </a:r>
            <a:r>
              <a:rPr lang="fr-FR" sz="1200" baseline="0" dirty="0" smtClean="0">
                <a:latin typeface="Century Gothic" pitchFamily="34" charset="0"/>
                <a:ea typeface="Times New Roman" pitchFamily="18" charset="0"/>
              </a:rPr>
              <a:t>…. </a:t>
            </a:r>
            <a:r>
              <a:rPr lang="fr-FR" sz="1200" baseline="0" dirty="0" smtClean="0">
                <a:latin typeface="Century Gothic" pitchFamily="34" charset="0"/>
                <a:ea typeface="Times New Roman" pitchFamily="18" charset="0"/>
              </a:rPr>
              <a:t>ville où j’habite se trouve en Alsace.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Il faut ranger tes affaires 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</a:t>
            </a:r>
            <a:r>
              <a:rPr kumimoji="0" lang="fr-FR" sz="1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c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….. </a:t>
            </a:r>
            <a:r>
              <a:rPr kumimoji="0" lang="fr-FR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où il faut.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200" baseline="0" dirty="0" smtClean="0">
                <a:latin typeface="Century Gothic" pitchFamily="34" charset="0"/>
                <a:ea typeface="Times New Roman" pitchFamily="18" charset="0"/>
              </a:rPr>
              <a:t>En forêt, nous rencontrons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 ça et 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……</a:t>
            </a:r>
            <a:r>
              <a:rPr lang="fr-FR" sz="1200" b="1" dirty="0" smtClean="0">
                <a:latin typeface="Century Gothic" pitchFamily="34" charset="0"/>
                <a:ea typeface="Times New Roman" pitchFamily="18" charset="0"/>
              </a:rPr>
              <a:t>d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… 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des petits animaux.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Après avoir abattu l’arbre, le bucheron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……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e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scié.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Les dégâts provoqués par 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…</a:t>
            </a:r>
            <a:r>
              <a:rPr lang="fr-FR" sz="1200" b="1" dirty="0" smtClean="0">
                <a:latin typeface="Century Gothic" pitchFamily="34" charset="0"/>
                <a:ea typeface="Times New Roman" pitchFamily="18" charset="0"/>
              </a:rPr>
              <a:t>f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…. </a:t>
            </a:r>
            <a:r>
              <a:rPr lang="fr-FR" sz="1200" dirty="0" smtClean="0">
                <a:latin typeface="Century Gothic" pitchFamily="34" charset="0"/>
                <a:ea typeface="Times New Roman" pitchFamily="18" charset="0"/>
              </a:rPr>
              <a:t>tempête sont moins graves que prévu.</a:t>
            </a:r>
          </a:p>
          <a:p>
            <a:pPr marL="228600" marR="0" lvl="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Ce film, mon frère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g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……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vu au moins dix fois.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5234716" y="3861048"/>
            <a:ext cx="453525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Complète par la, là, l'as ou l'a :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  <a:p>
            <a:pPr marL="228600" marR="0" lvl="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Cette lettre, il faut que tu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 pèses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Les artistes entrent par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Sur une moto ; je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 vois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mal.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Le directeur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  tout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de suite convoqué.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  jusqu'au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stade, il y a moins d'un kilomètre.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Le chien est caché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 -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dessous.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Qui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 retourne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cette crêpe ?  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Sa lecture, il ne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…h…… pas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encore lue.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Le maître n'est pas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….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, rentrez chez vous.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Cette punition, tu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……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…  bien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méritée.  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957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258</Words>
  <Application>Microsoft Office PowerPoint</Application>
  <PresentationFormat>Format A4 (210 x 297 mm)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2</cp:revision>
  <dcterms:created xsi:type="dcterms:W3CDTF">2013-10-22T18:03:48Z</dcterms:created>
  <dcterms:modified xsi:type="dcterms:W3CDTF">2013-10-22T18:10:05Z</dcterms:modified>
</cp:coreProperties>
</file>