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3034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26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58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64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60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18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06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85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56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98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36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55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12D7C-CCE2-4252-85B7-B1589CFC382D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DED7A-7D74-4919-B248-9919B0285A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29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04475" y="307123"/>
            <a:ext cx="616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Kristen ITC" pitchFamily="66" charset="0"/>
              </a:rPr>
              <a:t>Mon plan de travail  en  étude de la langue</a:t>
            </a:r>
            <a:endParaRPr lang="fr-FR" b="1" dirty="0">
              <a:latin typeface="Kristen ITC" pitchFamily="66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48997"/>
              </p:ext>
            </p:extLst>
          </p:nvPr>
        </p:nvGraphicFramePr>
        <p:xfrm>
          <a:off x="377080" y="835206"/>
          <a:ext cx="6193212" cy="4431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34"/>
                <a:gridCol w="1616914"/>
                <a:gridCol w="312486"/>
                <a:gridCol w="624973"/>
                <a:gridCol w="468729"/>
                <a:gridCol w="312486"/>
                <a:gridCol w="624973"/>
                <a:gridCol w="468729"/>
                <a:gridCol w="312486"/>
                <a:gridCol w="624973"/>
                <a:gridCol w="468729"/>
              </a:tblGrid>
              <a:tr h="373896"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8120">
                <a:tc rowSpan="7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Les types de phrases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 I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15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11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21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81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C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C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15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Les adverbes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 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11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5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121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7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Les natures de mots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31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31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31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rowSpan="4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100" b="1" dirty="0">
                        <a:latin typeface="Century Gothic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Le passé simple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81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3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6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81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11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</a:t>
                      </a:r>
                      <a:r>
                        <a:rPr lang="fr-FR" sz="1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81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14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111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6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7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125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5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6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127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L’impératif présent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139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2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6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139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4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5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139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7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8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72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2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72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8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</a:t>
                      </a:r>
                      <a:r>
                        <a:rPr lang="fr-FR" sz="1000" baseline="0" dirty="0" smtClean="0">
                          <a:latin typeface="Century Gothic" pitchFamily="34" charset="0"/>
                        </a:rPr>
                        <a:t> 73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10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7846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Century Gothic" pitchFamily="34" charset="0"/>
                        </a:rPr>
                        <a:t>Ortho</a:t>
                      </a:r>
                      <a:endParaRPr lang="fr-FR" sz="1100" b="1" dirty="0">
                        <a:latin typeface="Century Gothic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Century Gothic" pitchFamily="34" charset="0"/>
                        </a:rPr>
                        <a:t>Participe passé ou infinitif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109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2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3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4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109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5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6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109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7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78" y="7129656"/>
            <a:ext cx="493180" cy="68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encrypted-tbn1.gstatic.com/images?q=tbn:ANd9GcSaA2FELhPwnCQtgeR1AekLso9Ms6ESnr1E-vigLdUqIcut7Zww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852" y="7129656"/>
            <a:ext cx="534391" cy="70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 rot="20425710">
            <a:off x="209469" y="281798"/>
            <a:ext cx="720080" cy="4199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88900" dist="38100" dir="2400000" sx="109000" sy="109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Cm1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44" y="862568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1028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445" y="1500898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93" y="7150268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Ellipse 15"/>
          <p:cNvSpPr/>
          <p:nvPr/>
        </p:nvSpPr>
        <p:spPr>
          <a:xfrm>
            <a:off x="445109" y="7517389"/>
            <a:ext cx="320544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1225666" y="7542330"/>
            <a:ext cx="320544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Baskerville Old Face" pitchFamily="18" charset="0"/>
              </a:rPr>
              <a:t>I</a:t>
            </a:r>
            <a:endParaRPr lang="fr-FR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26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24" y="8083903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442027" y="7984484"/>
            <a:ext cx="168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Ateliers d’entraînement </a:t>
            </a:r>
          </a:p>
          <a:p>
            <a:r>
              <a:rPr lang="fr-FR" sz="1200" dirty="0" smtClean="0"/>
              <a:t>et de manipulations</a:t>
            </a:r>
            <a:endParaRPr lang="fr-FR" sz="1200" dirty="0"/>
          </a:p>
        </p:txBody>
      </p:sp>
      <p:sp>
        <p:nvSpPr>
          <p:cNvPr id="22" name="Rectangle 21"/>
          <p:cNvSpPr/>
          <p:nvPr/>
        </p:nvSpPr>
        <p:spPr>
          <a:xfrm>
            <a:off x="299853" y="8647366"/>
            <a:ext cx="1656184" cy="3595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Vert = tout juste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Orange = des erreurs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29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9472" y="2106578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9592" y="2784179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9907" y="3758018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9513" y="4413987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5536" y="4951823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341" y="6014404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9908" y="5101671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696" y="1822251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024" y="1835146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582" y="1277446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355" y="1803738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41" y="1526569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57" y="1147890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à coins arrondis 44"/>
          <p:cNvSpPr/>
          <p:nvPr/>
        </p:nvSpPr>
        <p:spPr>
          <a:xfrm>
            <a:off x="569509" y="776435"/>
            <a:ext cx="1713976" cy="23485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46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673" y="871803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47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22" y="862567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48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24" y="878430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49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862568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50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0" y="862568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sp>
        <p:nvSpPr>
          <p:cNvPr id="51" name="Rectangle à coins arrondis 50"/>
          <p:cNvSpPr/>
          <p:nvPr/>
        </p:nvSpPr>
        <p:spPr>
          <a:xfrm>
            <a:off x="188640" y="7020272"/>
            <a:ext cx="1872208" cy="864096"/>
          </a:xfrm>
          <a:prstGeom prst="round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191841" y="7987232"/>
            <a:ext cx="1872208" cy="496182"/>
          </a:xfrm>
          <a:prstGeom prst="round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190211"/>
              </p:ext>
            </p:extLst>
          </p:nvPr>
        </p:nvGraphicFramePr>
        <p:xfrm>
          <a:off x="442027" y="5580112"/>
          <a:ext cx="623684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677"/>
                <a:gridCol w="1037834"/>
                <a:gridCol w="1037834"/>
                <a:gridCol w="1037834"/>
                <a:gridCol w="1037834"/>
                <a:gridCol w="1037834"/>
              </a:tblGrid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fr-FR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G1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G2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G3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G4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G5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fr-FR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Conjugaison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C1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C2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C3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C4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C5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fr-FR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Orthographe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O1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O2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O3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O4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O5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5931">
            <a:off x="214309" y="5422939"/>
            <a:ext cx="553198" cy="78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429000" y="5271761"/>
            <a:ext cx="3133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Au moins 3 exercices avec au moins 2 points verts</a:t>
            </a:r>
            <a:endParaRPr lang="fr-FR" sz="11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739711"/>
              </p:ext>
            </p:extLst>
          </p:nvPr>
        </p:nvGraphicFramePr>
        <p:xfrm>
          <a:off x="2413118" y="7020272"/>
          <a:ext cx="3907247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135"/>
                <a:gridCol w="1008112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b="0" i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Compétences travaillées dans les ateliers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Révision des temps de conjugaison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C1 + C2 + C3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Transpositions et  accords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G1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Les natures de mots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G2 + G3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Les fonctions dans la phrase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G4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Ecrire les mots invariables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O1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Ecrire les mots à connaître en fin de cycle 3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latin typeface="+mj-lt"/>
                        </a:rPr>
                        <a:t>O2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e 10"/>
          <p:cNvGrpSpPr/>
          <p:nvPr/>
        </p:nvGrpSpPr>
        <p:grpSpPr>
          <a:xfrm>
            <a:off x="5686838" y="6732240"/>
            <a:ext cx="947134" cy="72008"/>
            <a:chOff x="8323098" y="3203848"/>
            <a:chExt cx="947134" cy="72008"/>
          </a:xfrm>
        </p:grpSpPr>
        <p:sp>
          <p:nvSpPr>
            <p:cNvPr id="85" name="Ellipse 84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8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9FEFA"/>
              </a:clrFrom>
              <a:clrTo>
                <a:srgbClr val="F9FE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9914">
            <a:off x="192838" y="966971"/>
            <a:ext cx="679169" cy="6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1" name="Groupe 100"/>
          <p:cNvGrpSpPr/>
          <p:nvPr/>
        </p:nvGrpSpPr>
        <p:grpSpPr>
          <a:xfrm>
            <a:off x="2600101" y="5870197"/>
            <a:ext cx="947134" cy="72008"/>
            <a:chOff x="8323098" y="3203848"/>
            <a:chExt cx="947134" cy="72008"/>
          </a:xfrm>
        </p:grpSpPr>
        <p:sp>
          <p:nvSpPr>
            <p:cNvPr id="102" name="Ellipse 101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8" name="Groupe 107"/>
          <p:cNvGrpSpPr/>
          <p:nvPr/>
        </p:nvGrpSpPr>
        <p:grpSpPr>
          <a:xfrm>
            <a:off x="2571660" y="6291416"/>
            <a:ext cx="947134" cy="72008"/>
            <a:chOff x="8323098" y="3203848"/>
            <a:chExt cx="947134" cy="72008"/>
          </a:xfrm>
        </p:grpSpPr>
        <p:sp>
          <p:nvSpPr>
            <p:cNvPr id="109" name="Ellipse 108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1517769" y="6732240"/>
            <a:ext cx="947134" cy="72008"/>
            <a:chOff x="8323098" y="3203848"/>
            <a:chExt cx="947134" cy="72008"/>
          </a:xfrm>
        </p:grpSpPr>
        <p:sp>
          <p:nvSpPr>
            <p:cNvPr id="124" name="Ellipse 123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0" name="Groupe 129"/>
          <p:cNvGrpSpPr/>
          <p:nvPr/>
        </p:nvGrpSpPr>
        <p:grpSpPr>
          <a:xfrm>
            <a:off x="1542165" y="6287965"/>
            <a:ext cx="947134" cy="72008"/>
            <a:chOff x="8323098" y="3203848"/>
            <a:chExt cx="947134" cy="72008"/>
          </a:xfrm>
        </p:grpSpPr>
        <p:sp>
          <p:nvSpPr>
            <p:cNvPr id="131" name="Ellipse 130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Ellipse 131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132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Ellipse 133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Ellipse 135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7" name="Groupe 136"/>
          <p:cNvGrpSpPr/>
          <p:nvPr/>
        </p:nvGrpSpPr>
        <p:grpSpPr>
          <a:xfrm>
            <a:off x="1546210" y="5854554"/>
            <a:ext cx="947134" cy="72008"/>
            <a:chOff x="8323098" y="3203848"/>
            <a:chExt cx="947134" cy="72008"/>
          </a:xfrm>
        </p:grpSpPr>
        <p:sp>
          <p:nvSpPr>
            <p:cNvPr id="138" name="Ellipse 137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Ellipse 138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Ellipse 157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0" name="Groupe 159"/>
          <p:cNvGrpSpPr/>
          <p:nvPr/>
        </p:nvGrpSpPr>
        <p:grpSpPr>
          <a:xfrm>
            <a:off x="5715279" y="5870197"/>
            <a:ext cx="947134" cy="72008"/>
            <a:chOff x="8323098" y="3203848"/>
            <a:chExt cx="947134" cy="72008"/>
          </a:xfrm>
        </p:grpSpPr>
        <p:sp>
          <p:nvSpPr>
            <p:cNvPr id="161" name="Ellipse 160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7" name="Groupe 166"/>
          <p:cNvGrpSpPr/>
          <p:nvPr/>
        </p:nvGrpSpPr>
        <p:grpSpPr>
          <a:xfrm>
            <a:off x="4646814" y="5863187"/>
            <a:ext cx="947134" cy="72008"/>
            <a:chOff x="8323098" y="3203848"/>
            <a:chExt cx="947134" cy="72008"/>
          </a:xfrm>
        </p:grpSpPr>
        <p:sp>
          <p:nvSpPr>
            <p:cNvPr id="168" name="Ellipse 167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4" name="Groupe 173"/>
          <p:cNvGrpSpPr/>
          <p:nvPr/>
        </p:nvGrpSpPr>
        <p:grpSpPr>
          <a:xfrm>
            <a:off x="3631313" y="5863187"/>
            <a:ext cx="947134" cy="72008"/>
            <a:chOff x="8323098" y="3203848"/>
            <a:chExt cx="947134" cy="72008"/>
          </a:xfrm>
        </p:grpSpPr>
        <p:sp>
          <p:nvSpPr>
            <p:cNvPr id="175" name="Ellipse 174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Ellipse 176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Ellipse 177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Ellipse 178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1" name="Groupe 180"/>
          <p:cNvGrpSpPr/>
          <p:nvPr/>
        </p:nvGrpSpPr>
        <p:grpSpPr>
          <a:xfrm>
            <a:off x="2571962" y="6732240"/>
            <a:ext cx="947134" cy="72008"/>
            <a:chOff x="8323098" y="3203848"/>
            <a:chExt cx="947134" cy="72008"/>
          </a:xfrm>
        </p:grpSpPr>
        <p:sp>
          <p:nvSpPr>
            <p:cNvPr id="182" name="Ellipse 181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3" name="Ellipse 182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Ellipse 183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Ellipse 185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Ellipse 186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8" name="Groupe 187"/>
          <p:cNvGrpSpPr/>
          <p:nvPr/>
        </p:nvGrpSpPr>
        <p:grpSpPr>
          <a:xfrm>
            <a:off x="4638289" y="6732240"/>
            <a:ext cx="947134" cy="72008"/>
            <a:chOff x="8323098" y="3203848"/>
            <a:chExt cx="947134" cy="72008"/>
          </a:xfrm>
        </p:grpSpPr>
        <p:sp>
          <p:nvSpPr>
            <p:cNvPr id="189" name="Ellipse 188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Ellipse 189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Ellipse 190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Ellipse 191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Ellipse 193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5" name="Groupe 194"/>
          <p:cNvGrpSpPr/>
          <p:nvPr/>
        </p:nvGrpSpPr>
        <p:grpSpPr>
          <a:xfrm>
            <a:off x="3617315" y="6732240"/>
            <a:ext cx="947134" cy="72008"/>
            <a:chOff x="8323098" y="3203848"/>
            <a:chExt cx="947134" cy="72008"/>
          </a:xfrm>
        </p:grpSpPr>
        <p:sp>
          <p:nvSpPr>
            <p:cNvPr id="196" name="Ellipse 195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Ellipse 196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Ellipse 197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Ellipse 198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Ellipse 199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Ellipse 200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2" name="Groupe 201"/>
          <p:cNvGrpSpPr/>
          <p:nvPr/>
        </p:nvGrpSpPr>
        <p:grpSpPr>
          <a:xfrm>
            <a:off x="5686838" y="6303087"/>
            <a:ext cx="947134" cy="72008"/>
            <a:chOff x="8323098" y="3203848"/>
            <a:chExt cx="947134" cy="72008"/>
          </a:xfrm>
        </p:grpSpPr>
        <p:sp>
          <p:nvSpPr>
            <p:cNvPr id="203" name="Ellipse 202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Ellipse 203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5" name="Ellipse 204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Ellipse 205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Ellipse 207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9" name="Groupe 208"/>
          <p:cNvGrpSpPr/>
          <p:nvPr/>
        </p:nvGrpSpPr>
        <p:grpSpPr>
          <a:xfrm>
            <a:off x="4646814" y="6303087"/>
            <a:ext cx="947134" cy="72008"/>
            <a:chOff x="8323098" y="3203848"/>
            <a:chExt cx="947134" cy="72008"/>
          </a:xfrm>
        </p:grpSpPr>
        <p:sp>
          <p:nvSpPr>
            <p:cNvPr id="210" name="Ellipse 209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Ellipse 210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Ellipse 211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Ellipse 212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Ellipse 213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Ellipse 214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6" name="Groupe 215"/>
          <p:cNvGrpSpPr/>
          <p:nvPr/>
        </p:nvGrpSpPr>
        <p:grpSpPr>
          <a:xfrm>
            <a:off x="3623870" y="6298931"/>
            <a:ext cx="947134" cy="72008"/>
            <a:chOff x="8323098" y="3203848"/>
            <a:chExt cx="947134" cy="72008"/>
          </a:xfrm>
        </p:grpSpPr>
        <p:sp>
          <p:nvSpPr>
            <p:cNvPr id="217" name="Ellipse 216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Ellipse 217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Ellipse 218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Ellipse 219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1" name="Ellipse 220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2" name="Ellipse 221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7575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04475" y="307123"/>
            <a:ext cx="616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Kristen ITC" pitchFamily="66" charset="0"/>
              </a:rPr>
              <a:t>Mon plan de travail  en  étude de la langue</a:t>
            </a:r>
            <a:endParaRPr lang="fr-FR" b="1" dirty="0">
              <a:latin typeface="Kristen ITC" pitchFamily="66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439326"/>
              </p:ext>
            </p:extLst>
          </p:nvPr>
        </p:nvGraphicFramePr>
        <p:xfrm>
          <a:off x="392431" y="870183"/>
          <a:ext cx="6193212" cy="4356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34"/>
                <a:gridCol w="1616914"/>
                <a:gridCol w="312486"/>
                <a:gridCol w="624973"/>
                <a:gridCol w="468729"/>
                <a:gridCol w="312486"/>
                <a:gridCol w="624973"/>
                <a:gridCol w="468729"/>
                <a:gridCol w="312486"/>
                <a:gridCol w="624973"/>
                <a:gridCol w="468729"/>
              </a:tblGrid>
              <a:tr h="373896"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6240"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Les types de phrases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C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C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15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15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0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Les adverbes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 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p. 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rowSpan="8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Century Gothic" pitchFamily="34" charset="0"/>
                        </a:rPr>
                        <a:t>Conjugaison</a:t>
                      </a:r>
                      <a:endParaRPr lang="fr-FR" sz="1100" b="1" dirty="0">
                        <a:latin typeface="Century Gothic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Le passé simple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78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4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78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10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</a:t>
                      </a:r>
                      <a:r>
                        <a:rPr lang="fr-FR" sz="1000" baseline="0" dirty="0" smtClean="0">
                          <a:latin typeface="Century Gothic" pitchFamily="34" charset="0"/>
                        </a:rPr>
                        <a:t> 37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3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37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6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37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7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8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L’impératif présent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93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Century Gothic" pitchFamily="34" charset="0"/>
                        </a:rPr>
                        <a:t>p. 93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5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6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Century Gothic" pitchFamily="34" charset="0"/>
                        </a:rPr>
                        <a:t>p. 93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7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8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90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2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4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90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90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10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Century Gothic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Le conditionnel présent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87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4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5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Century Gothic" pitchFamily="34" charset="0"/>
                        </a:rPr>
                        <a:t>p. 87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7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Century Gothic" pitchFamily="34" charset="0"/>
                        </a:rPr>
                        <a:t>p. 87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11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Century Gothic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111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4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111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6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</a:t>
                      </a:r>
                      <a:r>
                        <a:rPr lang="fr-FR" sz="1000" baseline="0" dirty="0" smtClean="0">
                          <a:latin typeface="Century Gothic" pitchFamily="34" charset="0"/>
                        </a:rPr>
                        <a:t> 111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Century Gothic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Century Gothic" pitchFamily="34" charset="0"/>
                        </a:rPr>
                        <a:t>Participe passé et participe</a:t>
                      </a:r>
                      <a:r>
                        <a:rPr lang="fr-FR" sz="1100" baseline="0" dirty="0" smtClean="0">
                          <a:latin typeface="Century Gothic" pitchFamily="34" charset="0"/>
                        </a:rPr>
                        <a:t> présent</a:t>
                      </a:r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93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2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Century Gothic" pitchFamily="34" charset="0"/>
                        </a:rPr>
                        <a:t>p. 93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6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8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fr-FR" sz="1000" dirty="0" smtClean="0">
                          <a:latin typeface="Century Gothic" pitchFamily="34" charset="0"/>
                        </a:rPr>
                        <a:t> 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Century Gothic" pitchFamily="34" charset="0"/>
                        </a:rPr>
                        <a:t>p. 93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933">
                <a:tc vMerge="1"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Century Gothic" pitchFamily="34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p. 63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2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Century Gothic" pitchFamily="34" charset="0"/>
                        </a:rPr>
                        <a:t>p. 63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Century Gothic" pitchFamily="34" charset="0"/>
                        </a:rPr>
                        <a:t>C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Century Gothic" pitchFamily="34" charset="0"/>
                        </a:rPr>
                        <a:t>p. 63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4</a:t>
                      </a:r>
                    </a:p>
                    <a:p>
                      <a:pPr algn="l"/>
                      <a:r>
                        <a:rPr lang="fr-FR" sz="1000" dirty="0" smtClean="0">
                          <a:latin typeface="Century Gothic" pitchFamily="34" charset="0"/>
                        </a:rPr>
                        <a:t>9</a:t>
                      </a:r>
                      <a:endParaRPr lang="fr-FR" sz="10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7784" y="5060438"/>
            <a:ext cx="493180" cy="68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encrypted-tbn1.gstatic.com/images?q=tbn:ANd9GcSaA2FELhPwnCQtgeR1AekLso9Ms6ESnr1E-vigLdUqIcut7Zww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94980" y="3798443"/>
            <a:ext cx="534391" cy="70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 rot="20425710">
            <a:off x="247609" y="233541"/>
            <a:ext cx="720080" cy="35276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88900" dist="38100" dir="2400000" sx="109000" sy="109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Cm2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042" y="887380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1028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445" y="1500898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93" y="7150268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24" y="8083903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442027" y="7984484"/>
            <a:ext cx="168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Ateliers d’entraînement </a:t>
            </a:r>
          </a:p>
          <a:p>
            <a:r>
              <a:rPr lang="fr-FR" sz="1200" dirty="0" smtClean="0"/>
              <a:t>et de manipulations</a:t>
            </a:r>
            <a:endParaRPr lang="fr-FR" sz="1200" dirty="0"/>
          </a:p>
        </p:txBody>
      </p:sp>
      <p:sp>
        <p:nvSpPr>
          <p:cNvPr id="22" name="Rectangle 21"/>
          <p:cNvSpPr/>
          <p:nvPr/>
        </p:nvSpPr>
        <p:spPr>
          <a:xfrm>
            <a:off x="299853" y="8647366"/>
            <a:ext cx="1656184" cy="3595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Vert = tout juste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Orange = des erreurs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29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9472" y="2106578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9592" y="2784179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9907" y="3758018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9513" y="4413987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5536" y="4951823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341" y="6014404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9908" y="5101671"/>
            <a:ext cx="319131" cy="3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696" y="1822251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024" y="1835146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582" y="1277446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355" y="1803738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41" y="1526569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57" y="1147890"/>
            <a:ext cx="213712" cy="3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à coins arrondis 44"/>
          <p:cNvSpPr/>
          <p:nvPr/>
        </p:nvSpPr>
        <p:spPr>
          <a:xfrm>
            <a:off x="786090" y="769952"/>
            <a:ext cx="1713976" cy="23485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46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286" y="899086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47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249" y="897121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48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36" y="903905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49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032" y="903577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pic>
        <p:nvPicPr>
          <p:cNvPr id="50" name="Picture 3" descr="C:\Users\Nathalie\AppData\Local\Microsoft\Windows\Temporary Internet Files\Content.IE5\S7U5MAVX\MC9004316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246" y="897120"/>
            <a:ext cx="297449" cy="297449"/>
          </a:xfrm>
          <a:prstGeom prst="rect">
            <a:avLst/>
          </a:prstGeom>
          <a:noFill/>
          <a:effectLst>
            <a:outerShdw blurRad="139700" dist="50800" dir="6780000" sx="123000" sy="123000" algn="ctr" rotWithShape="0">
              <a:schemeClr val="bg1">
                <a:alpha val="0"/>
              </a:schemeClr>
            </a:outerShdw>
          </a:effectLst>
        </p:spPr>
      </p:pic>
      <p:sp>
        <p:nvSpPr>
          <p:cNvPr id="51" name="Rectangle à coins arrondis 50"/>
          <p:cNvSpPr/>
          <p:nvPr/>
        </p:nvSpPr>
        <p:spPr>
          <a:xfrm>
            <a:off x="188640" y="7020272"/>
            <a:ext cx="1872208" cy="864096"/>
          </a:xfrm>
          <a:prstGeom prst="round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191841" y="7987232"/>
            <a:ext cx="1872208" cy="496182"/>
          </a:xfrm>
          <a:prstGeom prst="round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902092"/>
              </p:ext>
            </p:extLst>
          </p:nvPr>
        </p:nvGraphicFramePr>
        <p:xfrm>
          <a:off x="442027" y="5580112"/>
          <a:ext cx="623684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677"/>
                <a:gridCol w="1037834"/>
                <a:gridCol w="1037834"/>
                <a:gridCol w="1037834"/>
                <a:gridCol w="1037834"/>
                <a:gridCol w="1037834"/>
              </a:tblGrid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fr-FR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Grammaire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G1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G2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G3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G4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G5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fr-FR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Conjugaison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C1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C2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C3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C4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C5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fr-FR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Orthographe</a:t>
                      </a:r>
                      <a:endParaRPr lang="fr-FR" sz="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O1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O2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O3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O4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O5</a:t>
                      </a:r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" name="Picture 4" descr="C:\Users\Nathalie\AppData\Local\Microsoft\Windows\Temporary Internet Files\Content.IE5\VN2CPMP3\MC9002979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5931">
            <a:off x="214309" y="5422939"/>
            <a:ext cx="553198" cy="78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442001" y="5218565"/>
            <a:ext cx="3133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Au moins 3 exercices avec au moins 2 points verts</a:t>
            </a:r>
            <a:endParaRPr lang="fr-FR" sz="11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47441"/>
              </p:ext>
            </p:extLst>
          </p:nvPr>
        </p:nvGraphicFramePr>
        <p:xfrm>
          <a:off x="2413118" y="7020272"/>
          <a:ext cx="3907247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135"/>
                <a:gridCol w="1008112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b="0" i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Compétences travaillées dans les ateliers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Révision des temps de conjugaison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C1 + C2 + C3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Transpositions et  accords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G1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Les natures de mots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G2 + G3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Les fonctions dans la phrase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G4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Ecrire les mots invariables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O1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Ecrire les mots à connaître en fin de cycle 3 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latin typeface="+mj-lt"/>
                        </a:rPr>
                        <a:t>O2</a:t>
                      </a:r>
                      <a:endParaRPr lang="fr-FR" sz="11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e 10"/>
          <p:cNvGrpSpPr/>
          <p:nvPr/>
        </p:nvGrpSpPr>
        <p:grpSpPr>
          <a:xfrm>
            <a:off x="5686838" y="6732240"/>
            <a:ext cx="947134" cy="72008"/>
            <a:chOff x="8323098" y="3203848"/>
            <a:chExt cx="947134" cy="72008"/>
          </a:xfrm>
        </p:grpSpPr>
        <p:sp>
          <p:nvSpPr>
            <p:cNvPr id="85" name="Ellipse 84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8" name="Picture 2" descr="https://encrypted-tbn1.gstatic.com/images?q=tbn:ANd9GcQWqsTpe4BjUvA4_mYMGycyLM8LjvxGEXcVsKYoCuhJ9ShU3s2c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9FEFA"/>
              </a:clrFrom>
              <a:clrTo>
                <a:srgbClr val="F9FE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9914">
            <a:off x="134319" y="725667"/>
            <a:ext cx="679169" cy="6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1" name="Groupe 100"/>
          <p:cNvGrpSpPr/>
          <p:nvPr/>
        </p:nvGrpSpPr>
        <p:grpSpPr>
          <a:xfrm>
            <a:off x="2600101" y="5870197"/>
            <a:ext cx="947134" cy="72008"/>
            <a:chOff x="8323098" y="3203848"/>
            <a:chExt cx="947134" cy="72008"/>
          </a:xfrm>
        </p:grpSpPr>
        <p:sp>
          <p:nvSpPr>
            <p:cNvPr id="102" name="Ellipse 101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8" name="Groupe 107"/>
          <p:cNvGrpSpPr/>
          <p:nvPr/>
        </p:nvGrpSpPr>
        <p:grpSpPr>
          <a:xfrm>
            <a:off x="2571660" y="6291416"/>
            <a:ext cx="947134" cy="72008"/>
            <a:chOff x="8323098" y="3203848"/>
            <a:chExt cx="947134" cy="72008"/>
          </a:xfrm>
        </p:grpSpPr>
        <p:sp>
          <p:nvSpPr>
            <p:cNvPr id="109" name="Ellipse 108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1517769" y="6732240"/>
            <a:ext cx="947134" cy="72008"/>
            <a:chOff x="8323098" y="3203848"/>
            <a:chExt cx="947134" cy="72008"/>
          </a:xfrm>
        </p:grpSpPr>
        <p:sp>
          <p:nvSpPr>
            <p:cNvPr id="124" name="Ellipse 123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0" name="Groupe 129"/>
          <p:cNvGrpSpPr/>
          <p:nvPr/>
        </p:nvGrpSpPr>
        <p:grpSpPr>
          <a:xfrm>
            <a:off x="1542165" y="6287965"/>
            <a:ext cx="947134" cy="72008"/>
            <a:chOff x="8323098" y="3203848"/>
            <a:chExt cx="947134" cy="72008"/>
          </a:xfrm>
        </p:grpSpPr>
        <p:sp>
          <p:nvSpPr>
            <p:cNvPr id="131" name="Ellipse 130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Ellipse 131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132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Ellipse 133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Ellipse 135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7" name="Groupe 136"/>
          <p:cNvGrpSpPr/>
          <p:nvPr/>
        </p:nvGrpSpPr>
        <p:grpSpPr>
          <a:xfrm>
            <a:off x="1546210" y="5854554"/>
            <a:ext cx="947134" cy="72008"/>
            <a:chOff x="8323098" y="3203848"/>
            <a:chExt cx="947134" cy="72008"/>
          </a:xfrm>
        </p:grpSpPr>
        <p:sp>
          <p:nvSpPr>
            <p:cNvPr id="138" name="Ellipse 137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Ellipse 138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Ellipse 157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0" name="Groupe 159"/>
          <p:cNvGrpSpPr/>
          <p:nvPr/>
        </p:nvGrpSpPr>
        <p:grpSpPr>
          <a:xfrm>
            <a:off x="5715279" y="5870197"/>
            <a:ext cx="947134" cy="72008"/>
            <a:chOff x="8323098" y="3203848"/>
            <a:chExt cx="947134" cy="72008"/>
          </a:xfrm>
        </p:grpSpPr>
        <p:sp>
          <p:nvSpPr>
            <p:cNvPr id="161" name="Ellipse 160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7" name="Groupe 166"/>
          <p:cNvGrpSpPr/>
          <p:nvPr/>
        </p:nvGrpSpPr>
        <p:grpSpPr>
          <a:xfrm>
            <a:off x="4646814" y="5863187"/>
            <a:ext cx="947134" cy="72008"/>
            <a:chOff x="8323098" y="3203848"/>
            <a:chExt cx="947134" cy="72008"/>
          </a:xfrm>
        </p:grpSpPr>
        <p:sp>
          <p:nvSpPr>
            <p:cNvPr id="168" name="Ellipse 167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4" name="Groupe 173"/>
          <p:cNvGrpSpPr/>
          <p:nvPr/>
        </p:nvGrpSpPr>
        <p:grpSpPr>
          <a:xfrm>
            <a:off x="3631313" y="5863187"/>
            <a:ext cx="947134" cy="72008"/>
            <a:chOff x="8323098" y="3203848"/>
            <a:chExt cx="947134" cy="72008"/>
          </a:xfrm>
        </p:grpSpPr>
        <p:sp>
          <p:nvSpPr>
            <p:cNvPr id="175" name="Ellipse 174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Ellipse 176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Ellipse 177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Ellipse 178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1" name="Groupe 180"/>
          <p:cNvGrpSpPr/>
          <p:nvPr/>
        </p:nvGrpSpPr>
        <p:grpSpPr>
          <a:xfrm>
            <a:off x="2571962" y="6732240"/>
            <a:ext cx="947134" cy="72008"/>
            <a:chOff x="8323098" y="3203848"/>
            <a:chExt cx="947134" cy="72008"/>
          </a:xfrm>
        </p:grpSpPr>
        <p:sp>
          <p:nvSpPr>
            <p:cNvPr id="182" name="Ellipse 181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3" name="Ellipse 182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Ellipse 183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Ellipse 185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Ellipse 186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8" name="Groupe 187"/>
          <p:cNvGrpSpPr/>
          <p:nvPr/>
        </p:nvGrpSpPr>
        <p:grpSpPr>
          <a:xfrm>
            <a:off x="4638289" y="6732240"/>
            <a:ext cx="947134" cy="72008"/>
            <a:chOff x="8323098" y="3203848"/>
            <a:chExt cx="947134" cy="72008"/>
          </a:xfrm>
        </p:grpSpPr>
        <p:sp>
          <p:nvSpPr>
            <p:cNvPr id="189" name="Ellipse 188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Ellipse 189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Ellipse 190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Ellipse 191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Ellipse 193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5" name="Groupe 194"/>
          <p:cNvGrpSpPr/>
          <p:nvPr/>
        </p:nvGrpSpPr>
        <p:grpSpPr>
          <a:xfrm>
            <a:off x="3617315" y="6732240"/>
            <a:ext cx="947134" cy="72008"/>
            <a:chOff x="8323098" y="3203848"/>
            <a:chExt cx="947134" cy="72008"/>
          </a:xfrm>
        </p:grpSpPr>
        <p:sp>
          <p:nvSpPr>
            <p:cNvPr id="196" name="Ellipse 195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Ellipse 196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Ellipse 197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Ellipse 198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Ellipse 199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Ellipse 200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2" name="Groupe 201"/>
          <p:cNvGrpSpPr/>
          <p:nvPr/>
        </p:nvGrpSpPr>
        <p:grpSpPr>
          <a:xfrm>
            <a:off x="5686838" y="6303087"/>
            <a:ext cx="947134" cy="72008"/>
            <a:chOff x="8323098" y="3203848"/>
            <a:chExt cx="947134" cy="72008"/>
          </a:xfrm>
        </p:grpSpPr>
        <p:sp>
          <p:nvSpPr>
            <p:cNvPr id="203" name="Ellipse 202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Ellipse 203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5" name="Ellipse 204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Ellipse 205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Ellipse 207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9" name="Groupe 208"/>
          <p:cNvGrpSpPr/>
          <p:nvPr/>
        </p:nvGrpSpPr>
        <p:grpSpPr>
          <a:xfrm>
            <a:off x="4646814" y="6303087"/>
            <a:ext cx="947134" cy="72008"/>
            <a:chOff x="8323098" y="3203848"/>
            <a:chExt cx="947134" cy="72008"/>
          </a:xfrm>
        </p:grpSpPr>
        <p:sp>
          <p:nvSpPr>
            <p:cNvPr id="210" name="Ellipse 209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Ellipse 210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Ellipse 211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Ellipse 212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Ellipse 213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Ellipse 214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6" name="Groupe 215"/>
          <p:cNvGrpSpPr/>
          <p:nvPr/>
        </p:nvGrpSpPr>
        <p:grpSpPr>
          <a:xfrm>
            <a:off x="3623870" y="6298931"/>
            <a:ext cx="947134" cy="72008"/>
            <a:chOff x="8323098" y="3203848"/>
            <a:chExt cx="947134" cy="72008"/>
          </a:xfrm>
        </p:grpSpPr>
        <p:sp>
          <p:nvSpPr>
            <p:cNvPr id="217" name="Ellipse 216"/>
            <p:cNvSpPr/>
            <p:nvPr/>
          </p:nvSpPr>
          <p:spPr>
            <a:xfrm>
              <a:off x="832309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Ellipse 217"/>
            <p:cNvSpPr/>
            <p:nvPr/>
          </p:nvSpPr>
          <p:spPr>
            <a:xfrm>
              <a:off x="848930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Ellipse 218"/>
            <p:cNvSpPr/>
            <p:nvPr/>
          </p:nvSpPr>
          <p:spPr>
            <a:xfrm>
              <a:off x="865182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Ellipse 219"/>
            <p:cNvSpPr/>
            <p:nvPr/>
          </p:nvSpPr>
          <p:spPr>
            <a:xfrm>
              <a:off x="8818770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1" name="Ellipse 220"/>
            <p:cNvSpPr/>
            <p:nvPr/>
          </p:nvSpPr>
          <p:spPr>
            <a:xfrm>
              <a:off x="8993488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2" name="Ellipse 221"/>
            <p:cNvSpPr/>
            <p:nvPr/>
          </p:nvSpPr>
          <p:spPr>
            <a:xfrm>
              <a:off x="9153836" y="3203848"/>
              <a:ext cx="116396" cy="72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34" y="7126429"/>
            <a:ext cx="495690" cy="67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1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r="9811"/>
          <a:stretch/>
        </p:blipFill>
        <p:spPr bwMode="auto">
          <a:xfrm>
            <a:off x="1327063" y="7147483"/>
            <a:ext cx="535452" cy="67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Ellipse 15"/>
          <p:cNvSpPr/>
          <p:nvPr/>
        </p:nvSpPr>
        <p:spPr>
          <a:xfrm>
            <a:off x="445109" y="7517389"/>
            <a:ext cx="320544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1225666" y="7542330"/>
            <a:ext cx="320544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Baskerville Old Face" pitchFamily="18" charset="0"/>
              </a:rPr>
              <a:t>I</a:t>
            </a:r>
            <a:endParaRPr lang="fr-FR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64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588</Words>
  <Application>Microsoft Office PowerPoint</Application>
  <PresentationFormat>Affichage à l'écran (4:3)</PresentationFormat>
  <Paragraphs>319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52</cp:revision>
  <dcterms:created xsi:type="dcterms:W3CDTF">2013-05-05T12:11:05Z</dcterms:created>
  <dcterms:modified xsi:type="dcterms:W3CDTF">2013-05-12T18:20:08Z</dcterms:modified>
</cp:coreProperties>
</file>