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14" autoAdjust="0"/>
  </p:normalViewPr>
  <p:slideViewPr>
    <p:cSldViewPr>
      <p:cViewPr>
        <p:scale>
          <a:sx n="90" d="100"/>
          <a:sy n="90" d="100"/>
        </p:scale>
        <p:origin x="-73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FCD0-0761-44AD-935A-898FB501CA52}" type="datetimeFigureOut">
              <a:rPr lang="fr-FR" smtClean="0"/>
              <a:pPr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0631-0359-419C-A40F-4DF1CCA236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72008"/>
            <a:ext cx="1043608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ida Garmo - Scrap Rounded" pitchFamily="2" charset="0"/>
              </a:rPr>
              <a:t>Semaine 2</a:t>
            </a:r>
            <a:endParaRPr lang="fr-FR" sz="1200" dirty="0">
              <a:solidFill>
                <a:schemeClr val="tx1"/>
              </a:solidFill>
              <a:latin typeface="Aida Garmo - Scrap Rounded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627784" y="72008"/>
            <a:ext cx="3528392" cy="4766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iarnold" pitchFamily="2" charset="0"/>
              </a:rPr>
              <a:t>Les défis de la semaine CE2</a:t>
            </a:r>
            <a:endParaRPr lang="fr-FR" dirty="0">
              <a:solidFill>
                <a:schemeClr val="tx1"/>
              </a:solidFill>
              <a:latin typeface="iarnold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660232" y="72008"/>
            <a:ext cx="2267744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u="sng" dirty="0" smtClean="0">
                <a:solidFill>
                  <a:schemeClr val="tx1"/>
                </a:solidFill>
              </a:rPr>
              <a:t>		</a:t>
            </a:r>
            <a:endParaRPr lang="fr-FR" sz="1200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08720"/>
            <a:ext cx="3096344" cy="280831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Ecris en chiffres : 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 vingt huit: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Deux cent soixante dix huit  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____________</a:t>
            </a: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Neuf cent soixante quatre : </a:t>
            </a: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Six cent vingt neuf : </a:t>
            </a:r>
          </a:p>
          <a:p>
            <a:r>
              <a:rPr lang="fr-FR" sz="11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Ecris en lettres :</a:t>
            </a: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830 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</a:t>
            </a:r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928" y="908720"/>
            <a:ext cx="5004048" cy="2376264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Complète :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Dans 365 il y a ______ unités</a:t>
            </a:r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centaines 3 unités = ___________</a:t>
            </a:r>
          </a:p>
          <a:p>
            <a:pPr>
              <a:lnSpc>
                <a:spcPct val="150000"/>
              </a:lnSpc>
            </a:pP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 :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(200 + 30 + 8) =_______</a:t>
            </a:r>
          </a:p>
          <a:p>
            <a:pPr>
              <a:lnSpc>
                <a:spcPct val="150000"/>
              </a:lnSpc>
            </a:pPr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AutoNum type="arabicPlain" startAt="854"/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=______   +   ______  +   ________</a:t>
            </a:r>
          </a:p>
          <a:p>
            <a:pPr marL="228600" indent="-228600">
              <a:lnSpc>
                <a:spcPct val="150000"/>
              </a:lnSpc>
            </a:pPr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4____9 =____   + 30 +__________</a:t>
            </a: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79512" y="3933056"/>
            <a:ext cx="3024336" cy="2664296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rré corné 9"/>
          <p:cNvSpPr/>
          <p:nvPr/>
        </p:nvSpPr>
        <p:spPr>
          <a:xfrm>
            <a:off x="3779912" y="3429000"/>
            <a:ext cx="5184576" cy="331236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Range du plus petit au plus grand: </a:t>
            </a:r>
            <a:r>
              <a:rPr lang="fr-FR" sz="11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75  - 28  - 37  -120 - 325</a:t>
            </a:r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						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Range du plus grand au plus petit : </a:t>
            </a:r>
            <a:r>
              <a:rPr lang="fr-FR" sz="11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840 – 23 – 203 - 84 – 58</a:t>
            </a: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						</a:t>
            </a:r>
          </a:p>
          <a:p>
            <a:pPr>
              <a:lnSpc>
                <a:spcPct val="150000"/>
              </a:lnSpc>
            </a:pP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Complète le tableau : </a:t>
            </a:r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e 37"/>
          <p:cNvGrpSpPr/>
          <p:nvPr/>
        </p:nvGrpSpPr>
        <p:grpSpPr>
          <a:xfrm>
            <a:off x="2627785" y="3068959"/>
            <a:ext cx="511970" cy="576065"/>
            <a:chOff x="2771801" y="3068959"/>
            <a:chExt cx="511970" cy="576065"/>
          </a:xfrm>
        </p:grpSpPr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3068960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3068959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e 38"/>
          <p:cNvGrpSpPr/>
          <p:nvPr/>
        </p:nvGrpSpPr>
        <p:grpSpPr>
          <a:xfrm>
            <a:off x="8380510" y="2636912"/>
            <a:ext cx="511970" cy="576065"/>
            <a:chOff x="2771801" y="2852936"/>
            <a:chExt cx="511970" cy="576065"/>
          </a:xfrm>
        </p:grpSpPr>
        <p:pic>
          <p:nvPicPr>
            <p:cNvPr id="4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e 41"/>
          <p:cNvGrpSpPr/>
          <p:nvPr/>
        </p:nvGrpSpPr>
        <p:grpSpPr>
          <a:xfrm>
            <a:off x="1475656" y="5949280"/>
            <a:ext cx="511970" cy="576065"/>
            <a:chOff x="2771801" y="2852936"/>
            <a:chExt cx="511970" cy="576065"/>
          </a:xfrm>
        </p:grpSpPr>
        <p:pic>
          <p:nvPicPr>
            <p:cNvPr id="43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e 44"/>
          <p:cNvGrpSpPr/>
          <p:nvPr/>
        </p:nvGrpSpPr>
        <p:grpSpPr>
          <a:xfrm>
            <a:off x="3916014" y="6093295"/>
            <a:ext cx="511970" cy="576065"/>
            <a:chOff x="2771801" y="2852936"/>
            <a:chExt cx="511970" cy="576065"/>
          </a:xfrm>
        </p:grpSpPr>
        <p:pic>
          <p:nvPicPr>
            <p:cNvPr id="4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ZoneTexte 21"/>
          <p:cNvSpPr txBox="1"/>
          <p:nvPr/>
        </p:nvSpPr>
        <p:spPr>
          <a:xfrm>
            <a:off x="827584" y="4031486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Compare les nombres : </a:t>
            </a:r>
            <a:endParaRPr lang="fr-FR" sz="11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67544" y="4365104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28…….. 35</a:t>
            </a:r>
            <a:endParaRPr lang="fr-FR" sz="1100" dirty="0">
              <a:latin typeface="Arial" pitchFamily="34" charset="0"/>
              <a:cs typeface="Arial" pitchFamily="34" charset="0"/>
            </a:endParaRPr>
          </a:p>
          <a:p>
            <a:r>
              <a:rPr lang="fr-FR" sz="11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51……. 32</a:t>
            </a:r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51520" y="4797152"/>
            <a:ext cx="30963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Encadre : </a:t>
            </a:r>
            <a:endParaRPr lang="fr-FR" sz="11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51520" y="5032047"/>
            <a:ext cx="273630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………….…. &lt; 20 &lt; …………………</a:t>
            </a: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………….…. &lt; 65 &lt; …………………</a:t>
            </a: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………….…. &lt; 35 &lt; …………………</a:t>
            </a: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endParaRPr lang="fr-FR" sz="11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" name="Tableau 25"/>
          <p:cNvGraphicFramePr>
            <a:graphicFrameLocks noGrp="1"/>
          </p:cNvGraphicFramePr>
          <p:nvPr/>
        </p:nvGraphicFramePr>
        <p:xfrm>
          <a:off x="5292080" y="5029160"/>
          <a:ext cx="3024335" cy="164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35"/>
                <a:gridCol w="897488"/>
                <a:gridCol w="1008112"/>
              </a:tblGrid>
              <a:tr h="339864"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Nombre</a:t>
                      </a:r>
                      <a:r>
                        <a:rPr lang="fr-FR" sz="11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précédent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Nombre donné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Nombre suivant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192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</a:t>
                      </a:r>
                    </a:p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170" name="Picture 2" descr="http://ekladata.com/fIu7vlj9GQ_lBJeOjn4Shzwewa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761746"/>
            <a:ext cx="1052923" cy="819382"/>
          </a:xfrm>
          <a:prstGeom prst="rect">
            <a:avLst/>
          </a:prstGeom>
          <a:noFill/>
        </p:spPr>
      </p:pic>
      <p:pic>
        <p:nvPicPr>
          <p:cNvPr id="29" name="Picture 4" descr="http://ekladata.com/GzgKO7lIQeFvpThstTRyXmFEAR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48680"/>
            <a:ext cx="990340" cy="1074510"/>
          </a:xfrm>
          <a:prstGeom prst="rect">
            <a:avLst/>
          </a:prstGeom>
          <a:noFill/>
        </p:spPr>
      </p:pic>
      <p:sp>
        <p:nvSpPr>
          <p:cNvPr id="30" name="ZoneTexte 29"/>
          <p:cNvSpPr txBox="1"/>
          <p:nvPr/>
        </p:nvSpPr>
        <p:spPr>
          <a:xfrm>
            <a:off x="0" y="6669360"/>
            <a:ext cx="2771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www.laclassedestef.fr   Auteur : Sandrine A.</a:t>
            </a:r>
            <a:endParaRPr lang="fr-FR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72008"/>
            <a:ext cx="1043608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ida Garmo - Scrap Rounded" pitchFamily="2" charset="0"/>
              </a:rPr>
              <a:t>Semaine 3</a:t>
            </a:r>
            <a:endParaRPr lang="fr-FR" sz="1200" dirty="0">
              <a:solidFill>
                <a:schemeClr val="tx1"/>
              </a:solidFill>
              <a:latin typeface="Aida Garmo - Scrap Rounded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627784" y="72008"/>
            <a:ext cx="3528392" cy="4766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iarnold" pitchFamily="2" charset="0"/>
              </a:rPr>
              <a:t>Les défis de la semaine CE2</a:t>
            </a:r>
            <a:endParaRPr lang="fr-FR" dirty="0">
              <a:solidFill>
                <a:schemeClr val="tx1"/>
              </a:solidFill>
              <a:latin typeface="iarnold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660232" y="72008"/>
            <a:ext cx="2267744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u="sng" dirty="0" smtClean="0">
                <a:solidFill>
                  <a:schemeClr val="tx1"/>
                </a:solidFill>
              </a:rPr>
              <a:t>		</a:t>
            </a:r>
            <a:endParaRPr lang="fr-FR" sz="1200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08720"/>
            <a:ext cx="4104456" cy="280831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Ecris en chiffres : 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Deux mille: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Trois cent cinquante huit 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Six mille six 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Ecris en lettres :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1078 :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fr-FR" sz="11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</a:t>
            </a:r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9992" y="692696"/>
            <a:ext cx="4427984" cy="208823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Décompose les nombres :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985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				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453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			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</a:t>
            </a:r>
          </a:p>
        </p:txBody>
      </p:sp>
      <p:sp>
        <p:nvSpPr>
          <p:cNvPr id="9" name="Ellipse 8"/>
          <p:cNvSpPr/>
          <p:nvPr/>
        </p:nvSpPr>
        <p:spPr>
          <a:xfrm>
            <a:off x="179512" y="3933056"/>
            <a:ext cx="3024336" cy="2664296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37"/>
          <p:cNvGrpSpPr/>
          <p:nvPr/>
        </p:nvGrpSpPr>
        <p:grpSpPr>
          <a:xfrm>
            <a:off x="3627982" y="2996952"/>
            <a:ext cx="511970" cy="576065"/>
            <a:chOff x="2771801" y="3068959"/>
            <a:chExt cx="511970" cy="576065"/>
          </a:xfrm>
        </p:grpSpPr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3068960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3068959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e 38"/>
          <p:cNvGrpSpPr/>
          <p:nvPr/>
        </p:nvGrpSpPr>
        <p:grpSpPr>
          <a:xfrm>
            <a:off x="8316416" y="2060848"/>
            <a:ext cx="511970" cy="720080"/>
            <a:chOff x="2771801" y="2708920"/>
            <a:chExt cx="511970" cy="720080"/>
          </a:xfrm>
        </p:grpSpPr>
        <p:pic>
          <p:nvPicPr>
            <p:cNvPr id="4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708920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e 41"/>
          <p:cNvGrpSpPr/>
          <p:nvPr/>
        </p:nvGrpSpPr>
        <p:grpSpPr>
          <a:xfrm>
            <a:off x="1475656" y="5949280"/>
            <a:ext cx="511970" cy="576065"/>
            <a:chOff x="2771801" y="2852936"/>
            <a:chExt cx="511970" cy="576065"/>
          </a:xfrm>
        </p:grpSpPr>
        <p:pic>
          <p:nvPicPr>
            <p:cNvPr id="43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ZoneTexte 21"/>
          <p:cNvSpPr txBox="1"/>
          <p:nvPr/>
        </p:nvSpPr>
        <p:spPr>
          <a:xfrm>
            <a:off x="827584" y="4031486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Qui suis-je ?</a:t>
            </a:r>
            <a:endParaRPr lang="fr-FR" sz="11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67544" y="4365104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Je suis un nombre à 3 chiffres.</a:t>
            </a: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Mon chiffre des dizaines est le double de celui des centaines. </a:t>
            </a: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Mon chiffre des unités est la somme de mon chiffre des centaines et des dizaines.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51520" y="5471646"/>
            <a:ext cx="3456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fr-FR" sz="1100" u="sng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		</a:t>
            </a:r>
          </a:p>
        </p:txBody>
      </p:sp>
      <p:pic>
        <p:nvPicPr>
          <p:cNvPr id="2050" name="Picture 2" descr="http://ekladata.com/7F3tasgVB9xdtCIbuuKM845ZYp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692696"/>
            <a:ext cx="1605778" cy="990203"/>
          </a:xfrm>
          <a:prstGeom prst="rect">
            <a:avLst/>
          </a:prstGeom>
          <a:noFill/>
        </p:spPr>
      </p:pic>
      <p:pic>
        <p:nvPicPr>
          <p:cNvPr id="28" name="Picture 2" descr="http://ekladata.com/fIu7vlj9GQ_lBJeOjn4Shzwewa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761746"/>
            <a:ext cx="1052923" cy="819382"/>
          </a:xfrm>
          <a:prstGeom prst="rect">
            <a:avLst/>
          </a:prstGeom>
          <a:noFill/>
        </p:spPr>
      </p:pic>
      <p:sp>
        <p:nvSpPr>
          <p:cNvPr id="33" name="Carré corné 32"/>
          <p:cNvSpPr/>
          <p:nvPr/>
        </p:nvSpPr>
        <p:spPr>
          <a:xfrm>
            <a:off x="4572000" y="3645024"/>
            <a:ext cx="4392488" cy="288032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Lili a 29 perles. Elle utilise 15 perles pour faire un bracelet.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Combien lui reste-il de perles ?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Calculs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Réponse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2" descr="http://www.ac-grenoble.fr/ien.vienne1-2/spip/IMG/jpg/seyes01.jpg"/>
          <p:cNvPicPr>
            <a:picLocks noChangeAspect="1" noChangeArrowheads="1"/>
          </p:cNvPicPr>
          <p:nvPr/>
        </p:nvPicPr>
        <p:blipFill>
          <a:blip r:embed="rId6" cstate="print"/>
          <a:srcRect l="25379" r="41021" b="65205"/>
          <a:stretch>
            <a:fillRect/>
          </a:stretch>
        </p:blipFill>
        <p:spPr bwMode="auto">
          <a:xfrm>
            <a:off x="6732240" y="4581128"/>
            <a:ext cx="2160240" cy="1368152"/>
          </a:xfrm>
          <a:prstGeom prst="rect">
            <a:avLst/>
          </a:prstGeom>
          <a:noFill/>
        </p:spPr>
      </p:pic>
      <p:cxnSp>
        <p:nvCxnSpPr>
          <p:cNvPr id="37" name="Connecteur droit 36"/>
          <p:cNvCxnSpPr/>
          <p:nvPr/>
        </p:nvCxnSpPr>
        <p:spPr>
          <a:xfrm>
            <a:off x="6660232" y="4653136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0" y="6669360"/>
            <a:ext cx="2771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www.laclassedestef.fr   Auteur : Sandrine A.</a:t>
            </a:r>
            <a:endParaRPr lang="fr-FR" sz="1000" dirty="0"/>
          </a:p>
        </p:txBody>
      </p:sp>
      <p:grpSp>
        <p:nvGrpSpPr>
          <p:cNvPr id="12" name="Groupe 44"/>
          <p:cNvGrpSpPr/>
          <p:nvPr/>
        </p:nvGrpSpPr>
        <p:grpSpPr>
          <a:xfrm>
            <a:off x="4716016" y="5877272"/>
            <a:ext cx="511970" cy="576065"/>
            <a:chOff x="2771801" y="2852936"/>
            <a:chExt cx="511970" cy="576065"/>
          </a:xfrm>
        </p:grpSpPr>
        <p:pic>
          <p:nvPicPr>
            <p:cNvPr id="4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72008"/>
            <a:ext cx="1043608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ida Garmo - Scrap Rounded" pitchFamily="2" charset="0"/>
              </a:rPr>
              <a:t>Semaine 4</a:t>
            </a:r>
            <a:endParaRPr lang="fr-FR" sz="1200" dirty="0">
              <a:solidFill>
                <a:schemeClr val="tx1"/>
              </a:solidFill>
              <a:latin typeface="Aida Garmo - Scrap Rounded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627784" y="72008"/>
            <a:ext cx="3528392" cy="4766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iarnold" pitchFamily="2" charset="0"/>
              </a:rPr>
              <a:t>Les défis de la semaine CE2</a:t>
            </a:r>
            <a:endParaRPr lang="fr-FR" dirty="0">
              <a:solidFill>
                <a:schemeClr val="tx1"/>
              </a:solidFill>
              <a:latin typeface="iarnold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660232" y="72008"/>
            <a:ext cx="2267744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u="sng" dirty="0" smtClean="0">
                <a:solidFill>
                  <a:schemeClr val="tx1"/>
                </a:solidFill>
              </a:rPr>
              <a:t>		</a:t>
            </a:r>
            <a:endParaRPr lang="fr-FR" sz="1200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08720"/>
            <a:ext cx="4104456" cy="194421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Calcule </a:t>
            </a:r>
            <a:r>
              <a:rPr lang="fr-FR" sz="11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ligne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5+( 3x4 ) 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( 3+5  ) x4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( 6 x 4 ) + 3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x ( 5+2 )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9992" y="908720"/>
            <a:ext cx="4427984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Complète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cm 6 mm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mm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....... cm ........ mm = 85 mm	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cm   5 mm 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mm</a:t>
            </a: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....... cm ........ mm = 53  mm	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 cm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mm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79512" y="3068960"/>
            <a:ext cx="3168352" cy="3024336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rré corné 9"/>
          <p:cNvSpPr/>
          <p:nvPr/>
        </p:nvSpPr>
        <p:spPr>
          <a:xfrm>
            <a:off x="4572000" y="2924944"/>
            <a:ext cx="4392488" cy="3168352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 bus peut transporter jusqu’à 51 passagers. Combien de passagers peuvent encore prendre un billet si 32 places ont déjà été vendues ?</a:t>
            </a:r>
          </a:p>
          <a:p>
            <a:pPr>
              <a:lnSpc>
                <a:spcPct val="150000"/>
              </a:lnSpc>
            </a:pP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Calculs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Réponse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37"/>
          <p:cNvGrpSpPr/>
          <p:nvPr/>
        </p:nvGrpSpPr>
        <p:grpSpPr>
          <a:xfrm>
            <a:off x="3563888" y="2204864"/>
            <a:ext cx="511970" cy="576065"/>
            <a:chOff x="2771801" y="3068959"/>
            <a:chExt cx="511970" cy="576065"/>
          </a:xfrm>
        </p:grpSpPr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3068960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3068959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e 38"/>
          <p:cNvGrpSpPr/>
          <p:nvPr/>
        </p:nvGrpSpPr>
        <p:grpSpPr>
          <a:xfrm>
            <a:off x="8316416" y="1988840"/>
            <a:ext cx="511970" cy="576065"/>
            <a:chOff x="2771801" y="2852936"/>
            <a:chExt cx="511970" cy="576065"/>
          </a:xfrm>
        </p:grpSpPr>
        <p:pic>
          <p:nvPicPr>
            <p:cNvPr id="4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e 41"/>
          <p:cNvGrpSpPr/>
          <p:nvPr/>
        </p:nvGrpSpPr>
        <p:grpSpPr>
          <a:xfrm>
            <a:off x="1475656" y="5445224"/>
            <a:ext cx="511970" cy="576065"/>
            <a:chOff x="2771801" y="2852936"/>
            <a:chExt cx="511970" cy="576065"/>
          </a:xfrm>
        </p:grpSpPr>
        <p:pic>
          <p:nvPicPr>
            <p:cNvPr id="43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e 44"/>
          <p:cNvGrpSpPr/>
          <p:nvPr/>
        </p:nvGrpSpPr>
        <p:grpSpPr>
          <a:xfrm>
            <a:off x="4788024" y="5445224"/>
            <a:ext cx="511970" cy="576065"/>
            <a:chOff x="2771801" y="2852936"/>
            <a:chExt cx="511970" cy="576065"/>
          </a:xfrm>
        </p:grpSpPr>
        <p:pic>
          <p:nvPicPr>
            <p:cNvPr id="4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ZoneTexte 22"/>
          <p:cNvSpPr txBox="1"/>
          <p:nvPr/>
        </p:nvSpPr>
        <p:spPr>
          <a:xfrm>
            <a:off x="611560" y="3356992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Calcule le complément à 100 de ces nombres : </a:t>
            </a:r>
          </a:p>
        </p:txBody>
      </p:sp>
      <p:pic>
        <p:nvPicPr>
          <p:cNvPr id="1026" name="Picture 2" descr="http://www.ac-grenoble.fr/ien.vienne1-2/spip/IMG/jpg/seyes01.jpg"/>
          <p:cNvPicPr>
            <a:picLocks noChangeAspect="1" noChangeArrowheads="1"/>
          </p:cNvPicPr>
          <p:nvPr/>
        </p:nvPicPr>
        <p:blipFill>
          <a:blip r:embed="rId4" cstate="print"/>
          <a:srcRect l="25379" r="41021" b="65205"/>
          <a:stretch>
            <a:fillRect/>
          </a:stretch>
        </p:blipFill>
        <p:spPr bwMode="auto">
          <a:xfrm>
            <a:off x="7020272" y="4293096"/>
            <a:ext cx="1799978" cy="1152128"/>
          </a:xfrm>
          <a:prstGeom prst="rect">
            <a:avLst/>
          </a:prstGeom>
          <a:noFill/>
        </p:spPr>
      </p:pic>
      <p:cxnSp>
        <p:nvCxnSpPr>
          <p:cNvPr id="31" name="Connecteur droit 30"/>
          <p:cNvCxnSpPr/>
          <p:nvPr/>
        </p:nvCxnSpPr>
        <p:spPr>
          <a:xfrm>
            <a:off x="6732240" y="4005064"/>
            <a:ext cx="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611560" y="3789040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45 : </a:t>
            </a:r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86 : </a:t>
            </a:r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79512" y="4437112"/>
            <a:ext cx="331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Calcule le complément à 100 de ces nombres : 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611560" y="4797152"/>
            <a:ext cx="23762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550 : </a:t>
            </a:r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282: </a:t>
            </a:r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ekladata.com/GzgKO7lIQeFvpThstTRyXmFEAR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5661248"/>
            <a:ext cx="1350380" cy="1465150"/>
          </a:xfrm>
          <a:prstGeom prst="rect">
            <a:avLst/>
          </a:prstGeom>
          <a:noFill/>
        </p:spPr>
      </p:pic>
      <p:pic>
        <p:nvPicPr>
          <p:cNvPr id="37" name="Picture 2" descr="Dessin - Mystik's calcule !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3140968"/>
            <a:ext cx="1512168" cy="1397243"/>
          </a:xfrm>
          <a:prstGeom prst="rect">
            <a:avLst/>
          </a:prstGeom>
          <a:noFill/>
        </p:spPr>
      </p:pic>
      <p:sp>
        <p:nvSpPr>
          <p:cNvPr id="29" name="ZoneTexte 28"/>
          <p:cNvSpPr txBox="1"/>
          <p:nvPr/>
        </p:nvSpPr>
        <p:spPr>
          <a:xfrm>
            <a:off x="0" y="6669360"/>
            <a:ext cx="2771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www.laclassedestef.fr   Auteur : Sandrine A.</a:t>
            </a:r>
            <a:endParaRPr lang="fr-FR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72008"/>
            <a:ext cx="1043608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ida Garmo - Scrap Rounded" pitchFamily="2" charset="0"/>
              </a:rPr>
              <a:t>Semaine 5</a:t>
            </a:r>
            <a:endParaRPr lang="fr-FR" sz="1200" dirty="0">
              <a:solidFill>
                <a:schemeClr val="tx1"/>
              </a:solidFill>
              <a:latin typeface="Aida Garmo - Scrap Rounded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627784" y="72008"/>
            <a:ext cx="3528392" cy="4766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iarnold" pitchFamily="2" charset="0"/>
              </a:rPr>
              <a:t>Les défis de la semaine CE2</a:t>
            </a:r>
            <a:endParaRPr lang="fr-FR" dirty="0">
              <a:solidFill>
                <a:schemeClr val="tx1"/>
              </a:solidFill>
              <a:latin typeface="iarnold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660232" y="72008"/>
            <a:ext cx="2267744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u="sng" dirty="0" smtClean="0">
                <a:solidFill>
                  <a:schemeClr val="tx1"/>
                </a:solidFill>
              </a:rPr>
              <a:t>		</a:t>
            </a:r>
            <a:endParaRPr lang="fr-FR" sz="1200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08720"/>
            <a:ext cx="3096344" cy="194421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Compare les nombres. Utilise les signes&lt; ou &gt; ou =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500 + 400 ........ 1004</a:t>
            </a:r>
          </a:p>
          <a:p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1000 – 9 ......... 1009</a:t>
            </a:r>
          </a:p>
          <a:p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250 + 250 + 250 .......  750</a:t>
            </a:r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908720"/>
            <a:ext cx="4320480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Complète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cm 9 mm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mm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....... cm ........ mm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113 mm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 cm   6 mm 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mm</a:t>
            </a: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....... cm ........ mm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153  mm	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 cm =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mm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79512" y="3068960"/>
            <a:ext cx="3168352" cy="2880320"/>
          </a:xfrm>
          <a:prstGeom prst="ellipse">
            <a:avLst/>
          </a:prstGeom>
          <a:solidFill>
            <a:schemeClr val="bg1"/>
          </a:solidFill>
          <a:ln>
            <a:solidFill>
              <a:srgbClr val="FF00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rré corné 9"/>
          <p:cNvSpPr/>
          <p:nvPr/>
        </p:nvSpPr>
        <p:spPr>
          <a:xfrm>
            <a:off x="3707904" y="3140968"/>
            <a:ext cx="5256584" cy="324036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Chez le boucher, il reste  3 boites de 6 œufs, 1 boite de 10 œufs et 2 boites de 12 œufs. Combien reste-t-il d’œufs à vendre?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Calculs</a:t>
            </a: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Réponse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37"/>
          <p:cNvGrpSpPr/>
          <p:nvPr/>
        </p:nvGrpSpPr>
        <p:grpSpPr>
          <a:xfrm>
            <a:off x="2483768" y="2204864"/>
            <a:ext cx="511970" cy="576065"/>
            <a:chOff x="2771801" y="3068959"/>
            <a:chExt cx="511970" cy="576065"/>
          </a:xfrm>
        </p:grpSpPr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3068960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3068959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e 38"/>
          <p:cNvGrpSpPr/>
          <p:nvPr/>
        </p:nvGrpSpPr>
        <p:grpSpPr>
          <a:xfrm>
            <a:off x="7596336" y="1844824"/>
            <a:ext cx="511970" cy="576065"/>
            <a:chOff x="2771801" y="2852936"/>
            <a:chExt cx="511970" cy="576065"/>
          </a:xfrm>
        </p:grpSpPr>
        <p:pic>
          <p:nvPicPr>
            <p:cNvPr id="4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e 41"/>
          <p:cNvGrpSpPr/>
          <p:nvPr/>
        </p:nvGrpSpPr>
        <p:grpSpPr>
          <a:xfrm>
            <a:off x="1475656" y="5301208"/>
            <a:ext cx="511970" cy="576065"/>
            <a:chOff x="2771801" y="2852936"/>
            <a:chExt cx="511970" cy="576065"/>
          </a:xfrm>
        </p:grpSpPr>
        <p:pic>
          <p:nvPicPr>
            <p:cNvPr id="43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e 44"/>
          <p:cNvGrpSpPr/>
          <p:nvPr/>
        </p:nvGrpSpPr>
        <p:grpSpPr>
          <a:xfrm>
            <a:off x="3888432" y="5733256"/>
            <a:ext cx="511970" cy="576065"/>
            <a:chOff x="2771801" y="2852936"/>
            <a:chExt cx="511970" cy="576065"/>
          </a:xfrm>
        </p:grpSpPr>
        <p:pic>
          <p:nvPicPr>
            <p:cNvPr id="4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ZoneTexte 22"/>
          <p:cNvSpPr txBox="1"/>
          <p:nvPr/>
        </p:nvSpPr>
        <p:spPr>
          <a:xfrm>
            <a:off x="755576" y="3284984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Ecris la suite des nombres : </a:t>
            </a:r>
          </a:p>
        </p:txBody>
      </p:sp>
      <p:pic>
        <p:nvPicPr>
          <p:cNvPr id="1026" name="Picture 2" descr="http://www.ac-grenoble.fr/ien.vienne1-2/spip/IMG/jpg/seyes01.jpg"/>
          <p:cNvPicPr>
            <a:picLocks noChangeAspect="1" noChangeArrowheads="1"/>
          </p:cNvPicPr>
          <p:nvPr/>
        </p:nvPicPr>
        <p:blipFill>
          <a:blip r:embed="rId4" cstate="print"/>
          <a:srcRect l="25379" r="41021" b="65205"/>
          <a:stretch>
            <a:fillRect/>
          </a:stretch>
        </p:blipFill>
        <p:spPr bwMode="auto">
          <a:xfrm>
            <a:off x="6211039" y="4221088"/>
            <a:ext cx="2681441" cy="1656184"/>
          </a:xfrm>
          <a:prstGeom prst="rect">
            <a:avLst/>
          </a:prstGeom>
          <a:noFill/>
        </p:spPr>
      </p:pic>
      <p:cxnSp>
        <p:nvCxnSpPr>
          <p:cNvPr id="31" name="Connecteur droit 30"/>
          <p:cNvCxnSpPr/>
          <p:nvPr/>
        </p:nvCxnSpPr>
        <p:spPr>
          <a:xfrm>
            <a:off x="6156176" y="4005064"/>
            <a:ext cx="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67544" y="3573016"/>
            <a:ext cx="25922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Arial" pitchFamily="34" charset="0"/>
                <a:cs typeface="Arial" pitchFamily="34" charset="0"/>
              </a:rPr>
              <a:t>998 - __________________________ 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Arial" pitchFamily="34" charset="0"/>
                <a:cs typeface="Arial" pitchFamily="34" charset="0"/>
              </a:rPr>
              <a:t>1241 -_________________________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79512" y="4221088"/>
            <a:ext cx="331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u="sng" dirty="0" smtClean="0">
                <a:latin typeface="Arial" pitchFamily="34" charset="0"/>
                <a:cs typeface="Arial" pitchFamily="34" charset="0"/>
              </a:rPr>
              <a:t>Complète l’égalité :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51520" y="4506505"/>
            <a:ext cx="316835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999 + ..............= 1 000</a:t>
            </a: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990 + ..............= 1 000</a:t>
            </a: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900 + .............. = 1 000</a:t>
            </a: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   1 001 + .............. = 2 000</a:t>
            </a:r>
            <a:endParaRPr lang="fr-FR" sz="1100" dirty="0"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  <a:p>
            <a:endParaRPr lang="fr-FR" sz="11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ekladata.com/sfZq4DobGbjgUzc3u8VN8LMwJHI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5373216"/>
            <a:ext cx="1573362" cy="1152128"/>
          </a:xfrm>
          <a:prstGeom prst="rect">
            <a:avLst/>
          </a:prstGeom>
          <a:noFill/>
        </p:spPr>
      </p:pic>
      <p:pic>
        <p:nvPicPr>
          <p:cNvPr id="56" name="Picture 2" descr="http://ekladata.com/7F3tasgVB9xdtCIbuuKM845ZYp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1124744"/>
            <a:ext cx="1605778" cy="990203"/>
          </a:xfrm>
          <a:prstGeom prst="rect">
            <a:avLst/>
          </a:prstGeom>
          <a:noFill/>
        </p:spPr>
      </p:pic>
      <p:sp>
        <p:nvSpPr>
          <p:cNvPr id="29" name="ZoneTexte 28"/>
          <p:cNvSpPr txBox="1"/>
          <p:nvPr/>
        </p:nvSpPr>
        <p:spPr>
          <a:xfrm>
            <a:off x="0" y="6669360"/>
            <a:ext cx="2771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www.laclassedestef.fr   Auteur : Sandrine A.</a:t>
            </a:r>
            <a:endParaRPr lang="fr-FR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72008"/>
            <a:ext cx="1043608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smtClean="0">
                <a:solidFill>
                  <a:schemeClr val="tx1"/>
                </a:solidFill>
                <a:latin typeface="Aida Garmo - Scrap Rounded" pitchFamily="2" charset="0"/>
              </a:rPr>
              <a:t>Semaine 6</a:t>
            </a:r>
            <a:endParaRPr lang="fr-FR" sz="1200" dirty="0">
              <a:solidFill>
                <a:schemeClr val="tx1"/>
              </a:solidFill>
              <a:latin typeface="Aida Garmo - Scrap Rounded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55776" y="144016"/>
            <a:ext cx="3528392" cy="47667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iarnold" pitchFamily="2" charset="0"/>
              </a:rPr>
              <a:t>Les défis de la semaine CE2</a:t>
            </a:r>
            <a:endParaRPr lang="fr-FR" dirty="0">
              <a:solidFill>
                <a:schemeClr val="tx1"/>
              </a:solidFill>
              <a:latin typeface="iarnold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660232" y="72008"/>
            <a:ext cx="2267744" cy="47667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u="sng" dirty="0" smtClean="0">
                <a:solidFill>
                  <a:schemeClr val="tx1"/>
                </a:solidFill>
              </a:rPr>
              <a:t>		</a:t>
            </a:r>
            <a:endParaRPr lang="fr-FR" sz="1200" u="sng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08720"/>
            <a:ext cx="3096344" cy="194421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Range par ordre croissant :</a:t>
            </a:r>
          </a:p>
          <a:p>
            <a:r>
              <a:rPr lang="fr-FR" sz="11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1 004  -  2 002 – 2500 – 6200 </a:t>
            </a:r>
          </a:p>
          <a:p>
            <a:endParaRPr lang="fr-FR" sz="11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Range par ordre décroissant :</a:t>
            </a:r>
          </a:p>
          <a:p>
            <a:r>
              <a:rPr lang="fr-FR" sz="11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5 002 – 3 842 – 2 013 - 3851</a:t>
            </a:r>
            <a:endParaRPr lang="fr-FR" sz="11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908720"/>
            <a:ext cx="4176464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Compare avec &lt;, &gt; ou =</a:t>
            </a:r>
          </a:p>
          <a:p>
            <a:endParaRPr lang="fr-FR" sz="11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150 + 150  …….. 300	250 + 250 + 250 +250  ……..1000</a:t>
            </a:r>
          </a:p>
          <a:p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x 20 ……..100	</a:t>
            </a:r>
            <a:r>
              <a:rPr lang="fr-FR" sz="1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31 ……..336</a:t>
            </a: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1000 + 3……..100  x 10	500 x 2 ……..10 x 100</a:t>
            </a:r>
            <a:endParaRPr lang="fr-FR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rré corné 9"/>
          <p:cNvSpPr/>
          <p:nvPr/>
        </p:nvSpPr>
        <p:spPr>
          <a:xfrm>
            <a:off x="1691680" y="3140968"/>
            <a:ext cx="7272808" cy="324036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Trace un carré de 2 cm de côté (règle et équerre), un rectangle de 2 cm de largeur et 4 cm de longueur.</a:t>
            </a:r>
          </a:p>
          <a:p>
            <a:pPr>
              <a:lnSpc>
                <a:spcPct val="150000"/>
              </a:lnSpc>
            </a:pPr>
            <a:endParaRPr lang="fr-FR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fr-FR" sz="11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37"/>
          <p:cNvGrpSpPr/>
          <p:nvPr/>
        </p:nvGrpSpPr>
        <p:grpSpPr>
          <a:xfrm>
            <a:off x="2627784" y="2204864"/>
            <a:ext cx="511970" cy="576065"/>
            <a:chOff x="2771801" y="3068959"/>
            <a:chExt cx="511970" cy="576065"/>
          </a:xfrm>
        </p:grpSpPr>
        <p:pic>
          <p:nvPicPr>
            <p:cNvPr id="3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3068960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3068959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e 38"/>
          <p:cNvGrpSpPr/>
          <p:nvPr/>
        </p:nvGrpSpPr>
        <p:grpSpPr>
          <a:xfrm>
            <a:off x="8100392" y="1916832"/>
            <a:ext cx="511970" cy="576065"/>
            <a:chOff x="2771801" y="2852936"/>
            <a:chExt cx="511970" cy="576065"/>
          </a:xfrm>
        </p:grpSpPr>
        <p:pic>
          <p:nvPicPr>
            <p:cNvPr id="4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e 44"/>
          <p:cNvGrpSpPr/>
          <p:nvPr/>
        </p:nvGrpSpPr>
        <p:grpSpPr>
          <a:xfrm>
            <a:off x="3888432" y="5733256"/>
            <a:ext cx="511970" cy="576065"/>
            <a:chOff x="2771801" y="2852936"/>
            <a:chExt cx="511970" cy="576065"/>
          </a:xfrm>
        </p:grpSpPr>
        <p:pic>
          <p:nvPicPr>
            <p:cNvPr id="46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 r="68952"/>
            <a:stretch>
              <a:fillRect/>
            </a:stretch>
          </p:blipFill>
          <p:spPr bwMode="auto">
            <a:xfrm>
              <a:off x="2771801" y="2852937"/>
              <a:ext cx="23180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/>
            <p:cNvPicPr>
              <a:picLocks noChangeAspect="1" noChangeArrowheads="1"/>
            </p:cNvPicPr>
            <p:nvPr/>
          </p:nvPicPr>
          <p:blipFill>
            <a:blip r:embed="rId3" cstate="print"/>
            <a:srcRect r="70005"/>
            <a:stretch>
              <a:fillRect/>
            </a:stretch>
          </p:blipFill>
          <p:spPr bwMode="auto">
            <a:xfrm>
              <a:off x="3059832" y="2852936"/>
              <a:ext cx="223939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386" name="Picture 2" descr="Dessin - Mystik's calcule !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764703"/>
            <a:ext cx="1512168" cy="1397243"/>
          </a:xfrm>
          <a:prstGeom prst="rect">
            <a:avLst/>
          </a:prstGeom>
          <a:noFill/>
        </p:spPr>
      </p:pic>
      <p:pic>
        <p:nvPicPr>
          <p:cNvPr id="54" name="Picture 2" descr="http://ekladata.com/sfZq4DobGbjgUzc3u8VN8LMwJHI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2924944"/>
            <a:ext cx="1573362" cy="1152128"/>
          </a:xfrm>
          <a:prstGeom prst="rect">
            <a:avLst/>
          </a:prstGeom>
          <a:noFill/>
        </p:spPr>
      </p:pic>
      <p:sp>
        <p:nvSpPr>
          <p:cNvPr id="19" name="ZoneTexte 18"/>
          <p:cNvSpPr txBox="1"/>
          <p:nvPr/>
        </p:nvSpPr>
        <p:spPr>
          <a:xfrm>
            <a:off x="0" y="6669360"/>
            <a:ext cx="2771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www.laclassedestef.fr   Auteur : Sandrine A.</a:t>
            </a:r>
            <a:endParaRPr lang="fr-FR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461</Words>
  <Application>Microsoft Office PowerPoint</Application>
  <PresentationFormat>Affichage à l'écran (4:3)</PresentationFormat>
  <Paragraphs>160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117</cp:revision>
  <dcterms:created xsi:type="dcterms:W3CDTF">2015-08-26T14:29:47Z</dcterms:created>
  <dcterms:modified xsi:type="dcterms:W3CDTF">2015-09-30T14:38:49Z</dcterms:modified>
</cp:coreProperties>
</file>