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8" r:id="rId3"/>
    <p:sldId id="271" r:id="rId4"/>
    <p:sldId id="264" r:id="rId5"/>
    <p:sldId id="274" r:id="rId6"/>
    <p:sldId id="280" r:id="rId7"/>
    <p:sldId id="261" r:id="rId8"/>
    <p:sldId id="281" r:id="rId9"/>
    <p:sldId id="290" r:id="rId10"/>
    <p:sldId id="262" r:id="rId11"/>
    <p:sldId id="270" r:id="rId12"/>
    <p:sldId id="265" r:id="rId13"/>
    <p:sldId id="272" r:id="rId14"/>
    <p:sldId id="268" r:id="rId15"/>
    <p:sldId id="273" r:id="rId16"/>
    <p:sldId id="275" r:id="rId17"/>
    <p:sldId id="276" r:id="rId18"/>
    <p:sldId id="263" r:id="rId19"/>
    <p:sldId id="282" r:id="rId20"/>
    <p:sldId id="288" r:id="rId21"/>
    <p:sldId id="269" r:id="rId22"/>
    <p:sldId id="277" r:id="rId23"/>
    <p:sldId id="278" r:id="rId24"/>
    <p:sldId id="279" r:id="rId25"/>
    <p:sldId id="283" r:id="rId26"/>
    <p:sldId id="284" r:id="rId27"/>
    <p:sldId id="287" r:id="rId28"/>
    <p:sldId id="289" r:id="rId29"/>
    <p:sldId id="291"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9/6/2015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‹N°›</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9/6/2015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‹N°›</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fr-FR" smtClean="0"/>
              <a:t>Modifiez le style du titre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a:p>
        </p:txBody>
      </p:sp>
      <p:sp>
        <p:nvSpPr>
          <p:cNvPr id="11" name="Date Placeholder 10"/>
          <p:cNvSpPr>
            <a:spLocks noGrp="1"/>
          </p:cNvSpPr>
          <p:nvPr>
            <p:ph type="dt" sz="half" idx="10"/>
          </p:nvPr>
        </p:nvSpPr>
        <p:spPr/>
        <p:txBody>
          <a:bodyPr/>
          <a:lstStyle/>
          <a:p>
            <a:fld id="{2CCFE9AC-F15C-4FA0-A6F1-298829FA691D}" type="datetimeFigureOut">
              <a:rPr lang="en-US"/>
              <a:t>9/6/2015</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CCFE9AC-F15C-4FA0-A6F1-298829FA691D}" type="datetimeFigureOut">
              <a:rPr lang="en-US"/>
              <a:t>9/6/2015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et texte verticaux">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9/6/2015</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fr-FR" smtClean="0"/>
              <a:t>Modifiez le style du titre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‹N°›</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2CCFE9AC-F15C-4FA0-A6F1-298829FA691D}" type="datetimeFigureOut">
              <a:rPr lang="en-US"/>
              <a:t>9/6/2015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fr-FR" smtClean="0"/>
              <a:t>Modifiez le style du titre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CCFE9AC-F15C-4FA0-A6F1-298829FA691D}" type="datetimeFigureOut">
              <a:rPr lang="en-US"/>
              <a:t>9/6/2015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280160" y="2194560"/>
            <a:ext cx="4489704" cy="398678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415368" y="2194560"/>
            <a:ext cx="4493424" cy="398678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2CCFE9AC-F15C-4FA0-A6F1-298829FA691D}" type="datetimeFigureOut">
              <a:rPr lang="en-US"/>
              <a:t>9/6/2015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80160" y="2743194"/>
            <a:ext cx="4489704" cy="343376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419088" y="2743194"/>
            <a:ext cx="4489704" cy="343376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2CCFE9AC-F15C-4FA0-A6F1-298829FA691D}" type="datetimeFigureOut">
              <a:rPr lang="en-US"/>
              <a:t>9/6/2015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2CCFE9AC-F15C-4FA0-A6F1-298829FA691D}" type="datetimeFigureOut">
              <a:rPr lang="en-US"/>
              <a:t>9/6/2015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9/6/2015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fr-FR" smtClean="0"/>
              <a:t>Modifiez le style du titre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CCFE9AC-F15C-4FA0-A6F1-298829FA691D}" type="datetimeFigureOut">
              <a:rPr lang="en-US"/>
              <a:t>9/6/2015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fr-FR" smtClean="0"/>
              <a:t>Modifiez le style du titre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CCFE9AC-F15C-4FA0-A6F1-298829FA691D}" type="datetimeFigureOut">
              <a:rPr lang="en-US"/>
              <a:t>9/6/2015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‹N°›</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fr-FR" smtClean="0"/>
              <a:t>Modifiez le style du titre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9/6/2015</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‹N°›</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nom.prenom@acad&#233;mie.f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81891" y="1736803"/>
            <a:ext cx="8898613" cy="2387600"/>
          </a:xfrm>
        </p:spPr>
        <p:txBody>
          <a:bodyPr>
            <a:noAutofit/>
          </a:bodyPr>
          <a:lstStyle/>
          <a:p>
            <a:pPr algn="ctr" defTabSz="914400">
              <a:lnSpc>
                <a:spcPct val="90000"/>
              </a:lnSpc>
              <a:spcBef>
                <a:spcPts val="0"/>
              </a:spcBef>
              <a:buNone/>
            </a:pPr>
            <a:r>
              <a:rPr lang="fr-FR" sz="7200" b="1" i="0" u="sng" dirty="0" smtClean="0">
                <a:solidFill>
                  <a:srgbClr val="3C4743"/>
                </a:solidFill>
                <a:latin typeface="AR DECODE" panose="02000000000000000000" pitchFamily="2" charset="0"/>
              </a:rPr>
              <a:t>Réunion de rentrée</a:t>
            </a:r>
            <a:r>
              <a:rPr lang="fr-FR" sz="500" u="sng" dirty="0">
                <a:solidFill>
                  <a:srgbClr val="3C4743"/>
                </a:solidFill>
                <a:latin typeface="AR DECODE" panose="02000000000000000000" pitchFamily="2" charset="0"/>
              </a:rPr>
              <a:t/>
            </a:r>
            <a:br>
              <a:rPr lang="fr-FR" sz="500" u="sng" dirty="0">
                <a:solidFill>
                  <a:srgbClr val="3C4743"/>
                </a:solidFill>
                <a:latin typeface="AR DECODE" panose="02000000000000000000" pitchFamily="2" charset="0"/>
              </a:rPr>
            </a:br>
            <a:r>
              <a:rPr lang="fr-FR" b="1" i="0" u="sng" dirty="0" smtClean="0">
                <a:solidFill>
                  <a:srgbClr val="3C4743"/>
                </a:solidFill>
                <a:latin typeface="AR DECODE" panose="02000000000000000000" pitchFamily="2" charset="0"/>
              </a:rPr>
              <a:t/>
            </a:r>
            <a:br>
              <a:rPr lang="fr-FR" b="1" i="0" u="sng" dirty="0" smtClean="0">
                <a:solidFill>
                  <a:srgbClr val="3C4743"/>
                </a:solidFill>
                <a:latin typeface="AR DECODE" panose="02000000000000000000" pitchFamily="2" charset="0"/>
              </a:rPr>
            </a:br>
            <a:r>
              <a:rPr lang="fr-FR" sz="3000" b="0" dirty="0">
                <a:solidFill>
                  <a:srgbClr val="3C4743"/>
                </a:solidFill>
                <a:latin typeface="AR BLANCA" panose="02000000000000000000" pitchFamily="2" charset="0"/>
              </a:rPr>
              <a:t>►</a:t>
            </a:r>
            <a:r>
              <a:rPr lang="fr-FR" sz="3000" b="0" dirty="0" smtClean="0">
                <a:solidFill>
                  <a:srgbClr val="3C4743"/>
                </a:solidFill>
                <a:latin typeface="AR BLANCA" panose="02000000000000000000" pitchFamily="2" charset="0"/>
              </a:rPr>
              <a:t>Classe de CM2 de l’école Saint-Exemple de là-bas◄ </a:t>
            </a:r>
            <a:endParaRPr lang="fr-FR" sz="3000" b="0" i="0" dirty="0">
              <a:solidFill>
                <a:srgbClr val="3C4743"/>
              </a:solidFill>
              <a:latin typeface="AR BLANCA" panose="02000000000000000000" pitchFamily="2" charset="0"/>
            </a:endParaRPr>
          </a:p>
        </p:txBody>
      </p:sp>
      <p:sp>
        <p:nvSpPr>
          <p:cNvPr id="3" name="Sous-titre 2"/>
          <p:cNvSpPr>
            <a:spLocks noGrp="1"/>
          </p:cNvSpPr>
          <p:nvPr>
            <p:ph type="subTitle" idx="1"/>
          </p:nvPr>
        </p:nvSpPr>
        <p:spPr>
          <a:xfrm>
            <a:off x="3175199" y="4645751"/>
            <a:ext cx="8500062" cy="865321"/>
          </a:xfrm>
        </p:spPr>
        <p:txBody>
          <a:bodyPr>
            <a:normAutofit fontScale="85000" lnSpcReduction="10000"/>
          </a:bodyPr>
          <a:lstStyle/>
          <a:p>
            <a:pPr algn="ctr"/>
            <a:r>
              <a:rPr lang="fr-FR" sz="4000" b="1" dirty="0">
                <a:solidFill>
                  <a:srgbClr val="3C4743"/>
                </a:solidFill>
                <a:latin typeface="AR DECODE" panose="02000000000000000000" pitchFamily="2" charset="0"/>
              </a:rPr>
              <a:t>Bienvenue dans la classe de votre enfant </a:t>
            </a:r>
            <a:r>
              <a:rPr lang="fr-FR" sz="4000" b="1" dirty="0" smtClean="0">
                <a:solidFill>
                  <a:srgbClr val="3C4743"/>
                </a:solidFill>
                <a:latin typeface="AR DECODE" panose="02000000000000000000" pitchFamily="2" charset="0"/>
              </a:rPr>
              <a:t>, veuillez prendre place !!</a:t>
            </a:r>
            <a:endParaRPr lang="fr-FR" sz="4000" b="0" i="0"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L’équipe éducative </a:t>
            </a:r>
            <a:endParaRPr lang="fr-FR" dirty="0"/>
          </a:p>
        </p:txBody>
      </p:sp>
      <p:sp>
        <p:nvSpPr>
          <p:cNvPr id="3" name="Espace réservé du contenu 2"/>
          <p:cNvSpPr>
            <a:spLocks noGrp="1"/>
          </p:cNvSpPr>
          <p:nvPr>
            <p:ph idx="1"/>
          </p:nvPr>
        </p:nvSpPr>
        <p:spPr>
          <a:xfrm>
            <a:off x="1280160" y="2190749"/>
            <a:ext cx="7418997" cy="3986213"/>
          </a:xfrm>
        </p:spPr>
        <p:txBody>
          <a:bodyPr/>
          <a:lstStyle/>
          <a:p>
            <a:r>
              <a:rPr lang="fr-FR" dirty="0" smtClean="0"/>
              <a:t>L’équipe éducative est composée de :</a:t>
            </a:r>
          </a:p>
          <a:p>
            <a:pPr>
              <a:buFontTx/>
              <a:buChar char="-"/>
            </a:pPr>
            <a:r>
              <a:rPr lang="fr-FR" dirty="0" smtClean="0"/>
              <a:t>8 enseignants (dont 1 directeur)</a:t>
            </a:r>
          </a:p>
          <a:p>
            <a:pPr>
              <a:buFontTx/>
              <a:buChar char="-"/>
            </a:pPr>
            <a:r>
              <a:rPr lang="fr-FR" dirty="0"/>
              <a:t>2</a:t>
            </a:r>
            <a:r>
              <a:rPr lang="fr-FR" dirty="0" smtClean="0"/>
              <a:t> agents d’entretien </a:t>
            </a:r>
          </a:p>
          <a:p>
            <a:pPr>
              <a:buFontTx/>
              <a:buChar char="-"/>
            </a:pPr>
            <a:r>
              <a:rPr lang="fr-FR" dirty="0" smtClean="0"/>
              <a:t>3 ASEM (Agent Spécialisé des Ecoles Maternelles)</a:t>
            </a:r>
          </a:p>
          <a:p>
            <a:pPr>
              <a:buFontTx/>
              <a:buChar char="-"/>
            </a:pPr>
            <a:r>
              <a:rPr lang="fr-FR" dirty="0" smtClean="0"/>
              <a:t>1 AVS (Auxiliaire de Vie Scolaire)</a:t>
            </a:r>
          </a:p>
          <a:p>
            <a:pPr>
              <a:buFontTx/>
              <a:buChar char="-"/>
            </a:pPr>
            <a:r>
              <a:rPr lang="fr-FR" dirty="0"/>
              <a:t>5</a:t>
            </a:r>
            <a:r>
              <a:rPr lang="fr-FR" dirty="0" smtClean="0"/>
              <a:t> agents des servies périscolaires (dont 1 directrice)  </a:t>
            </a:r>
            <a:endParaRPr lang="fr-FR" dirty="0"/>
          </a:p>
        </p:txBody>
      </p:sp>
      <p:sp>
        <p:nvSpPr>
          <p:cNvPr id="4" name="ZoneTexte 3"/>
          <p:cNvSpPr txBox="1"/>
          <p:nvPr/>
        </p:nvSpPr>
        <p:spPr>
          <a:xfrm>
            <a:off x="7817709" y="2561968"/>
            <a:ext cx="3863546" cy="2308324"/>
          </a:xfrm>
          <a:prstGeom prst="rect">
            <a:avLst/>
          </a:prstGeom>
          <a:noFill/>
          <a:ln w="76200">
            <a:solidFill>
              <a:schemeClr val="tx1"/>
            </a:solidFill>
          </a:ln>
        </p:spPr>
        <p:txBody>
          <a:bodyPr wrap="square" rtlCol="0">
            <a:spAutoFit/>
          </a:bodyPr>
          <a:lstStyle/>
          <a:p>
            <a:endParaRPr lang="fr-F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fr-F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fr-F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Photo de l’équipe éducative</a:t>
            </a:r>
          </a:p>
          <a:p>
            <a:endPar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fr-F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fr-F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7879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personnel de l’équipe éducative</a:t>
            </a:r>
            <a:endParaRPr lang="fr-FR" dirty="0"/>
          </a:p>
        </p:txBody>
      </p:sp>
      <p:sp>
        <p:nvSpPr>
          <p:cNvPr id="3" name="Espace réservé du texte 2"/>
          <p:cNvSpPr>
            <a:spLocks noGrp="1"/>
          </p:cNvSpPr>
          <p:nvPr>
            <p:ph type="body" idx="1"/>
          </p:nvPr>
        </p:nvSpPr>
        <p:spPr>
          <a:xfrm>
            <a:off x="910617" y="1729499"/>
            <a:ext cx="4489704" cy="551874"/>
          </a:xfrm>
        </p:spPr>
        <p:txBody>
          <a:bodyPr>
            <a:normAutofit/>
          </a:bodyPr>
          <a:lstStyle/>
          <a:p>
            <a:r>
              <a:rPr lang="fr-FR" u="sng" dirty="0" smtClean="0">
                <a:effectLst>
                  <a:outerShdw blurRad="38100" dist="38100" dir="2700000" algn="tl">
                    <a:srgbClr val="000000">
                      <a:alpha val="43137"/>
                    </a:srgbClr>
                  </a:outerShdw>
                </a:effectLst>
              </a:rPr>
              <a:t>Le personnel enseignant …</a:t>
            </a:r>
            <a:endParaRPr lang="fr-FR" u="sng" dirty="0">
              <a:effectLst>
                <a:outerShdw blurRad="38100" dist="38100" dir="2700000" algn="tl">
                  <a:srgbClr val="000000">
                    <a:alpha val="43137"/>
                  </a:srgbClr>
                </a:outerShdw>
              </a:effectLst>
            </a:endParaRPr>
          </a:p>
        </p:txBody>
      </p:sp>
      <p:sp>
        <p:nvSpPr>
          <p:cNvPr id="5" name="Espace réservé du texte 4"/>
          <p:cNvSpPr>
            <a:spLocks noGrp="1"/>
          </p:cNvSpPr>
          <p:nvPr>
            <p:ph type="body" sz="quarter" idx="3"/>
          </p:nvPr>
        </p:nvSpPr>
        <p:spPr>
          <a:xfrm>
            <a:off x="4286825" y="4213472"/>
            <a:ext cx="2172639" cy="669863"/>
          </a:xfrm>
        </p:spPr>
        <p:txBody>
          <a:bodyPr>
            <a:normAutofit fontScale="92500" lnSpcReduction="20000"/>
          </a:bodyPr>
          <a:lstStyle/>
          <a:p>
            <a:r>
              <a:rPr lang="fr-FR" u="sng" dirty="0" smtClean="0">
                <a:effectLst>
                  <a:outerShdw blurRad="38100" dist="38100" dir="2700000" algn="tl">
                    <a:srgbClr val="000000">
                      <a:alpha val="43137"/>
                    </a:srgbClr>
                  </a:outerShdw>
                </a:effectLst>
              </a:rPr>
              <a:t>Le personnel d’entretien …</a:t>
            </a:r>
            <a:endParaRPr lang="fr-FR" u="sng" dirty="0">
              <a:effectLst>
                <a:outerShdw blurRad="38100" dist="38100" dir="2700000" algn="tl">
                  <a:srgbClr val="000000">
                    <a:alpha val="43137"/>
                  </a:srgbClr>
                </a:outerShdw>
              </a:effectLst>
            </a:endParaRPr>
          </a:p>
        </p:txBody>
      </p:sp>
      <p:pic>
        <p:nvPicPr>
          <p:cNvPr id="12" name="Espace réservé du contenu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092567" y="2373690"/>
            <a:ext cx="923896" cy="1110259"/>
          </a:xfrm>
        </p:spPr>
      </p:pic>
      <p:sp>
        <p:nvSpPr>
          <p:cNvPr id="8" name="ZoneTexte 7"/>
          <p:cNvSpPr txBox="1"/>
          <p:nvPr/>
        </p:nvSpPr>
        <p:spPr>
          <a:xfrm>
            <a:off x="428414" y="3461636"/>
            <a:ext cx="1365967" cy="577081"/>
          </a:xfrm>
          <a:prstGeom prst="rect">
            <a:avLst/>
          </a:prstGeom>
          <a:noFill/>
        </p:spPr>
        <p:txBody>
          <a:bodyPr wrap="square" rtlCol="0">
            <a:spAutoFit/>
          </a:bodyPr>
          <a:lstStyle/>
          <a:p>
            <a:r>
              <a:rPr lang="fr-FR" dirty="0" smtClean="0"/>
              <a:t>Mme a</a:t>
            </a:r>
          </a:p>
          <a:p>
            <a:r>
              <a:rPr lang="fr-FR" sz="1350" i="1" dirty="0"/>
              <a:t>Classe de TPS/PS</a:t>
            </a:r>
          </a:p>
        </p:txBody>
      </p:sp>
      <p:pic>
        <p:nvPicPr>
          <p:cNvPr id="9"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90" y="2368704"/>
            <a:ext cx="923896" cy="1110259"/>
          </a:xfrm>
          <a:prstGeom prst="rect">
            <a:avLst/>
          </a:prstGeom>
        </p:spPr>
      </p:pic>
      <p:pic>
        <p:nvPicPr>
          <p:cNvPr id="14"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381" y="2362429"/>
            <a:ext cx="923896" cy="1110259"/>
          </a:xfrm>
          <a:prstGeom prst="rect">
            <a:avLst/>
          </a:prstGeom>
        </p:spPr>
      </p:pic>
      <p:pic>
        <p:nvPicPr>
          <p:cNvPr id="15"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21" y="4916761"/>
            <a:ext cx="923896" cy="1110259"/>
          </a:xfrm>
          <a:prstGeom prst="rect">
            <a:avLst/>
          </a:prstGeom>
        </p:spPr>
      </p:pic>
      <p:pic>
        <p:nvPicPr>
          <p:cNvPr id="16"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759" y="4918010"/>
            <a:ext cx="924223" cy="1110652"/>
          </a:xfrm>
          <a:prstGeom prst="rect">
            <a:avLst/>
          </a:prstGeom>
        </p:spPr>
      </p:pic>
      <p:pic>
        <p:nvPicPr>
          <p:cNvPr id="17"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413" y="2369761"/>
            <a:ext cx="923897" cy="1110260"/>
          </a:xfrm>
          <a:prstGeom prst="rect">
            <a:avLst/>
          </a:prstGeom>
        </p:spPr>
      </p:pic>
      <p:sp>
        <p:nvSpPr>
          <p:cNvPr id="18" name="ZoneTexte 17"/>
          <p:cNvSpPr txBox="1"/>
          <p:nvPr/>
        </p:nvSpPr>
        <p:spPr>
          <a:xfrm>
            <a:off x="1711482" y="3472688"/>
            <a:ext cx="1133477" cy="584775"/>
          </a:xfrm>
          <a:prstGeom prst="rect">
            <a:avLst/>
          </a:prstGeom>
          <a:noFill/>
        </p:spPr>
        <p:txBody>
          <a:bodyPr wrap="square" rtlCol="0">
            <a:spAutoFit/>
          </a:bodyPr>
          <a:lstStyle/>
          <a:p>
            <a:r>
              <a:rPr lang="fr-FR" dirty="0" smtClean="0"/>
              <a:t>Mme b</a:t>
            </a:r>
          </a:p>
          <a:p>
            <a:r>
              <a:rPr lang="fr-FR" sz="1350" i="1" dirty="0"/>
              <a:t>Classe de </a:t>
            </a:r>
            <a:r>
              <a:rPr lang="fr-FR" sz="1350" i="1" dirty="0" smtClean="0"/>
              <a:t>MS</a:t>
            </a:r>
            <a:endParaRPr lang="fr-FR" sz="1350" i="1" dirty="0"/>
          </a:p>
        </p:txBody>
      </p:sp>
      <p:sp>
        <p:nvSpPr>
          <p:cNvPr id="19" name="ZoneTexte 18"/>
          <p:cNvSpPr txBox="1"/>
          <p:nvPr/>
        </p:nvSpPr>
        <p:spPr>
          <a:xfrm>
            <a:off x="3068349" y="3490471"/>
            <a:ext cx="1133479" cy="577081"/>
          </a:xfrm>
          <a:prstGeom prst="rect">
            <a:avLst/>
          </a:prstGeom>
          <a:noFill/>
        </p:spPr>
        <p:txBody>
          <a:bodyPr wrap="square" rtlCol="0">
            <a:spAutoFit/>
          </a:bodyPr>
          <a:lstStyle/>
          <a:p>
            <a:r>
              <a:rPr lang="fr-FR" dirty="0" smtClean="0"/>
              <a:t>Mr a</a:t>
            </a:r>
          </a:p>
          <a:p>
            <a:r>
              <a:rPr lang="fr-FR" sz="1350" i="1" dirty="0" smtClean="0"/>
              <a:t>Classe </a:t>
            </a:r>
            <a:r>
              <a:rPr lang="fr-FR" sz="1350" i="1" dirty="0"/>
              <a:t>de </a:t>
            </a:r>
            <a:r>
              <a:rPr lang="fr-FR" sz="1350" i="1" dirty="0" smtClean="0"/>
              <a:t>GS</a:t>
            </a:r>
            <a:endParaRPr lang="fr-FR" sz="1350" i="1" dirty="0"/>
          </a:p>
        </p:txBody>
      </p:sp>
      <p:sp>
        <p:nvSpPr>
          <p:cNvPr id="20" name="ZoneTexte 19"/>
          <p:cNvSpPr txBox="1"/>
          <p:nvPr/>
        </p:nvSpPr>
        <p:spPr>
          <a:xfrm>
            <a:off x="4311973" y="3485284"/>
            <a:ext cx="1573465" cy="784830"/>
          </a:xfrm>
          <a:prstGeom prst="rect">
            <a:avLst/>
          </a:prstGeom>
          <a:noFill/>
        </p:spPr>
        <p:txBody>
          <a:bodyPr wrap="square" rtlCol="0">
            <a:spAutoFit/>
          </a:bodyPr>
          <a:lstStyle/>
          <a:p>
            <a:r>
              <a:rPr lang="fr-FR" dirty="0" smtClean="0"/>
              <a:t>Mme c</a:t>
            </a:r>
          </a:p>
          <a:p>
            <a:r>
              <a:rPr lang="fr-FR" sz="1350" i="1" dirty="0" smtClean="0"/>
              <a:t>Classe </a:t>
            </a:r>
            <a:r>
              <a:rPr lang="fr-FR" sz="1350" i="1" dirty="0"/>
              <a:t>de </a:t>
            </a:r>
            <a:r>
              <a:rPr lang="fr-FR" sz="1350" i="1" dirty="0" smtClean="0"/>
              <a:t>CP,</a:t>
            </a:r>
          </a:p>
          <a:p>
            <a:r>
              <a:rPr lang="fr-FR" sz="1350" i="1" dirty="0" smtClean="0"/>
              <a:t>Directrice de l’école</a:t>
            </a:r>
            <a:endParaRPr lang="fr-FR" sz="1350" i="1" dirty="0"/>
          </a:p>
        </p:txBody>
      </p:sp>
      <p:pic>
        <p:nvPicPr>
          <p:cNvPr id="21" name="Espace réservé du contenu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454" y="2379098"/>
            <a:ext cx="923898" cy="1110261"/>
          </a:xfrm>
          <a:prstGeom prst="rect">
            <a:avLst/>
          </a:prstGeom>
        </p:spPr>
      </p:pic>
      <p:pic>
        <p:nvPicPr>
          <p:cNvPr id="22" name="Espace réservé du contenu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825" y="4915086"/>
            <a:ext cx="924222" cy="1110651"/>
          </a:xfrm>
          <a:prstGeom prst="rect">
            <a:avLst/>
          </a:prstGeom>
        </p:spPr>
      </p:pic>
      <p:sp>
        <p:nvSpPr>
          <p:cNvPr id="23" name="ZoneTexte 22"/>
          <p:cNvSpPr txBox="1"/>
          <p:nvPr/>
        </p:nvSpPr>
        <p:spPr>
          <a:xfrm>
            <a:off x="5616498" y="3490471"/>
            <a:ext cx="1133478" cy="577081"/>
          </a:xfrm>
          <a:prstGeom prst="rect">
            <a:avLst/>
          </a:prstGeom>
          <a:noFill/>
        </p:spPr>
        <p:txBody>
          <a:bodyPr wrap="square" rtlCol="0">
            <a:spAutoFit/>
          </a:bodyPr>
          <a:lstStyle/>
          <a:p>
            <a:r>
              <a:rPr lang="fr-FR" dirty="0" smtClean="0"/>
              <a:t>Mr b</a:t>
            </a:r>
          </a:p>
          <a:p>
            <a:r>
              <a:rPr lang="fr-FR" sz="1350" i="1" dirty="0" smtClean="0"/>
              <a:t>Classe </a:t>
            </a:r>
            <a:r>
              <a:rPr lang="fr-FR" sz="1350" i="1" dirty="0"/>
              <a:t>de </a:t>
            </a:r>
            <a:r>
              <a:rPr lang="fr-FR" sz="1350" i="1" dirty="0" smtClean="0"/>
              <a:t>CE1</a:t>
            </a:r>
            <a:endParaRPr lang="fr-FR" sz="1350" i="1" dirty="0"/>
          </a:p>
        </p:txBody>
      </p:sp>
      <p:sp>
        <p:nvSpPr>
          <p:cNvPr id="24" name="ZoneTexte 23"/>
          <p:cNvSpPr txBox="1"/>
          <p:nvPr/>
        </p:nvSpPr>
        <p:spPr>
          <a:xfrm>
            <a:off x="398166" y="6073169"/>
            <a:ext cx="1133478" cy="577081"/>
          </a:xfrm>
          <a:prstGeom prst="rect">
            <a:avLst/>
          </a:prstGeom>
          <a:noFill/>
        </p:spPr>
        <p:txBody>
          <a:bodyPr wrap="square" rtlCol="0">
            <a:spAutoFit/>
          </a:bodyPr>
          <a:lstStyle/>
          <a:p>
            <a:r>
              <a:rPr lang="fr-FR" dirty="0" smtClean="0"/>
              <a:t>Mme d</a:t>
            </a:r>
          </a:p>
          <a:p>
            <a:r>
              <a:rPr lang="fr-FR" sz="1350" i="1" dirty="0" smtClean="0"/>
              <a:t>Classe </a:t>
            </a:r>
            <a:r>
              <a:rPr lang="fr-FR" sz="1350" i="1" dirty="0"/>
              <a:t>de </a:t>
            </a:r>
            <a:r>
              <a:rPr lang="fr-FR" sz="1350" i="1" dirty="0" smtClean="0"/>
              <a:t>CE2</a:t>
            </a:r>
            <a:endParaRPr lang="fr-FR" sz="1350" i="1" dirty="0"/>
          </a:p>
        </p:txBody>
      </p:sp>
      <p:sp>
        <p:nvSpPr>
          <p:cNvPr id="25" name="ZoneTexte 24"/>
          <p:cNvSpPr txBox="1"/>
          <p:nvPr/>
        </p:nvSpPr>
        <p:spPr>
          <a:xfrm>
            <a:off x="1588139" y="6075052"/>
            <a:ext cx="1192597" cy="577081"/>
          </a:xfrm>
          <a:prstGeom prst="rect">
            <a:avLst/>
          </a:prstGeom>
          <a:noFill/>
        </p:spPr>
        <p:txBody>
          <a:bodyPr wrap="square" rtlCol="0">
            <a:spAutoFit/>
          </a:bodyPr>
          <a:lstStyle/>
          <a:p>
            <a:r>
              <a:rPr lang="fr-FR" dirty="0" smtClean="0"/>
              <a:t>Mme e</a:t>
            </a:r>
          </a:p>
          <a:p>
            <a:r>
              <a:rPr lang="fr-FR" sz="1350" i="1" dirty="0"/>
              <a:t>Classe de CM1</a:t>
            </a:r>
          </a:p>
        </p:txBody>
      </p:sp>
      <p:sp>
        <p:nvSpPr>
          <p:cNvPr id="26" name="ZoneTexte 25"/>
          <p:cNvSpPr txBox="1"/>
          <p:nvPr/>
        </p:nvSpPr>
        <p:spPr>
          <a:xfrm>
            <a:off x="2754890" y="6073170"/>
            <a:ext cx="1205502" cy="784830"/>
          </a:xfrm>
          <a:prstGeom prst="rect">
            <a:avLst/>
          </a:prstGeom>
          <a:noFill/>
        </p:spPr>
        <p:txBody>
          <a:bodyPr wrap="square" rtlCol="0">
            <a:spAutoFit/>
          </a:bodyPr>
          <a:lstStyle/>
          <a:p>
            <a:r>
              <a:rPr lang="fr-FR" dirty="0" smtClean="0"/>
              <a:t>Mr c</a:t>
            </a:r>
          </a:p>
          <a:p>
            <a:r>
              <a:rPr lang="fr-FR" sz="1350" i="1" dirty="0" smtClean="0"/>
              <a:t>Classe </a:t>
            </a:r>
            <a:r>
              <a:rPr lang="fr-FR" sz="1350" i="1" dirty="0"/>
              <a:t>de </a:t>
            </a:r>
            <a:r>
              <a:rPr lang="fr-FR" sz="1350" i="1" dirty="0" smtClean="0"/>
              <a:t>CM2</a:t>
            </a:r>
          </a:p>
          <a:p>
            <a:endParaRPr lang="fr-FR" sz="1350" i="1" dirty="0"/>
          </a:p>
        </p:txBody>
      </p:sp>
      <p:pic>
        <p:nvPicPr>
          <p:cNvPr id="27"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430" y="4944809"/>
            <a:ext cx="919518" cy="1104998"/>
          </a:xfrm>
          <a:prstGeom prst="rect">
            <a:avLst/>
          </a:prstGeom>
        </p:spPr>
      </p:pic>
      <p:pic>
        <p:nvPicPr>
          <p:cNvPr id="28" name="Espace réservé du contenu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080363" y="4916492"/>
            <a:ext cx="926956" cy="1113937"/>
          </a:xfrm>
        </p:spPr>
      </p:pic>
      <p:sp>
        <p:nvSpPr>
          <p:cNvPr id="29" name="ZoneTexte 28"/>
          <p:cNvSpPr txBox="1"/>
          <p:nvPr/>
        </p:nvSpPr>
        <p:spPr>
          <a:xfrm>
            <a:off x="3964801" y="6065930"/>
            <a:ext cx="1133479" cy="369332"/>
          </a:xfrm>
          <a:prstGeom prst="rect">
            <a:avLst/>
          </a:prstGeom>
          <a:noFill/>
        </p:spPr>
        <p:txBody>
          <a:bodyPr wrap="square" rtlCol="0">
            <a:spAutoFit/>
          </a:bodyPr>
          <a:lstStyle/>
          <a:p>
            <a:r>
              <a:rPr lang="fr-FR" dirty="0" smtClean="0"/>
              <a:t>Mr d</a:t>
            </a:r>
          </a:p>
        </p:txBody>
      </p:sp>
      <p:sp>
        <p:nvSpPr>
          <p:cNvPr id="30" name="ZoneTexte 29"/>
          <p:cNvSpPr txBox="1"/>
          <p:nvPr/>
        </p:nvSpPr>
        <p:spPr>
          <a:xfrm>
            <a:off x="5176817" y="6049516"/>
            <a:ext cx="1192597" cy="369332"/>
          </a:xfrm>
          <a:prstGeom prst="rect">
            <a:avLst/>
          </a:prstGeom>
          <a:noFill/>
        </p:spPr>
        <p:txBody>
          <a:bodyPr wrap="square" rtlCol="0">
            <a:spAutoFit/>
          </a:bodyPr>
          <a:lstStyle/>
          <a:p>
            <a:r>
              <a:rPr lang="fr-FR" dirty="0" smtClean="0"/>
              <a:t>Mme f</a:t>
            </a:r>
          </a:p>
        </p:txBody>
      </p:sp>
      <p:sp>
        <p:nvSpPr>
          <p:cNvPr id="31" name="Espace réservé du texte 4"/>
          <p:cNvSpPr txBox="1">
            <a:spLocks/>
          </p:cNvSpPr>
          <p:nvPr/>
        </p:nvSpPr>
        <p:spPr>
          <a:xfrm>
            <a:off x="10956979" y="1729499"/>
            <a:ext cx="1165987" cy="551874"/>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50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9pPr>
          </a:lstStyle>
          <a:p>
            <a:r>
              <a:rPr lang="fr-FR" u="sng" dirty="0" smtClean="0">
                <a:effectLst>
                  <a:outerShdw blurRad="38100" dist="38100" dir="2700000" algn="tl">
                    <a:srgbClr val="000000">
                      <a:alpha val="43137"/>
                    </a:srgbClr>
                  </a:outerShdw>
                </a:effectLst>
              </a:rPr>
              <a:t>L’EVS …</a:t>
            </a:r>
            <a:endParaRPr lang="fr-FR" u="sng" dirty="0">
              <a:effectLst>
                <a:outerShdw blurRad="38100" dist="38100" dir="2700000" algn="tl">
                  <a:srgbClr val="000000">
                    <a:alpha val="43137"/>
                  </a:srgbClr>
                </a:outerShdw>
              </a:effectLst>
            </a:endParaRPr>
          </a:p>
        </p:txBody>
      </p:sp>
      <p:pic>
        <p:nvPicPr>
          <p:cNvPr id="32"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730" y="2362680"/>
            <a:ext cx="937560" cy="1126679"/>
          </a:xfrm>
          <a:prstGeom prst="rect">
            <a:avLst/>
          </a:prstGeom>
        </p:spPr>
      </p:pic>
      <p:sp>
        <p:nvSpPr>
          <p:cNvPr id="34" name="ZoneTexte 33"/>
          <p:cNvSpPr txBox="1"/>
          <p:nvPr/>
        </p:nvSpPr>
        <p:spPr>
          <a:xfrm>
            <a:off x="10780888" y="3480021"/>
            <a:ext cx="1133479" cy="369332"/>
          </a:xfrm>
          <a:prstGeom prst="rect">
            <a:avLst/>
          </a:prstGeom>
          <a:noFill/>
        </p:spPr>
        <p:txBody>
          <a:bodyPr wrap="square" rtlCol="0">
            <a:spAutoFit/>
          </a:bodyPr>
          <a:lstStyle/>
          <a:p>
            <a:r>
              <a:rPr lang="fr-FR" dirty="0" smtClean="0"/>
              <a:t>Mme g</a:t>
            </a:r>
          </a:p>
        </p:txBody>
      </p:sp>
      <p:cxnSp>
        <p:nvCxnSpPr>
          <p:cNvPr id="35" name="Straight Arrow Connector 5"/>
          <p:cNvCxnSpPr>
            <a:cxnSpLocks noChangeShapeType="1"/>
          </p:cNvCxnSpPr>
          <p:nvPr/>
        </p:nvCxnSpPr>
        <p:spPr bwMode="auto">
          <a:xfrm flipH="1">
            <a:off x="6707290" y="1879367"/>
            <a:ext cx="10071" cy="2390747"/>
          </a:xfrm>
          <a:prstGeom prst="straightConnector1">
            <a:avLst/>
          </a:prstGeom>
          <a:noFill/>
          <a:ln w="28575" cap="rnd">
            <a:solidFill>
              <a:srgbClr val="00B0F0"/>
            </a:solidFill>
            <a:prstDash val="sysDot"/>
            <a:round/>
            <a:headEnd/>
            <a:tailEnd/>
          </a:ln>
          <a:extLst>
            <a:ext uri="{909E8E84-426E-40DD-AFC4-6F175D3DCCD1}">
              <a14:hiddenFill xmlns:a14="http://schemas.microsoft.com/office/drawing/2010/main">
                <a:noFill/>
              </a14:hiddenFill>
            </a:ext>
          </a:extLst>
        </p:spPr>
      </p:cxnSp>
      <p:cxnSp>
        <p:nvCxnSpPr>
          <p:cNvPr id="41" name="Straight Arrow Connector 5"/>
          <p:cNvCxnSpPr>
            <a:cxnSpLocks noChangeShapeType="1"/>
          </p:cNvCxnSpPr>
          <p:nvPr/>
        </p:nvCxnSpPr>
        <p:spPr bwMode="auto">
          <a:xfrm>
            <a:off x="10650485" y="1883904"/>
            <a:ext cx="7578" cy="2377951"/>
          </a:xfrm>
          <a:prstGeom prst="straightConnector1">
            <a:avLst/>
          </a:prstGeom>
          <a:noFill/>
          <a:ln w="28575" cap="rnd">
            <a:solidFill>
              <a:srgbClr val="00B0F0"/>
            </a:solidFill>
            <a:prstDash val="sysDot"/>
            <a:round/>
            <a:headEnd/>
            <a:tailEnd/>
          </a:ln>
          <a:extLst>
            <a:ext uri="{909E8E84-426E-40DD-AFC4-6F175D3DCCD1}">
              <a14:hiddenFill xmlns:a14="http://schemas.microsoft.com/office/drawing/2010/main">
                <a:noFill/>
              </a14:hiddenFill>
            </a:ext>
          </a:extLst>
        </p:spPr>
      </p:cxnSp>
      <p:sp>
        <p:nvSpPr>
          <p:cNvPr id="44" name="Espace réservé du texte 4"/>
          <p:cNvSpPr txBox="1">
            <a:spLocks/>
          </p:cNvSpPr>
          <p:nvPr/>
        </p:nvSpPr>
        <p:spPr>
          <a:xfrm>
            <a:off x="7415398" y="1729499"/>
            <a:ext cx="3365490" cy="551874"/>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50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b="1" kern="1200">
                <a:solidFill>
                  <a:schemeClr val="tx1"/>
                </a:solidFill>
                <a:latin typeface="+mn-lt"/>
                <a:ea typeface="+mn-ea"/>
                <a:cs typeface="+mn-cs"/>
              </a:defRPr>
            </a:lvl9pPr>
          </a:lstStyle>
          <a:p>
            <a:r>
              <a:rPr lang="fr-FR" u="sng" dirty="0" smtClean="0">
                <a:effectLst>
                  <a:outerShdw blurRad="38100" dist="38100" dir="2700000" algn="tl">
                    <a:srgbClr val="000000">
                      <a:alpha val="43137"/>
                    </a:srgbClr>
                  </a:outerShdw>
                </a:effectLst>
              </a:rPr>
              <a:t>Les ASEM …</a:t>
            </a:r>
            <a:endParaRPr lang="fr-FR" u="sng" dirty="0">
              <a:effectLst>
                <a:outerShdw blurRad="38100" dist="38100" dir="2700000" algn="tl">
                  <a:srgbClr val="000000">
                    <a:alpha val="43137"/>
                  </a:srgbClr>
                </a:outerShdw>
              </a:effectLst>
            </a:endParaRPr>
          </a:p>
        </p:txBody>
      </p:sp>
      <p:pic>
        <p:nvPicPr>
          <p:cNvPr id="45"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664" y="2367100"/>
            <a:ext cx="928325" cy="1115581"/>
          </a:xfrm>
          <a:prstGeom prst="rect">
            <a:avLst/>
          </a:prstGeom>
        </p:spPr>
      </p:pic>
      <p:pic>
        <p:nvPicPr>
          <p:cNvPr id="46"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474" y="2374213"/>
            <a:ext cx="927963" cy="1115146"/>
          </a:xfrm>
          <a:prstGeom prst="rect">
            <a:avLst/>
          </a:prstGeom>
        </p:spPr>
      </p:pic>
      <p:pic>
        <p:nvPicPr>
          <p:cNvPr id="47" name="Espace réservé du contenu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589" y="2376237"/>
            <a:ext cx="928658" cy="1115981"/>
          </a:xfrm>
          <a:prstGeom prst="rect">
            <a:avLst/>
          </a:prstGeom>
        </p:spPr>
      </p:pic>
      <p:sp>
        <p:nvSpPr>
          <p:cNvPr id="48" name="ZoneTexte 47"/>
          <p:cNvSpPr txBox="1"/>
          <p:nvPr/>
        </p:nvSpPr>
        <p:spPr>
          <a:xfrm>
            <a:off x="9524704" y="3489359"/>
            <a:ext cx="1205502" cy="784830"/>
          </a:xfrm>
          <a:prstGeom prst="rect">
            <a:avLst/>
          </a:prstGeom>
          <a:noFill/>
        </p:spPr>
        <p:txBody>
          <a:bodyPr wrap="square" rtlCol="0">
            <a:spAutoFit/>
          </a:bodyPr>
          <a:lstStyle/>
          <a:p>
            <a:r>
              <a:rPr lang="fr-FR" dirty="0" smtClean="0"/>
              <a:t>Mme i</a:t>
            </a:r>
          </a:p>
          <a:p>
            <a:r>
              <a:rPr lang="fr-FR" sz="1350" i="1" dirty="0" smtClean="0"/>
              <a:t>Classe </a:t>
            </a:r>
            <a:r>
              <a:rPr lang="fr-FR" sz="1350" i="1" dirty="0"/>
              <a:t>de </a:t>
            </a:r>
            <a:r>
              <a:rPr lang="fr-FR" sz="1350" i="1" dirty="0" smtClean="0"/>
              <a:t>GS</a:t>
            </a:r>
          </a:p>
          <a:p>
            <a:endParaRPr lang="fr-FR" sz="1350" i="1" dirty="0"/>
          </a:p>
        </p:txBody>
      </p:sp>
      <p:sp>
        <p:nvSpPr>
          <p:cNvPr id="49" name="ZoneTexte 48"/>
          <p:cNvSpPr txBox="1"/>
          <p:nvPr/>
        </p:nvSpPr>
        <p:spPr>
          <a:xfrm>
            <a:off x="8195024" y="3504184"/>
            <a:ext cx="1205502" cy="784830"/>
          </a:xfrm>
          <a:prstGeom prst="rect">
            <a:avLst/>
          </a:prstGeom>
          <a:noFill/>
        </p:spPr>
        <p:txBody>
          <a:bodyPr wrap="square" rtlCol="0">
            <a:spAutoFit/>
          </a:bodyPr>
          <a:lstStyle/>
          <a:p>
            <a:r>
              <a:rPr lang="fr-FR" dirty="0" smtClean="0"/>
              <a:t>Mme h</a:t>
            </a:r>
          </a:p>
          <a:p>
            <a:r>
              <a:rPr lang="fr-FR" sz="1350" i="1" dirty="0" smtClean="0"/>
              <a:t>Classe </a:t>
            </a:r>
            <a:r>
              <a:rPr lang="fr-FR" sz="1350" i="1" dirty="0"/>
              <a:t>de </a:t>
            </a:r>
            <a:r>
              <a:rPr lang="fr-FR" sz="1350" i="1" dirty="0" smtClean="0"/>
              <a:t>MS</a:t>
            </a:r>
          </a:p>
          <a:p>
            <a:endParaRPr lang="fr-FR" sz="1350" i="1" dirty="0"/>
          </a:p>
        </p:txBody>
      </p:sp>
      <p:sp>
        <p:nvSpPr>
          <p:cNvPr id="50" name="ZoneTexte 49"/>
          <p:cNvSpPr txBox="1"/>
          <p:nvPr/>
        </p:nvSpPr>
        <p:spPr>
          <a:xfrm>
            <a:off x="6904428" y="3485284"/>
            <a:ext cx="1348478" cy="784830"/>
          </a:xfrm>
          <a:prstGeom prst="rect">
            <a:avLst/>
          </a:prstGeom>
          <a:noFill/>
        </p:spPr>
        <p:txBody>
          <a:bodyPr wrap="square" rtlCol="0">
            <a:spAutoFit/>
          </a:bodyPr>
          <a:lstStyle/>
          <a:p>
            <a:r>
              <a:rPr lang="fr-FR" dirty="0" smtClean="0"/>
              <a:t>Mr e</a:t>
            </a:r>
          </a:p>
          <a:p>
            <a:r>
              <a:rPr lang="fr-FR" sz="1350" i="1" dirty="0" smtClean="0"/>
              <a:t>Classe </a:t>
            </a:r>
            <a:r>
              <a:rPr lang="fr-FR" sz="1350" i="1" dirty="0"/>
              <a:t>de </a:t>
            </a:r>
            <a:r>
              <a:rPr lang="fr-FR" sz="1350" i="1" dirty="0" smtClean="0"/>
              <a:t>TPS/PS</a:t>
            </a:r>
          </a:p>
          <a:p>
            <a:endParaRPr lang="fr-FR" sz="1350" i="1" dirty="0"/>
          </a:p>
        </p:txBody>
      </p:sp>
      <p:cxnSp>
        <p:nvCxnSpPr>
          <p:cNvPr id="37" name="Straight Arrow Connector 5"/>
          <p:cNvCxnSpPr>
            <a:cxnSpLocks noChangeShapeType="1"/>
          </p:cNvCxnSpPr>
          <p:nvPr/>
        </p:nvCxnSpPr>
        <p:spPr bwMode="auto">
          <a:xfrm>
            <a:off x="3958780" y="4289014"/>
            <a:ext cx="12042" cy="2313513"/>
          </a:xfrm>
          <a:prstGeom prst="straightConnector1">
            <a:avLst/>
          </a:prstGeom>
          <a:noFill/>
          <a:ln w="28575" cap="rnd">
            <a:solidFill>
              <a:srgbClr val="00B0F0"/>
            </a:solidFill>
            <a:prstDash val="sysDot"/>
            <a:round/>
            <a:headEnd/>
            <a:tailEnd/>
          </a:ln>
          <a:extLst>
            <a:ext uri="{909E8E84-426E-40DD-AFC4-6F175D3DCCD1}">
              <a14:hiddenFill xmlns:a14="http://schemas.microsoft.com/office/drawing/2010/main">
                <a:noFill/>
              </a14:hiddenFill>
            </a:ext>
          </a:extLst>
        </p:spPr>
      </p:cxnSp>
      <p:cxnSp>
        <p:nvCxnSpPr>
          <p:cNvPr id="42" name="Straight Arrow Connector 5"/>
          <p:cNvCxnSpPr>
            <a:cxnSpLocks noChangeShapeType="1"/>
          </p:cNvCxnSpPr>
          <p:nvPr/>
        </p:nvCxnSpPr>
        <p:spPr bwMode="auto">
          <a:xfrm flipV="1">
            <a:off x="3958780" y="4261855"/>
            <a:ext cx="2758581" cy="8259"/>
          </a:xfrm>
          <a:prstGeom prst="straightConnector1">
            <a:avLst/>
          </a:prstGeom>
          <a:noFill/>
          <a:ln w="28575" cap="rnd">
            <a:solidFill>
              <a:srgbClr val="00B0F0"/>
            </a:solidFill>
            <a:prstDash val="sysDot"/>
            <a:round/>
            <a:headEnd/>
            <a:tailEnd/>
          </a:ln>
          <a:extLst>
            <a:ext uri="{909E8E84-426E-40DD-AFC4-6F175D3DCCD1}">
              <a14:hiddenFill xmlns:a14="http://schemas.microsoft.com/office/drawing/2010/main">
                <a:noFill/>
              </a14:hiddenFill>
            </a:ext>
          </a:extLst>
        </p:spPr>
      </p:cxnSp>
      <p:cxnSp>
        <p:nvCxnSpPr>
          <p:cNvPr id="51" name="Straight Arrow Connector 5"/>
          <p:cNvCxnSpPr>
            <a:cxnSpLocks noChangeShapeType="1"/>
          </p:cNvCxnSpPr>
          <p:nvPr/>
        </p:nvCxnSpPr>
        <p:spPr bwMode="auto">
          <a:xfrm>
            <a:off x="6285790" y="4277900"/>
            <a:ext cx="9349" cy="2331861"/>
          </a:xfrm>
          <a:prstGeom prst="straightConnector1">
            <a:avLst/>
          </a:prstGeom>
          <a:noFill/>
          <a:ln w="28575" cap="rnd">
            <a:solidFill>
              <a:srgbClr val="00B0F0"/>
            </a:solidFill>
            <a:prstDash val="sysDot"/>
            <a:round/>
            <a:headEnd/>
            <a:tailEnd/>
          </a:ln>
          <a:extLst>
            <a:ext uri="{909E8E84-426E-40DD-AFC4-6F175D3DCCD1}">
              <a14:hiddenFill xmlns:a14="http://schemas.microsoft.com/office/drawing/2010/main">
                <a:noFill/>
              </a14:hiddenFill>
            </a:ext>
          </a:extLst>
        </p:spPr>
      </p:cxnSp>
      <p:cxnSp>
        <p:nvCxnSpPr>
          <p:cNvPr id="52" name="Straight Arrow Connector 5"/>
          <p:cNvCxnSpPr>
            <a:cxnSpLocks noChangeShapeType="1"/>
          </p:cNvCxnSpPr>
          <p:nvPr/>
        </p:nvCxnSpPr>
        <p:spPr bwMode="auto">
          <a:xfrm flipH="1" flipV="1">
            <a:off x="6695490" y="4270114"/>
            <a:ext cx="5218877" cy="5187"/>
          </a:xfrm>
          <a:prstGeom prst="straightConnector1">
            <a:avLst/>
          </a:prstGeom>
          <a:noFill/>
          <a:ln w="28575" cap="rnd">
            <a:solidFill>
              <a:srgbClr val="00B0F0"/>
            </a:solidFill>
            <a:prstDash val="sysDot"/>
            <a:round/>
            <a:headEnd/>
            <a:tailEnd/>
          </a:ln>
          <a:extLst>
            <a:ext uri="{909E8E84-426E-40DD-AFC4-6F175D3DCCD1}">
              <a14:hiddenFill xmlns:a14="http://schemas.microsoft.com/office/drawing/2010/main">
                <a:noFill/>
              </a14:hiddenFill>
            </a:ext>
          </a:extLst>
        </p:spPr>
      </p:cxnSp>
      <p:sp>
        <p:nvSpPr>
          <p:cNvPr id="57" name="Espace réservé du texte 4"/>
          <p:cNvSpPr txBox="1">
            <a:spLocks/>
          </p:cNvSpPr>
          <p:nvPr/>
        </p:nvSpPr>
        <p:spPr>
          <a:xfrm>
            <a:off x="6845746" y="4213472"/>
            <a:ext cx="3586356" cy="551874"/>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fr-FR" b="1" u="sng" dirty="0">
                <a:effectLst>
                  <a:outerShdw blurRad="38100" dist="38100" dir="2700000" algn="tl">
                    <a:srgbClr val="000000">
                      <a:alpha val="43137"/>
                    </a:srgbClr>
                  </a:outerShdw>
                </a:effectLst>
              </a:rPr>
              <a:t>Les agents « périscolaire » …</a:t>
            </a:r>
          </a:p>
        </p:txBody>
      </p:sp>
      <p:pic>
        <p:nvPicPr>
          <p:cNvPr id="58"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594" y="4915646"/>
            <a:ext cx="919518" cy="1104998"/>
          </a:xfrm>
          <a:prstGeom prst="rect">
            <a:avLst/>
          </a:prstGeom>
        </p:spPr>
      </p:pic>
      <p:sp>
        <p:nvSpPr>
          <p:cNvPr id="59" name="ZoneTexte 58"/>
          <p:cNvSpPr txBox="1"/>
          <p:nvPr/>
        </p:nvSpPr>
        <p:spPr>
          <a:xfrm>
            <a:off x="6381966" y="6017716"/>
            <a:ext cx="1399129" cy="877163"/>
          </a:xfrm>
          <a:prstGeom prst="rect">
            <a:avLst/>
          </a:prstGeom>
          <a:noFill/>
        </p:spPr>
        <p:txBody>
          <a:bodyPr wrap="square" rtlCol="0">
            <a:spAutoFit/>
          </a:bodyPr>
          <a:lstStyle/>
          <a:p>
            <a:r>
              <a:rPr lang="fr-FR" dirty="0" smtClean="0"/>
              <a:t>Mme j</a:t>
            </a:r>
          </a:p>
          <a:p>
            <a:r>
              <a:rPr lang="fr-FR" sz="1100" i="1" dirty="0" smtClean="0"/>
              <a:t>Garderie &amp; cantine</a:t>
            </a:r>
          </a:p>
          <a:p>
            <a:r>
              <a:rPr lang="fr-FR" sz="1100" i="1" dirty="0" smtClean="0"/>
              <a:t>Directrice des services périscolaires</a:t>
            </a:r>
            <a:endParaRPr lang="fr-FR" sz="1100" i="1" dirty="0"/>
          </a:p>
        </p:txBody>
      </p:sp>
      <p:pic>
        <p:nvPicPr>
          <p:cNvPr id="60" name="Espace réservé du contenu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658029" y="4915086"/>
            <a:ext cx="917547" cy="1102630"/>
          </a:xfrm>
        </p:spPr>
      </p:pic>
      <p:sp>
        <p:nvSpPr>
          <p:cNvPr id="61" name="ZoneTexte 60"/>
          <p:cNvSpPr txBox="1"/>
          <p:nvPr/>
        </p:nvSpPr>
        <p:spPr>
          <a:xfrm>
            <a:off x="7588036" y="6017716"/>
            <a:ext cx="1014472" cy="784830"/>
          </a:xfrm>
          <a:prstGeom prst="rect">
            <a:avLst/>
          </a:prstGeom>
          <a:noFill/>
        </p:spPr>
        <p:txBody>
          <a:bodyPr wrap="square" rtlCol="0">
            <a:spAutoFit/>
          </a:bodyPr>
          <a:lstStyle/>
          <a:p>
            <a:r>
              <a:rPr lang="fr-FR" dirty="0" smtClean="0"/>
              <a:t>Mr f</a:t>
            </a:r>
          </a:p>
          <a:p>
            <a:r>
              <a:rPr lang="fr-FR" sz="1350" i="1" dirty="0" smtClean="0"/>
              <a:t>Garderie &amp; </a:t>
            </a:r>
          </a:p>
          <a:p>
            <a:r>
              <a:rPr lang="fr-FR" sz="1350" i="1" dirty="0" smtClean="0"/>
              <a:t>cantine</a:t>
            </a:r>
            <a:endParaRPr lang="fr-FR" sz="1350" i="1" dirty="0"/>
          </a:p>
        </p:txBody>
      </p:sp>
      <p:pic>
        <p:nvPicPr>
          <p:cNvPr id="62"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2421" y="4912718"/>
            <a:ext cx="919518" cy="1104998"/>
          </a:xfrm>
          <a:prstGeom prst="rect">
            <a:avLst/>
          </a:prstGeom>
        </p:spPr>
      </p:pic>
      <p:pic>
        <p:nvPicPr>
          <p:cNvPr id="63"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957" y="4891331"/>
            <a:ext cx="919518" cy="1104998"/>
          </a:xfrm>
          <a:prstGeom prst="rect">
            <a:avLst/>
          </a:prstGeom>
        </p:spPr>
      </p:pic>
      <p:pic>
        <p:nvPicPr>
          <p:cNvPr id="64"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493" y="4912718"/>
            <a:ext cx="919518" cy="1104998"/>
          </a:xfrm>
          <a:prstGeom prst="rect">
            <a:avLst/>
          </a:prstGeom>
        </p:spPr>
      </p:pic>
      <p:sp>
        <p:nvSpPr>
          <p:cNvPr id="66" name="ZoneTexte 65"/>
          <p:cNvSpPr txBox="1"/>
          <p:nvPr/>
        </p:nvSpPr>
        <p:spPr>
          <a:xfrm>
            <a:off x="8782016" y="6025737"/>
            <a:ext cx="1014472" cy="784830"/>
          </a:xfrm>
          <a:prstGeom prst="rect">
            <a:avLst/>
          </a:prstGeom>
          <a:noFill/>
        </p:spPr>
        <p:txBody>
          <a:bodyPr wrap="square" rtlCol="0">
            <a:spAutoFit/>
          </a:bodyPr>
          <a:lstStyle/>
          <a:p>
            <a:r>
              <a:rPr lang="fr-FR" dirty="0" smtClean="0"/>
              <a:t>Mme K</a:t>
            </a:r>
          </a:p>
          <a:p>
            <a:r>
              <a:rPr lang="fr-FR" sz="1350" i="1" dirty="0" smtClean="0"/>
              <a:t>Garderie &amp; </a:t>
            </a:r>
          </a:p>
          <a:p>
            <a:r>
              <a:rPr lang="fr-FR" sz="1350" i="1" dirty="0" smtClean="0"/>
              <a:t>cantine</a:t>
            </a:r>
            <a:endParaRPr lang="fr-FR" sz="1350" i="1" dirty="0"/>
          </a:p>
        </p:txBody>
      </p:sp>
      <p:sp>
        <p:nvSpPr>
          <p:cNvPr id="67" name="ZoneTexte 66"/>
          <p:cNvSpPr txBox="1"/>
          <p:nvPr/>
        </p:nvSpPr>
        <p:spPr>
          <a:xfrm>
            <a:off x="9974958" y="6043161"/>
            <a:ext cx="822452" cy="577081"/>
          </a:xfrm>
          <a:prstGeom prst="rect">
            <a:avLst/>
          </a:prstGeom>
          <a:noFill/>
        </p:spPr>
        <p:txBody>
          <a:bodyPr wrap="square" rtlCol="0">
            <a:spAutoFit/>
          </a:bodyPr>
          <a:lstStyle/>
          <a:p>
            <a:r>
              <a:rPr lang="fr-FR" dirty="0" smtClean="0"/>
              <a:t>Mme l</a:t>
            </a:r>
          </a:p>
          <a:p>
            <a:r>
              <a:rPr lang="fr-FR" sz="1350" i="1" dirty="0" smtClean="0"/>
              <a:t>Cantine </a:t>
            </a:r>
            <a:endParaRPr lang="fr-FR" sz="1350" i="1" dirty="0"/>
          </a:p>
        </p:txBody>
      </p:sp>
      <p:sp>
        <p:nvSpPr>
          <p:cNvPr id="68" name="ZoneTexte 67"/>
          <p:cNvSpPr txBox="1"/>
          <p:nvPr/>
        </p:nvSpPr>
        <p:spPr>
          <a:xfrm>
            <a:off x="11172421" y="6032680"/>
            <a:ext cx="1133473" cy="577081"/>
          </a:xfrm>
          <a:prstGeom prst="rect">
            <a:avLst/>
          </a:prstGeom>
          <a:noFill/>
        </p:spPr>
        <p:txBody>
          <a:bodyPr wrap="square" rtlCol="0">
            <a:spAutoFit/>
          </a:bodyPr>
          <a:lstStyle/>
          <a:p>
            <a:r>
              <a:rPr lang="fr-FR" dirty="0" smtClean="0"/>
              <a:t>Mme M</a:t>
            </a:r>
          </a:p>
          <a:p>
            <a:r>
              <a:rPr lang="fr-FR" sz="1350" i="1" dirty="0" smtClean="0"/>
              <a:t>Cantine</a:t>
            </a:r>
            <a:endParaRPr lang="fr-FR" sz="1350" i="1" dirty="0"/>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rmAutofit/>
          </a:bodyPr>
          <a:lstStyle/>
          <a:p>
            <a:pPr>
              <a:lnSpc>
                <a:spcPct val="90000"/>
              </a:lnSpc>
              <a:spcBef>
                <a:spcPct val="0"/>
              </a:spcBef>
            </a:pPr>
            <a:r>
              <a:rPr lang="fr-FR" sz="5000" b="1" dirty="0">
                <a:latin typeface="+mj-lt"/>
                <a:ea typeface="+mj-ea"/>
                <a:cs typeface="+mj-cs"/>
              </a:rPr>
              <a:t>Présentation de l’APEL</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259" y="548717"/>
            <a:ext cx="6482973" cy="3183023"/>
          </a:xfrm>
          <a:prstGeom prst="rect">
            <a:avLst/>
          </a:prstGeom>
        </p:spPr>
      </p:pic>
    </p:spTree>
    <p:extLst>
      <p:ext uri="{BB962C8B-B14F-4D97-AF65-F5344CB8AC3E}">
        <p14:creationId xmlns:p14="http://schemas.microsoft.com/office/powerpoint/2010/main" val="3930057586"/>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 APEL</a:t>
            </a:r>
            <a:endParaRPr lang="en-US" dirty="0"/>
          </a:p>
        </p:txBody>
      </p:sp>
      <p:sp>
        <p:nvSpPr>
          <p:cNvPr id="4" name="Espace réservé du texte 3"/>
          <p:cNvSpPr>
            <a:spLocks noGrp="1"/>
          </p:cNvSpPr>
          <p:nvPr>
            <p:ph type="body" sz="half" idx="2"/>
          </p:nvPr>
        </p:nvSpPr>
        <p:spPr>
          <a:xfrm>
            <a:off x="700216" y="2133600"/>
            <a:ext cx="11170508" cy="4423719"/>
          </a:xfrm>
        </p:spPr>
        <p:txBody>
          <a:bodyPr>
            <a:normAutofit/>
          </a:bodyPr>
          <a:lstStyle/>
          <a:p>
            <a:r>
              <a:rPr lang="fr-FR" b="1" dirty="0"/>
              <a:t>L’Association des Parents </a:t>
            </a:r>
            <a:r>
              <a:rPr lang="fr-FR" b="1" dirty="0" smtClean="0"/>
              <a:t>d’élèves de </a:t>
            </a:r>
            <a:r>
              <a:rPr lang="fr-FR" b="1" dirty="0"/>
              <a:t>l’Enseignement Libre (APEL)</a:t>
            </a:r>
          </a:p>
          <a:p>
            <a:r>
              <a:rPr lang="fr-FR" sz="1800" dirty="0"/>
              <a:t>L’APEL est constituée par </a:t>
            </a:r>
            <a:r>
              <a:rPr lang="fr-FR" sz="1800" dirty="0" smtClean="0"/>
              <a:t>l’ensemble des </a:t>
            </a:r>
            <a:r>
              <a:rPr lang="fr-FR" sz="1800" dirty="0"/>
              <a:t>parents d’élèves de </a:t>
            </a:r>
            <a:r>
              <a:rPr lang="fr-FR" sz="1800" dirty="0" smtClean="0"/>
              <a:t>l’</a:t>
            </a:r>
            <a:r>
              <a:rPr lang="fr-FR" sz="1800" dirty="0" err="1" smtClean="0"/>
              <a:t>ecole</a:t>
            </a:r>
            <a:r>
              <a:rPr lang="fr-FR" sz="1800" dirty="0" smtClean="0"/>
              <a:t> Saint-</a:t>
            </a:r>
            <a:r>
              <a:rPr lang="fr-FR" sz="1800" dirty="0" err="1" smtClean="0"/>
              <a:t>Éxemple</a:t>
            </a:r>
            <a:r>
              <a:rPr lang="fr-FR" sz="1800" dirty="0" smtClean="0"/>
              <a:t> </a:t>
            </a:r>
            <a:r>
              <a:rPr lang="fr-FR" sz="1800" dirty="0"/>
              <a:t>qui désigne un bureau et un Président. Elle assure un rôle de représentation des parents, un relais éducatif avec l’établissement, l’accueil et l’information auprès des élèves.</a:t>
            </a:r>
          </a:p>
          <a:p>
            <a:r>
              <a:rPr lang="fr-FR" sz="1800" dirty="0"/>
              <a:t>L’importance de l’APEL d’école est primordiale. Par son dynamisme et ses activités, l’APEL d’école répond à l’attente et à la demande des familles et remplit son rôle dans la communauté éducative.</a:t>
            </a:r>
          </a:p>
          <a:p>
            <a:r>
              <a:rPr lang="fr-FR" sz="1800" dirty="0"/>
              <a:t>Pour mener à bien l'ensemble de ces activités, l'association des Parents d'élèves s'organise en Commissions auxquelles sont invités tous les parents désireux d'apporter leur contribution.</a:t>
            </a:r>
          </a:p>
          <a:p>
            <a:r>
              <a:rPr lang="fr-FR" i="1" dirty="0" smtClean="0"/>
              <a:t>Président : Mme 123</a:t>
            </a:r>
          </a:p>
          <a:p>
            <a:r>
              <a:rPr lang="en-US" dirty="0" smtClean="0"/>
              <a:t>Bureau : …</a:t>
            </a:r>
            <a:endParaRPr lang="en-US" dirty="0"/>
          </a:p>
        </p:txBody>
      </p:sp>
    </p:spTree>
    <p:extLst>
      <p:ext uri="{BB962C8B-B14F-4D97-AF65-F5344CB8AC3E}">
        <p14:creationId xmlns:p14="http://schemas.microsoft.com/office/powerpoint/2010/main" val="145743033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rmAutofit/>
          </a:bodyPr>
          <a:lstStyle/>
          <a:p>
            <a:pPr>
              <a:lnSpc>
                <a:spcPct val="90000"/>
              </a:lnSpc>
              <a:spcBef>
                <a:spcPct val="0"/>
              </a:spcBef>
            </a:pPr>
            <a:r>
              <a:rPr lang="fr-FR" sz="5000" b="1" dirty="0">
                <a:latin typeface="+mj-lt"/>
                <a:ea typeface="+mj-ea"/>
                <a:cs typeface="+mj-cs"/>
              </a:rPr>
              <a:t>Présentation de </a:t>
            </a:r>
            <a:r>
              <a:rPr lang="fr-FR" sz="5000" b="1" dirty="0" smtClean="0">
                <a:latin typeface="+mj-lt"/>
                <a:ea typeface="+mj-ea"/>
                <a:cs typeface="+mj-cs"/>
              </a:rPr>
              <a:t>l’OGEC</a:t>
            </a:r>
            <a:endParaRPr lang="fr-FR" sz="5000" b="1" dirty="0">
              <a:latin typeface="+mj-lt"/>
              <a:ea typeface="+mj-ea"/>
              <a:cs typeface="+mj-cs"/>
            </a:endParaRPr>
          </a:p>
        </p:txBody>
      </p:sp>
      <p:pic>
        <p:nvPicPr>
          <p:cNvPr id="1026" name="Picture 2" descr="OGEC J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494" y="304800"/>
            <a:ext cx="6644504" cy="354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27647"/>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 OGEC</a:t>
            </a:r>
            <a:endParaRPr lang="fr-FR" dirty="0"/>
          </a:p>
        </p:txBody>
      </p:sp>
      <p:sp>
        <p:nvSpPr>
          <p:cNvPr id="3" name="Espace réservé du contenu 2"/>
          <p:cNvSpPr>
            <a:spLocks noGrp="1"/>
          </p:cNvSpPr>
          <p:nvPr>
            <p:ph idx="1"/>
          </p:nvPr>
        </p:nvSpPr>
        <p:spPr>
          <a:xfrm>
            <a:off x="662322" y="2240176"/>
            <a:ext cx="10911840" cy="4490138"/>
          </a:xfrm>
        </p:spPr>
        <p:txBody>
          <a:bodyPr>
            <a:normAutofit fontScale="92500" lnSpcReduction="20000"/>
          </a:bodyPr>
          <a:lstStyle/>
          <a:p>
            <a:pPr marL="0" indent="0">
              <a:buNone/>
            </a:pPr>
            <a:r>
              <a:rPr lang="fr-FR" sz="2000" dirty="0"/>
              <a:t>Les organismes de gestion des établissements d’enseignement catholiques sont des associations (régies par la loi de 1901), voulues par l’Enseignement Catholique pour être au service des établissements en leur donnant une </a:t>
            </a:r>
            <a:r>
              <a:rPr lang="fr-FR" sz="2000" dirty="0" smtClean="0"/>
              <a:t>exi</a:t>
            </a:r>
            <a:r>
              <a:rPr lang="fr-FR" sz="2000" dirty="0"/>
              <a:t>stence juridique c’est-à-dire la personnalité morale</a:t>
            </a:r>
            <a:r>
              <a:rPr lang="fr-FR" sz="2000" dirty="0" smtClean="0"/>
              <a:t>.</a:t>
            </a:r>
          </a:p>
          <a:p>
            <a:r>
              <a:rPr lang="fr-FR" b="1" dirty="0" smtClean="0"/>
              <a:t>LA </a:t>
            </a:r>
            <a:r>
              <a:rPr lang="fr-FR" b="1" dirty="0"/>
              <a:t>COMPOSITION DE L’OGEC</a:t>
            </a:r>
          </a:p>
          <a:p>
            <a:pPr marL="0" indent="0">
              <a:buNone/>
            </a:pPr>
            <a:r>
              <a:rPr lang="fr-FR" sz="1900" dirty="0"/>
              <a:t>Les OGEC sont composés de membres bénévoles (amis de l’établissement scolaire, anciens élèves, parents d’élèves), soucieux d’accomplir un service en Église en mettant leurs compétences et leur disponibilité à la disposition de l’Enseignement Catholique. </a:t>
            </a:r>
            <a:endParaRPr lang="fr-FR" sz="1900" dirty="0" smtClean="0"/>
          </a:p>
          <a:p>
            <a:r>
              <a:rPr lang="fr-FR" sz="2000" b="1" dirty="0"/>
              <a:t>COMPOSITION DU </a:t>
            </a:r>
            <a:r>
              <a:rPr lang="fr-FR" sz="2000" b="1" dirty="0" smtClean="0"/>
              <a:t>BUREAU</a:t>
            </a:r>
            <a:endParaRPr lang="fr-FR" sz="2000" dirty="0"/>
          </a:p>
          <a:p>
            <a:pPr marL="0" indent="0">
              <a:buNone/>
            </a:pPr>
            <a:r>
              <a:rPr lang="fr-FR" sz="2000" dirty="0" smtClean="0"/>
              <a:t>- Président </a:t>
            </a:r>
            <a:r>
              <a:rPr lang="fr-FR" sz="2000" dirty="0"/>
              <a:t>: </a:t>
            </a:r>
            <a:r>
              <a:rPr lang="fr-FR" sz="2000" dirty="0" smtClean="0"/>
              <a:t>…</a:t>
            </a:r>
            <a:endParaRPr lang="fr-FR" sz="2000" dirty="0"/>
          </a:p>
          <a:p>
            <a:pPr marL="0" indent="0">
              <a:buNone/>
            </a:pPr>
            <a:r>
              <a:rPr lang="fr-FR" sz="2000" dirty="0" smtClean="0"/>
              <a:t>- Vice </a:t>
            </a:r>
            <a:r>
              <a:rPr lang="fr-FR" sz="2000" dirty="0"/>
              <a:t>président </a:t>
            </a:r>
            <a:r>
              <a:rPr lang="fr-FR" sz="2000" dirty="0" smtClean="0"/>
              <a:t>: …</a:t>
            </a:r>
            <a:endParaRPr lang="fr-FR" sz="2000" dirty="0"/>
          </a:p>
          <a:p>
            <a:pPr marL="0" indent="0">
              <a:buNone/>
            </a:pPr>
            <a:r>
              <a:rPr lang="fr-FR" sz="2000" dirty="0" smtClean="0"/>
              <a:t>- Trésorier : …</a:t>
            </a:r>
            <a:endParaRPr lang="fr-FR" sz="2000" dirty="0"/>
          </a:p>
          <a:p>
            <a:pPr marL="0" indent="0">
              <a:buNone/>
            </a:pPr>
            <a:r>
              <a:rPr lang="fr-FR" sz="2000" dirty="0" smtClean="0"/>
              <a:t>- Secrétaire : …</a:t>
            </a:r>
            <a:endParaRPr lang="fr-FR" sz="2000" dirty="0"/>
          </a:p>
          <a:p>
            <a:pPr marL="0" indent="0">
              <a:buNone/>
            </a:pPr>
            <a:endParaRPr lang="fr-FR" sz="1900" dirty="0"/>
          </a:p>
        </p:txBody>
      </p:sp>
    </p:spTree>
    <p:extLst>
      <p:ext uri="{BB962C8B-B14F-4D97-AF65-F5344CB8AC3E}">
        <p14:creationId xmlns:p14="http://schemas.microsoft.com/office/powerpoint/2010/main" val="3999379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Autofit/>
          </a:bodyPr>
          <a:lstStyle/>
          <a:p>
            <a:pPr>
              <a:lnSpc>
                <a:spcPct val="90000"/>
              </a:lnSpc>
              <a:spcBef>
                <a:spcPct val="0"/>
              </a:spcBef>
            </a:pPr>
            <a:r>
              <a:rPr lang="fr-FR" sz="3600" b="1" dirty="0">
                <a:latin typeface="+mj-lt"/>
                <a:ea typeface="+mj-ea"/>
                <a:cs typeface="+mj-cs"/>
              </a:rPr>
              <a:t>Présentation de classe et de son fonctionnement</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1620" t="5275" r="13127" b="4379"/>
          <a:stretch/>
        </p:blipFill>
        <p:spPr>
          <a:xfrm>
            <a:off x="4481383" y="140043"/>
            <a:ext cx="5436973" cy="3916464"/>
          </a:xfrm>
          <a:prstGeom prst="rect">
            <a:avLst/>
          </a:prstGeom>
        </p:spPr>
      </p:pic>
    </p:spTree>
    <p:extLst>
      <p:ext uri="{BB962C8B-B14F-4D97-AF65-F5344CB8AC3E}">
        <p14:creationId xmlns:p14="http://schemas.microsoft.com/office/powerpoint/2010/main" val="2845162346"/>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defTabSz="914400">
              <a:lnSpc>
                <a:spcPct val="95000"/>
              </a:lnSpc>
              <a:spcBef>
                <a:spcPts val="0"/>
              </a:spcBef>
              <a:buNone/>
            </a:pPr>
            <a:r>
              <a:rPr lang="fr-FR" sz="3000" b="0" i="0" dirty="0" smtClean="0">
                <a:solidFill>
                  <a:srgbClr val="E5E6DA"/>
                </a:solidFill>
                <a:latin typeface="Calibri"/>
                <a:ea typeface="+mj-ea"/>
                <a:cs typeface="+mj-cs"/>
              </a:rPr>
              <a:t>L’enseignant</a:t>
            </a:r>
            <a:endParaRPr lang="fr-FR" sz="3000" b="0" i="0" dirty="0">
              <a:solidFill>
                <a:srgbClr val="E5E6DA"/>
              </a:solidFill>
              <a:latin typeface="Calibri"/>
              <a:ea typeface="+mj-ea"/>
              <a:cs typeface="+mj-cs"/>
            </a:endParaRPr>
          </a:p>
        </p:txBody>
      </p:sp>
      <p:sp>
        <p:nvSpPr>
          <p:cNvPr id="3" name="Espace réservé du contenu 2"/>
          <p:cNvSpPr>
            <a:spLocks noGrp="1"/>
          </p:cNvSpPr>
          <p:nvPr>
            <p:ph idx="1"/>
          </p:nvPr>
        </p:nvSpPr>
        <p:spPr>
          <a:xfrm>
            <a:off x="5255742" y="2190749"/>
            <a:ext cx="5653050" cy="3986213"/>
          </a:xfrm>
        </p:spPr>
        <p:txBody>
          <a:bodyPr/>
          <a:lstStyle/>
          <a:p>
            <a:pPr marL="0" indent="0">
              <a:buNone/>
            </a:pPr>
            <a:r>
              <a:rPr lang="fr-FR" dirty="0" smtClean="0"/>
              <a:t>Marcel EXEMPLE,  52 ans, est dans cette école depuis 4 ans, a enseigné plusieurs niveau, a des CM2 depuis 2 ans.</a:t>
            </a:r>
          </a:p>
          <a:p>
            <a:pPr marL="0" indent="0">
              <a:buNone/>
            </a:pPr>
            <a:r>
              <a:rPr lang="fr-FR" dirty="0" smtClean="0"/>
              <a:t>Vous pouvez me contacter :</a:t>
            </a:r>
          </a:p>
          <a:p>
            <a:pPr>
              <a:buFontTx/>
              <a:buChar char="-"/>
            </a:pPr>
            <a:r>
              <a:rPr lang="fr-FR" dirty="0" smtClean="0"/>
              <a:t>Via le cahier de liaison de votre enfant;</a:t>
            </a:r>
          </a:p>
          <a:p>
            <a:pPr>
              <a:buFontTx/>
              <a:buChar char="-"/>
            </a:pPr>
            <a:r>
              <a:rPr lang="fr-FR" dirty="0" smtClean="0"/>
              <a:t>Par mail à </a:t>
            </a:r>
            <a:r>
              <a:rPr lang="fr-FR" dirty="0" smtClean="0">
                <a:hlinkClick r:id="rId2"/>
              </a:rPr>
              <a:t>nom.prenom@académie.fr</a:t>
            </a:r>
            <a:endParaRPr lang="fr-FR" dirty="0" smtClean="0"/>
          </a:p>
          <a:p>
            <a:pPr marL="0" indent="0">
              <a:buNone/>
            </a:pPr>
            <a:r>
              <a:rPr lang="fr-FR" dirty="0" smtClean="0"/>
              <a:t>Je vous répondrais dans les plus courts délais.</a:t>
            </a:r>
            <a:endParaRPr lang="fr-FR" dirty="0"/>
          </a:p>
        </p:txBody>
      </p:sp>
      <p:pic>
        <p:nvPicPr>
          <p:cNvPr id="5" name="Espace réservé du contenu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78" y="2626233"/>
            <a:ext cx="1854405" cy="2228464"/>
          </a:xfrm>
          <a:prstGeom prst="rect">
            <a:avLst/>
          </a:prstGeom>
        </p:spPr>
      </p:pic>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252444" y="90059"/>
            <a:ext cx="4985393" cy="6694202"/>
          </a:xfrm>
          <a:prstGeom prst="rect">
            <a:avLst/>
          </a:prstGeom>
          <a:noFill/>
          <a:ln w="9525">
            <a:noFill/>
            <a:miter lim="800000"/>
            <a:headEnd/>
            <a:tailEnd/>
          </a:ln>
          <a:effectLst/>
        </p:spPr>
      </p:pic>
    </p:spTree>
    <p:extLst>
      <p:ext uri="{BB962C8B-B14F-4D97-AF65-F5344CB8AC3E}">
        <p14:creationId xmlns:p14="http://schemas.microsoft.com/office/powerpoint/2010/main" val="3319961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classe</a:t>
            </a:r>
            <a:endParaRPr lang="fr-FR" dirty="0"/>
          </a:p>
        </p:txBody>
      </p:sp>
      <p:sp>
        <p:nvSpPr>
          <p:cNvPr id="3" name="Espace réservé du contenu 2"/>
          <p:cNvSpPr>
            <a:spLocks noGrp="1"/>
          </p:cNvSpPr>
          <p:nvPr>
            <p:ph idx="1"/>
          </p:nvPr>
        </p:nvSpPr>
        <p:spPr/>
        <p:txBody>
          <a:bodyPr/>
          <a:lstStyle/>
          <a:p>
            <a:pPr marL="0" indent="0">
              <a:buNone/>
            </a:pPr>
            <a:r>
              <a:rPr lang="fr-FR" dirty="0" smtClean="0"/>
              <a:t>Le projet de classe de cette année est…</a:t>
            </a:r>
          </a:p>
          <a:p>
            <a:pPr marL="0" indent="0">
              <a:buNone/>
            </a:pPr>
            <a:endParaRPr lang="fr-FR" dirty="0"/>
          </a:p>
          <a:p>
            <a:pPr marL="0" indent="0">
              <a:buNone/>
            </a:pPr>
            <a:r>
              <a:rPr lang="fr-FR" dirty="0" smtClean="0"/>
              <a:t>En quoi consiste t’il ?</a:t>
            </a:r>
          </a:p>
          <a:p>
            <a:pPr marL="0" indent="0">
              <a:buNone/>
            </a:pPr>
            <a:r>
              <a:rPr lang="fr-FR" dirty="0" smtClean="0"/>
              <a:t>…</a:t>
            </a:r>
            <a:endParaRPr lang="fr-FR" dirty="0"/>
          </a:p>
        </p:txBody>
      </p:sp>
    </p:spTree>
    <p:extLst>
      <p:ext uri="{BB962C8B-B14F-4D97-AF65-F5344CB8AC3E}">
        <p14:creationId xmlns:p14="http://schemas.microsoft.com/office/powerpoint/2010/main" val="427085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59960" y="1007707"/>
            <a:ext cx="3863966" cy="5632311"/>
          </a:xfrm>
          <a:prstGeom prst="rect">
            <a:avLst/>
          </a:prstGeom>
          <a:noFill/>
        </p:spPr>
        <p:txBody>
          <a:bodyPr wrap="square" rtlCol="0">
            <a:spAutoFit/>
          </a:bodyPr>
          <a:lstStyle/>
          <a:p>
            <a:r>
              <a:rPr lang="fr-FR" dirty="0" smtClean="0"/>
              <a:t>Sommaire :</a:t>
            </a:r>
          </a:p>
          <a:p>
            <a:endParaRPr lang="fr-FR" dirty="0"/>
          </a:p>
          <a:p>
            <a:pPr marL="342900" indent="-342900">
              <a:buAutoNum type="alphaUcParenR"/>
            </a:pPr>
            <a:r>
              <a:rPr lang="fr-FR" dirty="0" smtClean="0"/>
              <a:t>Présentation de l’école</a:t>
            </a:r>
          </a:p>
          <a:p>
            <a:pPr marL="800100" lvl="1" indent="-342900">
              <a:buAutoNum type="arabicParenR"/>
            </a:pPr>
            <a:r>
              <a:rPr lang="fr-FR" dirty="0"/>
              <a:t>Les </a:t>
            </a:r>
            <a:r>
              <a:rPr lang="fr-FR" dirty="0" smtClean="0"/>
              <a:t>horaires</a:t>
            </a:r>
          </a:p>
          <a:p>
            <a:pPr marL="800100" lvl="1" indent="-342900">
              <a:buAutoNum type="arabicParenR"/>
            </a:pPr>
            <a:r>
              <a:rPr lang="fr-FR" dirty="0" smtClean="0"/>
              <a:t>Absences et retards</a:t>
            </a:r>
            <a:endParaRPr lang="fr-FR" dirty="0"/>
          </a:p>
          <a:p>
            <a:pPr marL="800100" lvl="1" indent="-342900">
              <a:buAutoNum type="arabicParenR"/>
            </a:pPr>
            <a:r>
              <a:rPr lang="fr-FR" dirty="0"/>
              <a:t>Les services </a:t>
            </a:r>
            <a:r>
              <a:rPr lang="fr-FR" dirty="0" smtClean="0"/>
              <a:t>périscolaires</a:t>
            </a:r>
          </a:p>
          <a:p>
            <a:pPr marL="800100" lvl="1" indent="-342900">
              <a:buAutoNum type="arabicParenR"/>
            </a:pPr>
            <a:r>
              <a:rPr lang="fr-FR" dirty="0" smtClean="0"/>
              <a:t>Le projet d’école</a:t>
            </a:r>
          </a:p>
          <a:p>
            <a:pPr marL="800100" lvl="1" indent="-342900">
              <a:buAutoNum type="arabicParenR"/>
            </a:pPr>
            <a:r>
              <a:rPr lang="fr-FR" dirty="0" smtClean="0"/>
              <a:t>L’ENT et le site de l’école</a:t>
            </a:r>
            <a:endParaRPr lang="fr-FR" dirty="0"/>
          </a:p>
          <a:p>
            <a:pPr marL="800100" lvl="1" indent="-342900">
              <a:buAutoNum type="arabicParenR"/>
            </a:pPr>
            <a:r>
              <a:rPr lang="fr-FR" dirty="0"/>
              <a:t>Les </a:t>
            </a:r>
            <a:r>
              <a:rPr lang="fr-FR" dirty="0" smtClean="0"/>
              <a:t>effectifs</a:t>
            </a:r>
          </a:p>
          <a:p>
            <a:pPr marL="800100" lvl="1" indent="-342900">
              <a:buAutoNum type="arabicParenR"/>
            </a:pPr>
            <a:r>
              <a:rPr lang="fr-FR" dirty="0" smtClean="0"/>
              <a:t>Le projet d’école</a:t>
            </a:r>
            <a:endParaRPr lang="fr-FR" dirty="0"/>
          </a:p>
          <a:p>
            <a:pPr marL="800100" lvl="1" indent="-342900">
              <a:buAutoNum type="arabicParenR"/>
            </a:pPr>
            <a:r>
              <a:rPr lang="fr-FR" dirty="0"/>
              <a:t>L’équipe éducative</a:t>
            </a:r>
          </a:p>
          <a:p>
            <a:pPr marL="800100" lvl="1" indent="-342900">
              <a:buAutoNum type="arabicParenR"/>
            </a:pPr>
            <a:r>
              <a:rPr lang="fr-FR" dirty="0"/>
              <a:t>Le personnel de l’équipe</a:t>
            </a:r>
          </a:p>
          <a:p>
            <a:pPr marL="342900" indent="-342900">
              <a:buAutoNum type="alphaUcParenR"/>
            </a:pPr>
            <a:endParaRPr lang="fr-FR" dirty="0" smtClean="0"/>
          </a:p>
          <a:p>
            <a:pPr marL="342900" indent="-342900">
              <a:buAutoNum type="alphaUcParenR"/>
            </a:pPr>
            <a:r>
              <a:rPr lang="fr-FR" dirty="0" smtClean="0"/>
              <a:t>Présentation de L’APEL</a:t>
            </a:r>
          </a:p>
          <a:p>
            <a:pPr marL="342900" indent="-342900">
              <a:buAutoNum type="alphaUcParenR"/>
            </a:pPr>
            <a:endParaRPr lang="fr-FR" dirty="0"/>
          </a:p>
          <a:p>
            <a:pPr marL="342900" indent="-342900">
              <a:buAutoNum type="alphaUcParenR"/>
            </a:pPr>
            <a:r>
              <a:rPr lang="fr-FR" dirty="0" smtClean="0"/>
              <a:t>Présentation de L’OGEC</a:t>
            </a:r>
          </a:p>
          <a:p>
            <a:pPr marL="342900" indent="-342900">
              <a:buAutoNum type="alphaUcParenR"/>
            </a:pPr>
            <a:endParaRPr lang="fr-FR" dirty="0"/>
          </a:p>
          <a:p>
            <a:pPr marL="800100" lvl="1" indent="-342900">
              <a:buAutoNum type="arabicParenR"/>
            </a:pPr>
            <a:endParaRPr lang="fr-FR" dirty="0" smtClean="0"/>
          </a:p>
          <a:p>
            <a:pPr marL="800100" lvl="1" indent="-342900">
              <a:buAutoNum type="arabicParenR"/>
            </a:pPr>
            <a:endParaRPr lang="fr-FR" dirty="0" smtClean="0"/>
          </a:p>
          <a:p>
            <a:pPr marL="800100" lvl="1" indent="-342900">
              <a:buAutoNum type="arabicParenR"/>
            </a:pPr>
            <a:endParaRPr lang="fr-FR" dirty="0"/>
          </a:p>
        </p:txBody>
      </p:sp>
      <p:sp>
        <p:nvSpPr>
          <p:cNvPr id="3" name="ZoneTexte 2"/>
          <p:cNvSpPr txBox="1"/>
          <p:nvPr/>
        </p:nvSpPr>
        <p:spPr>
          <a:xfrm>
            <a:off x="5812972" y="1502229"/>
            <a:ext cx="5887616" cy="3693319"/>
          </a:xfrm>
          <a:prstGeom prst="rect">
            <a:avLst/>
          </a:prstGeom>
          <a:noFill/>
        </p:spPr>
        <p:txBody>
          <a:bodyPr wrap="square" rtlCol="0">
            <a:spAutoFit/>
          </a:bodyPr>
          <a:lstStyle/>
          <a:p>
            <a:r>
              <a:rPr lang="fr-FR" dirty="0" smtClean="0"/>
              <a:t>D)   Présentation </a:t>
            </a:r>
            <a:r>
              <a:rPr lang="fr-FR" dirty="0"/>
              <a:t>de la classe</a:t>
            </a:r>
          </a:p>
          <a:p>
            <a:pPr marL="800100" lvl="1" indent="-342900">
              <a:buAutoNum type="arabicParenR"/>
            </a:pPr>
            <a:r>
              <a:rPr lang="fr-FR" dirty="0" smtClean="0"/>
              <a:t>L’enseignant</a:t>
            </a:r>
            <a:endParaRPr lang="fr-FR" dirty="0"/>
          </a:p>
          <a:p>
            <a:pPr marL="800100" lvl="1" indent="-342900">
              <a:buAutoNum type="arabicParenR"/>
            </a:pPr>
            <a:r>
              <a:rPr lang="fr-FR" dirty="0"/>
              <a:t>Les règles de la classe</a:t>
            </a:r>
          </a:p>
          <a:p>
            <a:pPr marL="800100" lvl="1" indent="-342900">
              <a:buAutoNum type="arabicParenR"/>
            </a:pPr>
            <a:r>
              <a:rPr lang="fr-FR" dirty="0"/>
              <a:t>Projet de classe</a:t>
            </a:r>
          </a:p>
          <a:p>
            <a:pPr marL="800100" lvl="1" indent="-342900">
              <a:buAutoNum type="arabicParenR"/>
            </a:pPr>
            <a:r>
              <a:rPr lang="fr-FR" dirty="0"/>
              <a:t>Emploi du temps</a:t>
            </a:r>
          </a:p>
          <a:p>
            <a:pPr marL="800100" lvl="1" indent="-342900">
              <a:buAutoNum type="arabicParenR"/>
            </a:pPr>
            <a:r>
              <a:rPr lang="fr-FR" dirty="0" smtClean="0"/>
              <a:t>Rituels</a:t>
            </a:r>
          </a:p>
          <a:p>
            <a:pPr marL="800100" lvl="1" indent="-342900">
              <a:buAutoNum type="arabicParenR"/>
            </a:pPr>
            <a:r>
              <a:rPr lang="fr-FR" dirty="0" smtClean="0"/>
              <a:t>Les manuels</a:t>
            </a:r>
          </a:p>
          <a:p>
            <a:pPr marL="800100" lvl="1" indent="-342900">
              <a:buAutoNum type="arabicParenR"/>
            </a:pPr>
            <a:r>
              <a:rPr lang="fr-FR" dirty="0" smtClean="0"/>
              <a:t>Les cahiers et les classeurs</a:t>
            </a:r>
          </a:p>
          <a:p>
            <a:pPr marL="800100" lvl="1" indent="-342900">
              <a:buAutoNum type="arabicParenR"/>
            </a:pPr>
            <a:r>
              <a:rPr lang="fr-FR" dirty="0" smtClean="0"/>
              <a:t>Devoirs</a:t>
            </a:r>
          </a:p>
          <a:p>
            <a:pPr marL="800100" lvl="1" indent="-342900">
              <a:buAutoNum type="arabicParenR"/>
            </a:pPr>
            <a:r>
              <a:rPr lang="fr-FR" dirty="0" smtClean="0"/>
              <a:t>Evaluations</a:t>
            </a:r>
          </a:p>
          <a:p>
            <a:pPr marL="800100" lvl="1" indent="-342900">
              <a:buAutoNum type="arabicParenR"/>
            </a:pPr>
            <a:r>
              <a:rPr lang="fr-FR" dirty="0" smtClean="0"/>
              <a:t>Sorties scolaires</a:t>
            </a:r>
          </a:p>
          <a:p>
            <a:pPr marL="800100" lvl="1" indent="-342900">
              <a:buAutoNum type="arabicParenR"/>
            </a:pPr>
            <a:r>
              <a:rPr lang="fr-FR" dirty="0" smtClean="0"/>
              <a:t>Cahier de liaison</a:t>
            </a:r>
          </a:p>
          <a:p>
            <a:pPr marL="800100" lvl="1" indent="-342900">
              <a:buAutoNum type="arabicParenR"/>
            </a:pPr>
            <a:endParaRPr lang="fr-FR" dirty="0"/>
          </a:p>
        </p:txBody>
      </p:sp>
    </p:spTree>
    <p:extLst>
      <p:ext uri="{BB962C8B-B14F-4D97-AF65-F5344CB8AC3E}">
        <p14:creationId xmlns:p14="http://schemas.microsoft.com/office/powerpoint/2010/main" val="7212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L’emploi du temps</a:t>
            </a:r>
            <a:endParaRPr lang="fr-FR" dirty="0"/>
          </a:p>
        </p:txBody>
      </p:sp>
      <p:pic>
        <p:nvPicPr>
          <p:cNvPr id="6" name="Image 5"/>
          <p:cNvPicPr>
            <a:picLocks noChangeAspect="1"/>
          </p:cNvPicPr>
          <p:nvPr/>
        </p:nvPicPr>
        <p:blipFill>
          <a:blip r:embed="rId2"/>
          <a:stretch>
            <a:fillRect/>
          </a:stretch>
        </p:blipFill>
        <p:spPr>
          <a:xfrm>
            <a:off x="82379" y="2135501"/>
            <a:ext cx="6416755" cy="3927547"/>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1578888595"/>
              </p:ext>
            </p:extLst>
          </p:nvPr>
        </p:nvGraphicFramePr>
        <p:xfrm>
          <a:off x="6722266" y="1977746"/>
          <a:ext cx="5182503" cy="4804815"/>
        </p:xfrm>
        <a:graphic>
          <a:graphicData uri="http://schemas.openxmlformats.org/drawingml/2006/table">
            <a:tbl>
              <a:tblPr>
                <a:tableStyleId>{5940675A-B579-460E-94D1-54222C63F5DA}</a:tableStyleId>
              </a:tblPr>
              <a:tblGrid>
                <a:gridCol w="1727501"/>
                <a:gridCol w="1840385"/>
                <a:gridCol w="1614617"/>
              </a:tblGrid>
              <a:tr h="717685">
                <a:tc>
                  <a:txBody>
                    <a:bodyPr/>
                    <a:lstStyle/>
                    <a:p>
                      <a:pPr rtl="0"/>
                      <a:r>
                        <a:rPr lang="fr-FR" dirty="0"/>
                        <a:t>Matières</a:t>
                      </a:r>
                    </a:p>
                  </a:txBody>
                  <a:tcPr anchor="ctr"/>
                </a:tc>
                <a:tc>
                  <a:txBody>
                    <a:bodyPr/>
                    <a:lstStyle/>
                    <a:p>
                      <a:pPr rtl="0"/>
                      <a:r>
                        <a:rPr lang="fr-FR" dirty="0" smtClean="0"/>
                        <a:t>Horaires</a:t>
                      </a:r>
                      <a:r>
                        <a:rPr lang="fr-FR" dirty="0"/>
                        <a:t> officiels par semaine</a:t>
                      </a:r>
                    </a:p>
                  </a:txBody>
                  <a:tcPr anchor="ctr"/>
                </a:tc>
                <a:tc>
                  <a:txBody>
                    <a:bodyPr/>
                    <a:lstStyle/>
                    <a:p>
                      <a:pPr rtl="0"/>
                      <a:r>
                        <a:rPr lang="fr-FR" dirty="0" smtClean="0"/>
                        <a:t>Horaires</a:t>
                      </a:r>
                      <a:r>
                        <a:rPr lang="fr-FR" baseline="0" dirty="0" smtClean="0"/>
                        <a:t> employés</a:t>
                      </a:r>
                      <a:endParaRPr lang="fr-FR" dirty="0"/>
                    </a:p>
                  </a:txBody>
                  <a:tcPr anchor="ctr"/>
                </a:tc>
              </a:tr>
              <a:tr h="348665">
                <a:tc>
                  <a:txBody>
                    <a:bodyPr/>
                    <a:lstStyle/>
                    <a:p>
                      <a:pPr rtl="0"/>
                      <a:r>
                        <a:rPr lang="fr-FR"/>
                        <a:t> Français</a:t>
                      </a:r>
                    </a:p>
                  </a:txBody>
                  <a:tcPr anchor="ctr"/>
                </a:tc>
                <a:tc>
                  <a:txBody>
                    <a:bodyPr/>
                    <a:lstStyle/>
                    <a:p>
                      <a:pPr rtl="0"/>
                      <a:r>
                        <a:rPr lang="fr-FR"/>
                        <a:t> 8h</a:t>
                      </a:r>
                    </a:p>
                  </a:txBody>
                  <a:tcPr anchor="ctr"/>
                </a:tc>
                <a:tc>
                  <a:txBody>
                    <a:bodyPr/>
                    <a:lstStyle/>
                    <a:p>
                      <a:pPr rtl="0"/>
                      <a:r>
                        <a:rPr lang="fr-FR"/>
                        <a:t> 5h</a:t>
                      </a:r>
                    </a:p>
                  </a:txBody>
                  <a:tcPr anchor="ctr"/>
                </a:tc>
              </a:tr>
              <a:tr h="348665">
                <a:tc>
                  <a:txBody>
                    <a:bodyPr/>
                    <a:lstStyle/>
                    <a:p>
                      <a:pPr rtl="0"/>
                      <a:r>
                        <a:rPr lang="fr-FR"/>
                        <a:t> Maths</a:t>
                      </a:r>
                    </a:p>
                  </a:txBody>
                  <a:tcPr anchor="ctr"/>
                </a:tc>
                <a:tc>
                  <a:txBody>
                    <a:bodyPr/>
                    <a:lstStyle/>
                    <a:p>
                      <a:pPr rtl="0"/>
                      <a:r>
                        <a:rPr lang="fr-FR"/>
                        <a:t> 5h </a:t>
                      </a:r>
                    </a:p>
                  </a:txBody>
                  <a:tcPr anchor="ctr"/>
                </a:tc>
                <a:tc>
                  <a:txBody>
                    <a:bodyPr/>
                    <a:lstStyle/>
                    <a:p>
                      <a:pPr rtl="0"/>
                      <a:r>
                        <a:rPr lang="fr-FR"/>
                        <a:t> 3h15</a:t>
                      </a:r>
                    </a:p>
                  </a:txBody>
                  <a:tcPr anchor="ctr"/>
                </a:tc>
              </a:tr>
              <a:tr h="348665">
                <a:tc>
                  <a:txBody>
                    <a:bodyPr/>
                    <a:lstStyle/>
                    <a:p>
                      <a:pPr rtl="0"/>
                      <a:r>
                        <a:rPr lang="fr-FR"/>
                        <a:t> EPS</a:t>
                      </a:r>
                    </a:p>
                  </a:txBody>
                  <a:tcPr anchor="ctr"/>
                </a:tc>
                <a:tc>
                  <a:txBody>
                    <a:bodyPr/>
                    <a:lstStyle/>
                    <a:p>
                      <a:pPr rtl="0"/>
                      <a:r>
                        <a:rPr lang="fr-FR"/>
                        <a:t> 3h</a:t>
                      </a:r>
                    </a:p>
                  </a:txBody>
                  <a:tcPr anchor="ctr"/>
                </a:tc>
                <a:tc>
                  <a:txBody>
                    <a:bodyPr/>
                    <a:lstStyle/>
                    <a:p>
                      <a:pPr rtl="0"/>
                      <a:r>
                        <a:rPr lang="fr-FR"/>
                        <a:t> 2h </a:t>
                      </a:r>
                    </a:p>
                  </a:txBody>
                  <a:tcPr anchor="ctr"/>
                </a:tc>
              </a:tr>
              <a:tr h="717685">
                <a:tc>
                  <a:txBody>
                    <a:bodyPr/>
                    <a:lstStyle/>
                    <a:p>
                      <a:pPr rtl="0"/>
                      <a:r>
                        <a:rPr lang="fr-FR"/>
                        <a:t>Langue vivante (anglais)</a:t>
                      </a:r>
                    </a:p>
                  </a:txBody>
                  <a:tcPr anchor="ctr"/>
                </a:tc>
                <a:tc>
                  <a:txBody>
                    <a:bodyPr/>
                    <a:lstStyle/>
                    <a:p>
                      <a:pPr rtl="0"/>
                      <a:r>
                        <a:rPr lang="fr-FR" dirty="0"/>
                        <a:t> 1h30</a:t>
                      </a:r>
                    </a:p>
                  </a:txBody>
                  <a:tcPr anchor="ctr"/>
                </a:tc>
                <a:tc>
                  <a:txBody>
                    <a:bodyPr/>
                    <a:lstStyle/>
                    <a:p>
                      <a:pPr rtl="0"/>
                      <a:r>
                        <a:rPr lang="fr-FR"/>
                        <a:t> 1h30 </a:t>
                      </a:r>
                    </a:p>
                  </a:txBody>
                  <a:tcPr anchor="ctr"/>
                </a:tc>
              </a:tr>
              <a:tr h="717685">
                <a:tc>
                  <a:txBody>
                    <a:bodyPr/>
                    <a:lstStyle/>
                    <a:p>
                      <a:pPr rtl="0"/>
                      <a:r>
                        <a:rPr lang="fr-FR"/>
                        <a:t> Sciences exp. et techno</a:t>
                      </a:r>
                    </a:p>
                  </a:txBody>
                  <a:tcPr anchor="ctr"/>
                </a:tc>
                <a:tc>
                  <a:txBody>
                    <a:bodyPr/>
                    <a:lstStyle/>
                    <a:p>
                      <a:pPr rtl="0"/>
                      <a:r>
                        <a:rPr lang="fr-FR"/>
                        <a:t> 2h15</a:t>
                      </a:r>
                    </a:p>
                  </a:txBody>
                  <a:tcPr anchor="ctr"/>
                </a:tc>
                <a:tc>
                  <a:txBody>
                    <a:bodyPr/>
                    <a:lstStyle/>
                    <a:p>
                      <a:pPr rtl="0"/>
                      <a:r>
                        <a:rPr lang="fr-FR"/>
                        <a:t> 1h30</a:t>
                      </a:r>
                    </a:p>
                  </a:txBody>
                  <a:tcPr anchor="ctr"/>
                </a:tc>
              </a:tr>
              <a:tr h="871663">
                <a:tc>
                  <a:txBody>
                    <a:bodyPr/>
                    <a:lstStyle/>
                    <a:p>
                      <a:pPr rtl="0"/>
                      <a:r>
                        <a:rPr lang="fr-FR"/>
                        <a:t> HDA et pratique artistiques</a:t>
                      </a:r>
                    </a:p>
                  </a:txBody>
                  <a:tcPr anchor="ctr"/>
                </a:tc>
                <a:tc>
                  <a:txBody>
                    <a:bodyPr/>
                    <a:lstStyle/>
                    <a:p>
                      <a:pPr rtl="0"/>
                      <a:r>
                        <a:rPr lang="fr-FR" dirty="0"/>
                        <a:t> 3h</a:t>
                      </a:r>
                    </a:p>
                  </a:txBody>
                  <a:tcPr anchor="ctr"/>
                </a:tc>
                <a:tc>
                  <a:txBody>
                    <a:bodyPr/>
                    <a:lstStyle/>
                    <a:p>
                      <a:pPr rtl="0"/>
                      <a:r>
                        <a:rPr lang="fr-FR"/>
                        <a:t> 2h15</a:t>
                      </a:r>
                    </a:p>
                  </a:txBody>
                  <a:tcPr anchor="ctr"/>
                </a:tc>
              </a:tr>
              <a:tr h="610164">
                <a:tc>
                  <a:txBody>
                    <a:bodyPr/>
                    <a:lstStyle/>
                    <a:p>
                      <a:pPr rtl="0"/>
                      <a:r>
                        <a:rPr lang="fr-FR"/>
                        <a:t> Histoire - géo - ICM</a:t>
                      </a:r>
                    </a:p>
                  </a:txBody>
                  <a:tcPr anchor="ctr"/>
                </a:tc>
                <a:tc>
                  <a:txBody>
                    <a:bodyPr/>
                    <a:lstStyle/>
                    <a:p>
                      <a:pPr rtl="0"/>
                      <a:r>
                        <a:rPr lang="fr-FR"/>
                        <a:t> 2h15</a:t>
                      </a:r>
                    </a:p>
                  </a:txBody>
                  <a:tcPr anchor="ctr"/>
                </a:tc>
                <a:tc>
                  <a:txBody>
                    <a:bodyPr/>
                    <a:lstStyle/>
                    <a:p>
                      <a:pPr rtl="0"/>
                      <a:r>
                        <a:rPr lang="fr-FR" dirty="0"/>
                        <a:t> 2h15</a:t>
                      </a:r>
                    </a:p>
                  </a:txBody>
                  <a:tcPr anchor="ctr"/>
                </a:tc>
              </a:tr>
            </a:tbl>
          </a:graphicData>
        </a:graphic>
      </p:graphicFrame>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rituels</a:t>
            </a:r>
            <a:endParaRPr lang="fr-FR" dirty="0"/>
          </a:p>
        </p:txBody>
      </p:sp>
      <p:sp>
        <p:nvSpPr>
          <p:cNvPr id="3" name="Espace réservé du contenu 2"/>
          <p:cNvSpPr>
            <a:spLocks noGrp="1"/>
          </p:cNvSpPr>
          <p:nvPr>
            <p:ph idx="1"/>
          </p:nvPr>
        </p:nvSpPr>
        <p:spPr/>
        <p:txBody>
          <a:bodyPr/>
          <a:lstStyle/>
          <a:p>
            <a:r>
              <a:rPr lang="fr-FR" dirty="0" smtClean="0"/>
              <a:t>Voici les différents rituels :</a:t>
            </a:r>
          </a:p>
          <a:p>
            <a:pPr>
              <a:buFontTx/>
              <a:buChar char="-"/>
            </a:pPr>
            <a:r>
              <a:rPr lang="fr-FR" dirty="0" smtClean="0"/>
              <a:t>Mot du jour</a:t>
            </a:r>
          </a:p>
          <a:p>
            <a:pPr>
              <a:buFontTx/>
              <a:buChar char="-"/>
            </a:pPr>
            <a:r>
              <a:rPr lang="fr-FR" dirty="0" smtClean="0"/>
              <a:t>Œuvre de la semaine</a:t>
            </a:r>
          </a:p>
          <a:p>
            <a:pPr>
              <a:buFontTx/>
              <a:buChar char="-"/>
            </a:pPr>
            <a:r>
              <a:rPr lang="fr-FR" dirty="0" smtClean="0"/>
              <a:t>…</a:t>
            </a:r>
          </a:p>
          <a:p>
            <a:pPr>
              <a:buFontTx/>
              <a:buChar char="-"/>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711" y="560685"/>
            <a:ext cx="1629472" cy="1790629"/>
          </a:xfrm>
          <a:prstGeom prst="rect">
            <a:avLst/>
          </a:prstGeom>
        </p:spPr>
      </p:pic>
    </p:spTree>
    <p:extLst>
      <p:ext uri="{BB962C8B-B14F-4D97-AF65-F5344CB8AC3E}">
        <p14:creationId xmlns:p14="http://schemas.microsoft.com/office/powerpoint/2010/main" val="4228793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manuels</a:t>
            </a:r>
            <a:endParaRPr lang="fr-FR" dirty="0"/>
          </a:p>
        </p:txBody>
      </p:sp>
      <p:sp>
        <p:nvSpPr>
          <p:cNvPr id="3" name="Espace réservé du contenu 2"/>
          <p:cNvSpPr>
            <a:spLocks noGrp="1"/>
          </p:cNvSpPr>
          <p:nvPr>
            <p:ph idx="1"/>
          </p:nvPr>
        </p:nvSpPr>
        <p:spPr>
          <a:xfrm>
            <a:off x="1280160" y="2111396"/>
            <a:ext cx="9628632" cy="3986213"/>
          </a:xfrm>
        </p:spPr>
        <p:txBody>
          <a:bodyPr/>
          <a:lstStyle/>
          <a:p>
            <a:r>
              <a:rPr lang="fr-FR" dirty="0" smtClean="0"/>
              <a:t>Voici les manuels utilisés :</a:t>
            </a:r>
          </a:p>
          <a:p>
            <a:endParaRPr lang="fr-FR" dirty="0" smtClean="0"/>
          </a:p>
          <a:p>
            <a:endParaRPr lang="fr-FR" dirty="0"/>
          </a:p>
          <a:p>
            <a:endParaRPr lang="fr-FR" dirty="0" smtClean="0"/>
          </a:p>
          <a:p>
            <a:endParaRPr lang="fr-FR" dirty="0"/>
          </a:p>
          <a:p>
            <a:pPr marL="0" indent="0">
              <a:buNone/>
            </a:pPr>
            <a:endParaRPr lang="fr-FR"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488" y="2767807"/>
            <a:ext cx="1678958" cy="2189945"/>
          </a:xfrm>
          <a:prstGeom prst="rect">
            <a:avLst/>
          </a:prstGeom>
        </p:spPr>
      </p:pic>
      <p:sp>
        <p:nvSpPr>
          <p:cNvPr id="5" name="ZoneTexte 4"/>
          <p:cNvSpPr txBox="1"/>
          <p:nvPr/>
        </p:nvSpPr>
        <p:spPr>
          <a:xfrm>
            <a:off x="1186249" y="5099222"/>
            <a:ext cx="2751437" cy="369332"/>
          </a:xfrm>
          <a:prstGeom prst="rect">
            <a:avLst/>
          </a:prstGeom>
          <a:noFill/>
          <a:ln w="28575">
            <a:solidFill>
              <a:srgbClr val="92D050"/>
            </a:solidFill>
          </a:ln>
        </p:spPr>
        <p:txBody>
          <a:bodyPr wrap="square" rtlCol="0">
            <a:spAutoFit/>
          </a:bodyPr>
          <a:lstStyle/>
          <a:p>
            <a:r>
              <a:rPr lang="fr-FR" dirty="0" smtClean="0"/>
              <a:t>Interlignes </a:t>
            </a:r>
            <a:r>
              <a:rPr lang="fr-FR" dirty="0"/>
              <a:t>pour le Français </a:t>
            </a:r>
          </a:p>
        </p:txBody>
      </p:sp>
      <p:sp>
        <p:nvSpPr>
          <p:cNvPr id="7" name="ZoneTexte 6"/>
          <p:cNvSpPr txBox="1"/>
          <p:nvPr/>
        </p:nvSpPr>
        <p:spPr>
          <a:xfrm>
            <a:off x="4831493" y="5099222"/>
            <a:ext cx="2751437" cy="369332"/>
          </a:xfrm>
          <a:prstGeom prst="rect">
            <a:avLst/>
          </a:prstGeom>
          <a:noFill/>
          <a:ln w="28575">
            <a:solidFill>
              <a:srgbClr val="0070C0"/>
            </a:solidFill>
          </a:ln>
        </p:spPr>
        <p:txBody>
          <a:bodyPr wrap="square" rtlCol="0">
            <a:spAutoFit/>
          </a:bodyPr>
          <a:lstStyle/>
          <a:p>
            <a:r>
              <a:rPr lang="fr-FR" dirty="0" smtClean="0"/>
              <a:t>… </a:t>
            </a:r>
            <a:r>
              <a:rPr lang="fr-FR" dirty="0"/>
              <a:t>pour </a:t>
            </a:r>
            <a:r>
              <a:rPr lang="fr-FR" dirty="0" smtClean="0"/>
              <a:t>les maths</a:t>
            </a:r>
            <a:endParaRPr lang="fr-FR" dirty="0"/>
          </a:p>
        </p:txBody>
      </p:sp>
    </p:spTree>
    <p:extLst>
      <p:ext uri="{BB962C8B-B14F-4D97-AF65-F5344CB8AC3E}">
        <p14:creationId xmlns:p14="http://schemas.microsoft.com/office/powerpoint/2010/main" val="246558181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cahier et classeur</a:t>
            </a:r>
            <a:endParaRPr lang="fr-FR" dirty="0"/>
          </a:p>
        </p:txBody>
      </p:sp>
      <p:pic>
        <p:nvPicPr>
          <p:cNvPr id="4" name="Image 3"/>
          <p:cNvPicPr>
            <a:picLocks noChangeAspect="1"/>
          </p:cNvPicPr>
          <p:nvPr/>
        </p:nvPicPr>
        <p:blipFill>
          <a:blip r:embed="rId2"/>
          <a:stretch>
            <a:fillRect/>
          </a:stretch>
        </p:blipFill>
        <p:spPr>
          <a:xfrm>
            <a:off x="2073617" y="1910834"/>
            <a:ext cx="7506987" cy="4881332"/>
          </a:xfrm>
          <a:prstGeom prst="rect">
            <a:avLst/>
          </a:prstGeom>
          <a:ln>
            <a:noFill/>
          </a:ln>
        </p:spPr>
      </p:pic>
      <p:sp>
        <p:nvSpPr>
          <p:cNvPr id="5" name="ZoneTexte 4"/>
          <p:cNvSpPr txBox="1"/>
          <p:nvPr/>
        </p:nvSpPr>
        <p:spPr>
          <a:xfrm>
            <a:off x="2254179" y="6566767"/>
            <a:ext cx="2809233" cy="307777"/>
          </a:xfrm>
          <a:prstGeom prst="rect">
            <a:avLst/>
          </a:prstGeom>
          <a:noFill/>
        </p:spPr>
        <p:txBody>
          <a:bodyPr wrap="square" rtlCol="0">
            <a:spAutoFit/>
          </a:bodyPr>
          <a:lstStyle/>
          <a:p>
            <a:r>
              <a:rPr lang="fr-FR" sz="1400" dirty="0" smtClean="0"/>
              <a:t>Source :http</a:t>
            </a:r>
            <a:r>
              <a:rPr lang="fr-FR" sz="1400" dirty="0"/>
              <a:t>://val10.eklablog.com</a:t>
            </a:r>
          </a:p>
        </p:txBody>
      </p:sp>
    </p:spTree>
    <p:extLst>
      <p:ext uri="{BB962C8B-B14F-4D97-AF65-F5344CB8AC3E}">
        <p14:creationId xmlns:p14="http://schemas.microsoft.com/office/powerpoint/2010/main" val="297334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Devoirs</a:t>
            </a:r>
            <a:endParaRPr lang="fr-FR" dirty="0"/>
          </a:p>
        </p:txBody>
      </p:sp>
      <p:sp>
        <p:nvSpPr>
          <p:cNvPr id="3" name="Espace réservé du contenu 2"/>
          <p:cNvSpPr>
            <a:spLocks noGrp="1"/>
          </p:cNvSpPr>
          <p:nvPr>
            <p:ph idx="1"/>
          </p:nvPr>
        </p:nvSpPr>
        <p:spPr/>
        <p:txBody>
          <a:bodyPr/>
          <a:lstStyle/>
          <a:p>
            <a:pPr marL="0" indent="0">
              <a:buNone/>
            </a:pPr>
            <a:r>
              <a:rPr lang="fr-FR" dirty="0" smtClean="0"/>
              <a:t>Les devoirs sont donnés en avance et son notés dans l’agenda.</a:t>
            </a:r>
          </a:p>
          <a:p>
            <a:pPr marL="0" indent="0">
              <a:buNone/>
            </a:pPr>
            <a:r>
              <a:rPr lang="fr-FR" dirty="0" smtClean="0"/>
              <a:t>Il y a peu de devoirs écrit……..</a:t>
            </a:r>
          </a:p>
          <a:p>
            <a:pPr marL="0" indent="0">
              <a:buNone/>
            </a:pPr>
            <a:endParaRPr lang="fr-FR" dirty="0"/>
          </a:p>
        </p:txBody>
      </p:sp>
    </p:spTree>
    <p:extLst>
      <p:ext uri="{BB962C8B-B14F-4D97-AF65-F5344CB8AC3E}">
        <p14:creationId xmlns:p14="http://schemas.microsoft.com/office/powerpoint/2010/main" val="428612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Evaluations</a:t>
            </a:r>
            <a:endParaRPr lang="fr-FR" dirty="0"/>
          </a:p>
        </p:txBody>
      </p:sp>
      <p:sp>
        <p:nvSpPr>
          <p:cNvPr id="3" name="Espace réservé du contenu 2"/>
          <p:cNvSpPr>
            <a:spLocks noGrp="1"/>
          </p:cNvSpPr>
          <p:nvPr>
            <p:ph idx="1"/>
          </p:nvPr>
        </p:nvSpPr>
        <p:spPr/>
        <p:txBody>
          <a:bodyPr/>
          <a:lstStyle/>
          <a:p>
            <a:pPr marL="0" indent="0">
              <a:buNone/>
            </a:pPr>
            <a:r>
              <a:rPr lang="fr-FR" dirty="0" smtClean="0"/>
              <a:t>Les élèves sont évalués en continues, c’est-à-dire, tout au long de l’année (interrogation oral sur le dernier cours, exercices, …)</a:t>
            </a:r>
            <a:endParaRPr lang="fr-FR" dirty="0"/>
          </a:p>
          <a:p>
            <a:pPr marL="0" indent="0">
              <a:buNone/>
            </a:pPr>
            <a:r>
              <a:rPr lang="fr-FR" dirty="0" smtClean="0"/>
              <a:t>Voici le système de notation pour les contrôles :</a:t>
            </a:r>
          </a:p>
          <a:p>
            <a:pPr marL="0" indent="0">
              <a:buNone/>
            </a:pPr>
            <a:r>
              <a:rPr lang="fr-FR" dirty="0" smtClean="0"/>
              <a:t>…….</a:t>
            </a:r>
          </a:p>
          <a:p>
            <a:pPr marL="0" indent="0">
              <a:buNone/>
            </a:pPr>
            <a:endParaRPr lang="fr-FR" dirty="0"/>
          </a:p>
          <a:p>
            <a:pPr marL="0" indent="0">
              <a:buNone/>
            </a:pPr>
            <a:r>
              <a:rPr lang="fr-FR" dirty="0" smtClean="0"/>
              <a:t>0 la fin de chaque trimestre, vous recevrez le livret scolaire de votre enfant.</a:t>
            </a:r>
            <a:endParaRPr lang="fr-FR" dirty="0"/>
          </a:p>
        </p:txBody>
      </p:sp>
    </p:spTree>
    <p:extLst>
      <p:ext uri="{BB962C8B-B14F-4D97-AF65-F5344CB8AC3E}">
        <p14:creationId xmlns:p14="http://schemas.microsoft.com/office/powerpoint/2010/main" val="8216990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sorties scolaires</a:t>
            </a:r>
            <a:endParaRPr lang="fr-FR" dirty="0"/>
          </a:p>
        </p:txBody>
      </p:sp>
      <p:sp>
        <p:nvSpPr>
          <p:cNvPr id="3" name="Espace réservé du contenu 2"/>
          <p:cNvSpPr>
            <a:spLocks noGrp="1"/>
          </p:cNvSpPr>
          <p:nvPr>
            <p:ph idx="1"/>
          </p:nvPr>
        </p:nvSpPr>
        <p:spPr/>
        <p:txBody>
          <a:bodyPr/>
          <a:lstStyle/>
          <a:p>
            <a:pPr marL="0" indent="0">
              <a:buNone/>
            </a:pPr>
            <a:r>
              <a:rPr lang="fr-FR" dirty="0" smtClean="0"/>
              <a:t>Durant l’année scolaire, vos enfant pourront participer à différentes sorties scolaires.</a:t>
            </a:r>
          </a:p>
          <a:p>
            <a:pPr marL="0" indent="0">
              <a:buNone/>
            </a:pPr>
            <a:r>
              <a:rPr lang="fr-FR" dirty="0" smtClean="0"/>
              <a:t>Il y aura besoin de parents accompagnateurs pour les sorties … faites vous connaitre !</a:t>
            </a:r>
          </a:p>
          <a:p>
            <a:pPr marL="0" indent="0">
              <a:buNone/>
            </a:pPr>
            <a:r>
              <a:rPr lang="fr-FR" dirty="0" smtClean="0"/>
              <a:t>Voici les sorties prévues :</a:t>
            </a:r>
          </a:p>
          <a:p>
            <a:pPr>
              <a:buFontTx/>
              <a:buChar char="-"/>
            </a:pPr>
            <a:r>
              <a:rPr lang="fr-FR" dirty="0" smtClean="0"/>
              <a:t>Ecole de </a:t>
            </a:r>
            <a:r>
              <a:rPr lang="fr-FR" dirty="0" err="1" smtClean="0"/>
              <a:t>Bothoa</a:t>
            </a:r>
            <a:r>
              <a:rPr lang="fr-FR" dirty="0" smtClean="0"/>
              <a:t> </a:t>
            </a:r>
          </a:p>
          <a:p>
            <a:pPr>
              <a:buFontTx/>
              <a:buChar char="-"/>
            </a:pPr>
            <a:r>
              <a:rPr lang="fr-FR" dirty="0" smtClean="0"/>
              <a:t>…</a:t>
            </a:r>
          </a:p>
        </p:txBody>
      </p:sp>
    </p:spTree>
    <p:extLst>
      <p:ext uri="{BB962C8B-B14F-4D97-AF65-F5344CB8AC3E}">
        <p14:creationId xmlns:p14="http://schemas.microsoft.com/office/powerpoint/2010/main" val="18287212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Cahier de liaison</a:t>
            </a:r>
            <a:endParaRPr lang="fr-FR" dirty="0"/>
          </a:p>
        </p:txBody>
      </p:sp>
      <p:sp>
        <p:nvSpPr>
          <p:cNvPr id="3" name="Espace réservé du contenu 2"/>
          <p:cNvSpPr>
            <a:spLocks noGrp="1"/>
          </p:cNvSpPr>
          <p:nvPr>
            <p:ph idx="1"/>
          </p:nvPr>
        </p:nvSpPr>
        <p:spPr/>
        <p:txBody>
          <a:bodyPr/>
          <a:lstStyle/>
          <a:p>
            <a:pPr marL="0" indent="0">
              <a:buNone/>
            </a:pPr>
            <a:r>
              <a:rPr lang="fr-FR" dirty="0" smtClean="0"/>
              <a:t>Le cahier de liaison servira à la communication entre la famille et l’école, à faire passer des informations, </a:t>
            </a:r>
            <a:r>
              <a:rPr lang="fr-FR" dirty="0" err="1" smtClean="0"/>
              <a:t>etc</a:t>
            </a:r>
            <a:r>
              <a:rPr lang="fr-FR" dirty="0" smtClean="0"/>
              <a:t> …</a:t>
            </a:r>
          </a:p>
          <a:p>
            <a:pPr marL="0" indent="0">
              <a:buNone/>
            </a:pPr>
            <a:r>
              <a:rPr lang="fr-FR" dirty="0" smtClean="0"/>
              <a:t>Si vous avez des informations à me dire ou vous voulez prendre un rendez-vous, vous pouvez passer par le cahier de liaison où je vous répondrais rapidement.</a:t>
            </a:r>
            <a:endParaRPr lang="fr-FR" dirty="0"/>
          </a:p>
        </p:txBody>
      </p:sp>
    </p:spTree>
    <p:extLst>
      <p:ext uri="{BB962C8B-B14F-4D97-AF65-F5344CB8AC3E}">
        <p14:creationId xmlns:p14="http://schemas.microsoft.com/office/powerpoint/2010/main" val="1344785411"/>
      </p:ext>
    </p:extLst>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vacances scolaires</a:t>
            </a:r>
            <a:endParaRPr lang="fr-FR" dirty="0"/>
          </a:p>
        </p:txBody>
      </p:sp>
      <p:sp>
        <p:nvSpPr>
          <p:cNvPr id="3" name="Espace réservé du contenu 2"/>
          <p:cNvSpPr>
            <a:spLocks noGrp="1"/>
          </p:cNvSpPr>
          <p:nvPr>
            <p:ph idx="1"/>
          </p:nvPr>
        </p:nvSpPr>
        <p:spPr>
          <a:xfrm>
            <a:off x="1051698" y="1918900"/>
            <a:ext cx="9628632" cy="4358332"/>
          </a:xfrm>
        </p:spPr>
        <p:txBody>
          <a:bodyPr>
            <a:normAutofit lnSpcReduction="10000"/>
          </a:bodyPr>
          <a:lstStyle/>
          <a:p>
            <a:pPr marL="0" indent="0">
              <a:buNone/>
            </a:pPr>
            <a:r>
              <a:rPr lang="fr-FR" b="1" u="sng" dirty="0" smtClean="0"/>
              <a:t>Voici les dates des vacances de la zone B:</a:t>
            </a:r>
          </a:p>
          <a:p>
            <a:pPr marL="0" indent="0">
              <a:buNone/>
            </a:pPr>
            <a:endParaRPr lang="fr-FR" b="1" u="sng" dirty="0" smtClean="0"/>
          </a:p>
          <a:p>
            <a:pPr marL="0" indent="0">
              <a:buNone/>
            </a:pPr>
            <a:endParaRPr lang="fr-FR" b="1" u="sng" dirty="0"/>
          </a:p>
          <a:p>
            <a:pPr marL="0" indent="0">
              <a:buNone/>
            </a:pPr>
            <a:endParaRPr lang="fr-FR" b="1" u="sng" dirty="0" smtClean="0"/>
          </a:p>
          <a:p>
            <a:pPr marL="0" indent="0">
              <a:buNone/>
            </a:pPr>
            <a:endParaRPr lang="fr-FR" b="1" u="sng" dirty="0" smtClean="0"/>
          </a:p>
          <a:p>
            <a:pPr marL="0" indent="0">
              <a:buNone/>
            </a:pPr>
            <a:r>
              <a:rPr lang="fr-FR" sz="2000" u="sng" dirty="0" smtClean="0"/>
              <a:t>Il n’y aura pas cours :</a:t>
            </a:r>
          </a:p>
          <a:p>
            <a:pPr>
              <a:buFontTx/>
              <a:buChar char="-"/>
            </a:pPr>
            <a:r>
              <a:rPr lang="fr-FR" sz="1400" dirty="0" smtClean="0"/>
              <a:t>Mercredi 11 novembre (Armistice)</a:t>
            </a:r>
          </a:p>
          <a:p>
            <a:pPr>
              <a:buFontTx/>
              <a:buChar char="-"/>
            </a:pPr>
            <a:r>
              <a:rPr lang="fr-FR" sz="1400" dirty="0" smtClean="0"/>
              <a:t>Lundi 28 mars (Pâques)</a:t>
            </a:r>
          </a:p>
          <a:p>
            <a:pPr>
              <a:buFontTx/>
              <a:buChar char="-"/>
            </a:pPr>
            <a:r>
              <a:rPr lang="fr-FR" sz="1400" dirty="0" smtClean="0"/>
              <a:t>Les jeudi 5 et vendredi 6 mai (Ascension)</a:t>
            </a:r>
          </a:p>
          <a:p>
            <a:pPr>
              <a:buFontTx/>
              <a:buChar char="-"/>
            </a:pPr>
            <a:r>
              <a:rPr lang="fr-FR" sz="1400" dirty="0" smtClean="0"/>
              <a:t>Lundi 16 mai </a:t>
            </a:r>
            <a:r>
              <a:rPr lang="fr-FR" sz="1400" smtClean="0"/>
              <a:t>(Pentecôte)</a:t>
            </a:r>
            <a:endParaRPr lang="fr-FR" sz="1400" dirty="0" smtClean="0"/>
          </a:p>
          <a:p>
            <a:pPr marL="0" indent="0">
              <a:buNone/>
            </a:pPr>
            <a:endParaRPr lang="fr-FR" sz="1400" b="1" dirty="0" smtClean="0"/>
          </a:p>
        </p:txBody>
      </p:sp>
      <p:graphicFrame>
        <p:nvGraphicFramePr>
          <p:cNvPr id="4" name="Tableau 3"/>
          <p:cNvGraphicFramePr>
            <a:graphicFrameLocks noGrp="1"/>
          </p:cNvGraphicFramePr>
          <p:nvPr>
            <p:extLst>
              <p:ext uri="{D42A27DB-BD31-4B8C-83A1-F6EECF244321}">
                <p14:modId xmlns:p14="http://schemas.microsoft.com/office/powerpoint/2010/main" val="1312427117"/>
              </p:ext>
            </p:extLst>
          </p:nvPr>
        </p:nvGraphicFramePr>
        <p:xfrm>
          <a:off x="1051698" y="2494549"/>
          <a:ext cx="10407134" cy="1899920"/>
        </p:xfrm>
        <a:graphic>
          <a:graphicData uri="http://schemas.openxmlformats.org/drawingml/2006/table">
            <a:tbl>
              <a:tblPr firstRow="1" bandRow="1">
                <a:tableStyleId>{D7AC3CCA-C797-4891-BE02-D94E43425B78}</a:tableStyleId>
              </a:tblPr>
              <a:tblGrid>
                <a:gridCol w="5203567"/>
                <a:gridCol w="5203567"/>
              </a:tblGrid>
              <a:tr h="370840">
                <a:tc>
                  <a:txBody>
                    <a:bodyPr/>
                    <a:lstStyle/>
                    <a:p>
                      <a:pPr algn="ctr"/>
                      <a:r>
                        <a:rPr lang="fr-FR" b="0" dirty="0" smtClean="0"/>
                        <a:t>TOUSSAINT</a:t>
                      </a:r>
                      <a:endParaRPr lang="fr-FR" b="0" dirty="0"/>
                    </a:p>
                  </a:txBody>
                  <a:tcPr/>
                </a:tc>
                <a:tc>
                  <a:txBody>
                    <a:bodyPr/>
                    <a:lstStyle/>
                    <a:p>
                      <a:pPr algn="ctr"/>
                      <a:r>
                        <a:rPr lang="fr-FR" b="0" dirty="0" smtClean="0"/>
                        <a:t>NOEL</a:t>
                      </a:r>
                      <a:endParaRPr lang="fr-FR" b="0" dirty="0"/>
                    </a:p>
                  </a:txBody>
                  <a:tcPr/>
                </a:tc>
              </a:tr>
              <a:tr h="370840">
                <a:tc>
                  <a:txBody>
                    <a:bodyPr/>
                    <a:lstStyle/>
                    <a:p>
                      <a:pPr algn="ctr"/>
                      <a:r>
                        <a:rPr lang="fr-FR" sz="1600" dirty="0" smtClean="0"/>
                        <a:t>Du</a:t>
                      </a:r>
                      <a:r>
                        <a:rPr lang="fr-FR" sz="1600" baseline="0" dirty="0" smtClean="0"/>
                        <a:t> vendredi 16 octobre 2015 après la classe</a:t>
                      </a:r>
                    </a:p>
                    <a:p>
                      <a:pPr algn="ctr"/>
                      <a:r>
                        <a:rPr lang="fr-FR" sz="1600" baseline="0" dirty="0" smtClean="0"/>
                        <a:t>Au lundi 2 novembre 2015 au matin</a:t>
                      </a:r>
                      <a:endParaRPr lang="fr-FR" sz="1600" dirty="0"/>
                    </a:p>
                  </a:txBody>
                  <a:tcPr/>
                </a:tc>
                <a:tc>
                  <a:txBody>
                    <a:bodyPr/>
                    <a:lstStyle/>
                    <a:p>
                      <a:pPr algn="ctr"/>
                      <a:r>
                        <a:rPr lang="fr-FR" sz="1600" dirty="0" smtClean="0"/>
                        <a:t>Du</a:t>
                      </a:r>
                      <a:r>
                        <a:rPr lang="fr-FR" sz="1600" baseline="0" dirty="0" smtClean="0"/>
                        <a:t> vendredi 18 décembre 2015 après la classe</a:t>
                      </a:r>
                    </a:p>
                    <a:p>
                      <a:pPr algn="ctr"/>
                      <a:r>
                        <a:rPr lang="fr-FR" sz="1600" baseline="0" dirty="0" smtClean="0"/>
                        <a:t>Au lundi 4 janvier 2016 au matin</a:t>
                      </a:r>
                      <a:endParaRPr lang="fr-FR" sz="1600" dirty="0" smtClean="0"/>
                    </a:p>
                  </a:txBody>
                  <a:tcPr/>
                </a:tc>
              </a:tr>
              <a:tr h="370840">
                <a:tc>
                  <a:txBody>
                    <a:bodyPr/>
                    <a:lstStyle/>
                    <a:p>
                      <a:pPr algn="ctr"/>
                      <a:r>
                        <a:rPr lang="fr-FR" dirty="0" smtClean="0"/>
                        <a:t>HIVER</a:t>
                      </a:r>
                      <a:endParaRPr lang="fr-FR" dirty="0"/>
                    </a:p>
                  </a:txBody>
                  <a:tcPr/>
                </a:tc>
                <a:tc>
                  <a:txBody>
                    <a:bodyPr/>
                    <a:lstStyle/>
                    <a:p>
                      <a:pPr algn="ctr"/>
                      <a:r>
                        <a:rPr lang="fr-FR" dirty="0" smtClean="0"/>
                        <a:t>PRIMTEMPS</a:t>
                      </a:r>
                      <a:endParaRPr lang="fr-FR" dirty="0"/>
                    </a:p>
                  </a:txBody>
                  <a:tcPr/>
                </a:tc>
              </a:tr>
              <a:tr h="370840">
                <a:tc>
                  <a:txBody>
                    <a:bodyPr/>
                    <a:lstStyle/>
                    <a:p>
                      <a:pPr algn="ctr"/>
                      <a:r>
                        <a:rPr lang="fr-FR" sz="1600" dirty="0" smtClean="0"/>
                        <a:t>Du</a:t>
                      </a:r>
                      <a:r>
                        <a:rPr lang="fr-FR" sz="1600" baseline="0" dirty="0" smtClean="0"/>
                        <a:t> vendredi 5 février 2016 après la classe</a:t>
                      </a:r>
                    </a:p>
                    <a:p>
                      <a:pPr algn="ctr"/>
                      <a:r>
                        <a:rPr lang="fr-FR" sz="1600" baseline="0" dirty="0" smtClean="0"/>
                        <a:t>Au lundi 22 février 2016 au matin</a:t>
                      </a:r>
                      <a:endParaRPr lang="fr-FR" sz="1600" dirty="0" smtClean="0"/>
                    </a:p>
                  </a:txBody>
                  <a:tcPr/>
                </a:tc>
                <a:tc>
                  <a:txBody>
                    <a:bodyPr/>
                    <a:lstStyle/>
                    <a:p>
                      <a:pPr algn="ctr"/>
                      <a:r>
                        <a:rPr lang="fr-FR" sz="1600" dirty="0" smtClean="0"/>
                        <a:t>Du</a:t>
                      </a:r>
                      <a:r>
                        <a:rPr lang="fr-FR" sz="1600" baseline="0" dirty="0" smtClean="0"/>
                        <a:t> vendredi 1</a:t>
                      </a:r>
                      <a:r>
                        <a:rPr lang="fr-FR" sz="1600" baseline="30000" dirty="0" smtClean="0"/>
                        <a:t>er</a:t>
                      </a:r>
                      <a:r>
                        <a:rPr lang="fr-FR" sz="1600" baseline="0" dirty="0" smtClean="0"/>
                        <a:t> avril 2016 après la classe</a:t>
                      </a:r>
                    </a:p>
                    <a:p>
                      <a:pPr algn="ctr"/>
                      <a:r>
                        <a:rPr lang="fr-FR" sz="1600" baseline="0" dirty="0" smtClean="0"/>
                        <a:t>Au lundi 18 avril 2016 au matin</a:t>
                      </a:r>
                      <a:endParaRPr lang="fr-FR" sz="1600" dirty="0" smtClean="0"/>
                    </a:p>
                  </a:txBody>
                  <a:tcPr/>
                </a:tc>
              </a:tr>
            </a:tbl>
          </a:graphicData>
        </a:graphic>
      </p:graphicFrame>
    </p:spTree>
    <p:extLst>
      <p:ext uri="{BB962C8B-B14F-4D97-AF65-F5344CB8AC3E}">
        <p14:creationId xmlns:p14="http://schemas.microsoft.com/office/powerpoint/2010/main" val="14039264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55576" y="1399592"/>
            <a:ext cx="9162661" cy="3785652"/>
          </a:xfrm>
          <a:prstGeom prst="rect">
            <a:avLst/>
          </a:prstGeom>
          <a:noFill/>
        </p:spPr>
        <p:txBody>
          <a:bodyPr wrap="square" rtlCol="0">
            <a:spAutoFit/>
          </a:bodyPr>
          <a:lstStyle/>
          <a:p>
            <a:pPr algn="ctr"/>
            <a:r>
              <a:rPr lang="fr-FR" sz="6000" dirty="0" smtClean="0">
                <a:latin typeface="AR BLANCA" panose="02000000000000000000" pitchFamily="2" charset="0"/>
              </a:rPr>
              <a:t>A mon tour de vous écouter …    </a:t>
            </a:r>
          </a:p>
          <a:p>
            <a:pPr algn="ctr"/>
            <a:r>
              <a:rPr lang="fr-FR" sz="6000" dirty="0" smtClean="0">
                <a:latin typeface="AR BLANCA" panose="02000000000000000000" pitchFamily="2" charset="0"/>
              </a:rPr>
              <a:t>n’hésitez pas si vous avez des questions !</a:t>
            </a:r>
            <a:endParaRPr lang="fr-FR" sz="6000" dirty="0">
              <a:latin typeface="AR BLANCA" panose="02000000000000000000" pitchFamily="2" charset="0"/>
            </a:endParaRPr>
          </a:p>
        </p:txBody>
      </p:sp>
    </p:spTree>
    <p:extLst>
      <p:ext uri="{BB962C8B-B14F-4D97-AF65-F5344CB8AC3E}">
        <p14:creationId xmlns:p14="http://schemas.microsoft.com/office/powerpoint/2010/main" val="3444975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38016" y="4917309"/>
            <a:ext cx="6597464" cy="816228"/>
          </a:xfrm>
        </p:spPr>
        <p:txBody>
          <a:bodyPr/>
          <a:lstStyle/>
          <a:p>
            <a:r>
              <a:rPr lang="fr-FR" dirty="0" smtClean="0"/>
              <a:t>Présentation de l’école</a:t>
            </a:r>
            <a:endParaRPr lang="fr-FR" dirty="0"/>
          </a:p>
        </p:txBody>
      </p:sp>
      <p:sp>
        <p:nvSpPr>
          <p:cNvPr id="3" name="Espace réservé du texte 2"/>
          <p:cNvSpPr>
            <a:spLocks noGrp="1"/>
          </p:cNvSpPr>
          <p:nvPr>
            <p:ph type="body" idx="1"/>
          </p:nvPr>
        </p:nvSpPr>
        <p:spPr>
          <a:xfrm>
            <a:off x="3931820" y="198696"/>
            <a:ext cx="6409856" cy="3877985"/>
          </a:xfrm>
          <a:noFill/>
          <a:ln w="76200">
            <a:solidFill>
              <a:schemeClr val="tx1"/>
            </a:solidFill>
          </a:ln>
        </p:spPr>
        <p:txBody>
          <a:bodyPr wrap="square" rtlCol="0">
            <a:spAutoFit/>
          </a:bodyPr>
          <a:lstStyle/>
          <a:p>
            <a:pPr algn="ctr"/>
            <a:endParaRPr lang="fr-FR" sz="1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fr-FR"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Photos </a:t>
            </a:r>
            <a:r>
              <a:rPr lang="fr-FR"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 </a:t>
            </a:r>
            <a:r>
              <a:rPr lang="fr-FR"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l’école</a:t>
            </a:r>
          </a:p>
          <a:p>
            <a:pPr algn="ctr"/>
            <a:endParaRPr lang="fr-FR" sz="1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fr-FR" sz="1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5740" y="923731"/>
            <a:ext cx="10888824" cy="4462760"/>
          </a:xfrm>
          <a:prstGeom prst="rect">
            <a:avLst/>
          </a:prstGeom>
          <a:noFill/>
        </p:spPr>
        <p:txBody>
          <a:bodyPr wrap="square" rtlCol="0">
            <a:spAutoFit/>
          </a:bodyPr>
          <a:lstStyle/>
          <a:p>
            <a:r>
              <a:rPr lang="fr-FR" sz="4400" dirty="0" smtClean="0">
                <a:latin typeface="AR DECODE" panose="02000000000000000000" pitchFamily="2" charset="0"/>
              </a:rPr>
              <a:t>Je vous remercie d’être venu à cette réunion et de votre attention.</a:t>
            </a:r>
          </a:p>
          <a:p>
            <a:r>
              <a:rPr lang="fr-FR" sz="4400" dirty="0" smtClean="0">
                <a:latin typeface="AR DECODE" panose="02000000000000000000" pitchFamily="2" charset="0"/>
              </a:rPr>
              <a:t>Si toutefois des questions vous vienne, n’hésitez pas à me les poser via le carnet de liaison ou directement à la classe.</a:t>
            </a:r>
          </a:p>
          <a:p>
            <a:endParaRPr lang="fr-FR" sz="4400" dirty="0">
              <a:latin typeface="AR DECODE" panose="02000000000000000000" pitchFamily="2" charset="0"/>
            </a:endParaRPr>
          </a:p>
          <a:p>
            <a:r>
              <a:rPr lang="fr-FR" sz="4400" dirty="0" smtClean="0">
                <a:latin typeface="AR DECODE" panose="02000000000000000000" pitchFamily="2" charset="0"/>
              </a:rPr>
              <a:t>Je vous souhaite à présent une bonne soirée</a:t>
            </a:r>
          </a:p>
          <a:p>
            <a:endParaRPr lang="fr-FR" sz="3200" dirty="0"/>
          </a:p>
          <a:p>
            <a:endParaRPr lang="fr-FR" sz="3200" dirty="0"/>
          </a:p>
        </p:txBody>
      </p:sp>
    </p:spTree>
    <p:extLst>
      <p:ext uri="{BB962C8B-B14F-4D97-AF65-F5344CB8AC3E}">
        <p14:creationId xmlns:p14="http://schemas.microsoft.com/office/powerpoint/2010/main" val="17045864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pPr algn="l" defTabSz="914400">
              <a:lnSpc>
                <a:spcPct val="95000"/>
              </a:lnSpc>
              <a:spcBef>
                <a:spcPts val="0"/>
              </a:spcBef>
              <a:buNone/>
            </a:pPr>
            <a:r>
              <a:rPr lang="fr-FR" sz="3000" b="0" i="0" dirty="0" smtClean="0">
                <a:solidFill>
                  <a:srgbClr val="E5E6DA"/>
                </a:solidFill>
                <a:latin typeface="Calibri"/>
                <a:ea typeface="+mj-ea"/>
                <a:cs typeface="+mj-cs"/>
              </a:rPr>
              <a:t>Les horaires de l’école</a:t>
            </a:r>
            <a:endParaRPr lang="fr-FR" sz="3000" b="0" i="0" dirty="0">
              <a:solidFill>
                <a:srgbClr val="E5E6DA"/>
              </a:solidFill>
              <a:latin typeface="Calibri"/>
              <a:ea typeface="+mj-ea"/>
              <a:cs typeface="+mj-cs"/>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492" y="541636"/>
            <a:ext cx="1303276" cy="1509586"/>
          </a:xfrm>
          <a:prstGeom prst="rect">
            <a:avLst/>
          </a:prstGeom>
        </p:spPr>
      </p:pic>
      <p:sp>
        <p:nvSpPr>
          <p:cNvPr id="7" name="ZoneTexte 6"/>
          <p:cNvSpPr txBox="1"/>
          <p:nvPr/>
        </p:nvSpPr>
        <p:spPr>
          <a:xfrm>
            <a:off x="9905768" y="1174059"/>
            <a:ext cx="1219200" cy="830997"/>
          </a:xfrm>
          <a:prstGeom prst="rect">
            <a:avLst/>
          </a:prstGeom>
          <a:noFill/>
        </p:spPr>
        <p:txBody>
          <a:bodyPr wrap="square" rtlCol="0">
            <a:spAutoFit/>
          </a:bodyPr>
          <a:lstStyle/>
          <a:p>
            <a:r>
              <a:rPr lang="fr-FR" sz="1000" dirty="0">
                <a:solidFill>
                  <a:schemeClr val="accent4">
                    <a:lumMod val="40000"/>
                    <a:lumOff val="60000"/>
                  </a:schemeClr>
                </a:solidFill>
              </a:rPr>
              <a:t>Robert Doisneau, </a:t>
            </a:r>
            <a:endParaRPr lang="fr-FR" sz="1000" dirty="0" smtClean="0">
              <a:solidFill>
                <a:schemeClr val="accent4">
                  <a:lumMod val="40000"/>
                  <a:lumOff val="60000"/>
                </a:schemeClr>
              </a:solidFill>
            </a:endParaRPr>
          </a:p>
          <a:p>
            <a:r>
              <a:rPr lang="fr-FR" sz="1000" dirty="0" smtClean="0">
                <a:solidFill>
                  <a:schemeClr val="accent4">
                    <a:lumMod val="40000"/>
                    <a:lumOff val="60000"/>
                  </a:schemeClr>
                </a:solidFill>
              </a:rPr>
              <a:t>le </a:t>
            </a:r>
            <a:r>
              <a:rPr lang="fr-FR" sz="1000" dirty="0">
                <a:solidFill>
                  <a:schemeClr val="accent4">
                    <a:lumMod val="40000"/>
                    <a:lumOff val="60000"/>
                  </a:schemeClr>
                </a:solidFill>
              </a:rPr>
              <a:t>cadran solaire, Paris 1956</a:t>
            </a:r>
            <a:r>
              <a:rPr lang="fr-FR" dirty="0"/>
              <a:t/>
            </a:r>
            <a:br>
              <a:rPr lang="fr-FR" dirty="0"/>
            </a:br>
            <a:endParaRPr lang="fr-FR" dirty="0"/>
          </a:p>
        </p:txBody>
      </p:sp>
      <p:sp>
        <p:nvSpPr>
          <p:cNvPr id="2" name="Espace réservé du contenu 1"/>
          <p:cNvSpPr>
            <a:spLocks noGrp="1"/>
          </p:cNvSpPr>
          <p:nvPr>
            <p:ph idx="1"/>
          </p:nvPr>
        </p:nvSpPr>
        <p:spPr>
          <a:xfrm>
            <a:off x="1280160" y="2190749"/>
            <a:ext cx="9628632" cy="4350094"/>
          </a:xfrm>
        </p:spPr>
        <p:txBody>
          <a:bodyPr>
            <a:normAutofit/>
          </a:bodyPr>
          <a:lstStyle/>
          <a:p>
            <a:pPr marL="0" indent="0">
              <a:buNone/>
            </a:pPr>
            <a:r>
              <a:rPr lang="fr-FR" dirty="0" smtClean="0"/>
              <a:t>Tout les matins du lundi au vendredi : </a:t>
            </a:r>
            <a:r>
              <a:rPr lang="fr-FR" b="1" dirty="0" smtClean="0"/>
              <a:t>8h45 – 12h00</a:t>
            </a:r>
            <a:r>
              <a:rPr lang="fr-FR" dirty="0" smtClean="0"/>
              <a:t>                                                (récréation de 10h00 à 10h15)</a:t>
            </a:r>
          </a:p>
          <a:p>
            <a:pPr marL="0" indent="0">
              <a:buNone/>
            </a:pPr>
            <a:r>
              <a:rPr lang="fr-FR" dirty="0" smtClean="0"/>
              <a:t>Le lundi après-midi : </a:t>
            </a:r>
            <a:r>
              <a:rPr lang="fr-FR" b="1" dirty="0" smtClean="0"/>
              <a:t>13h45 – 14h45</a:t>
            </a:r>
            <a:r>
              <a:rPr lang="fr-FR" dirty="0" smtClean="0"/>
              <a:t>, suivi des TAP (facultatif) organisé par la mairie jusque 16h30</a:t>
            </a:r>
          </a:p>
          <a:p>
            <a:pPr marL="0" indent="0">
              <a:buNone/>
            </a:pPr>
            <a:r>
              <a:rPr lang="fr-FR" dirty="0" smtClean="0"/>
              <a:t>Les mardi, jeudi et vendredi après-midi : </a:t>
            </a:r>
            <a:r>
              <a:rPr lang="fr-FR" b="1" dirty="0" smtClean="0"/>
              <a:t>13h45 – 16h00</a:t>
            </a:r>
          </a:p>
          <a:p>
            <a:r>
              <a:rPr lang="fr-FR" dirty="0" smtClean="0"/>
              <a:t>Les enfants de classe élémentaires sont accueillis sur la cour, ceux de maternelle dans les classes, </a:t>
            </a:r>
            <a:r>
              <a:rPr lang="fr-FR" u="sng" dirty="0" smtClean="0"/>
              <a:t>à partir de 8h35 le matin et 13h35 l’après-midi.</a:t>
            </a:r>
          </a:p>
          <a:p>
            <a:endParaRPr lang="fr-FR" u="sng" dirty="0" smtClean="0"/>
          </a:p>
          <a:p>
            <a:pPr marL="0" indent="0" algn="ctr">
              <a:buNone/>
            </a:pPr>
            <a:r>
              <a:rPr lang="fr-FR" sz="2400" b="1" u="sng" dirty="0" smtClean="0"/>
              <a:t>Il est important de respecter ces horaires pour le bien-être de l’enfant.</a:t>
            </a:r>
          </a:p>
          <a:p>
            <a:endParaRPr lang="fr-FR" u="sng" dirty="0"/>
          </a:p>
        </p:txBody>
      </p:sp>
    </p:spTree>
    <p:extLst>
      <p:ext uri="{BB962C8B-B14F-4D97-AF65-F5344CB8AC3E}">
        <p14:creationId xmlns:p14="http://schemas.microsoft.com/office/powerpoint/2010/main" val="280796384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Absences et retards</a:t>
            </a:r>
            <a:endParaRPr lang="fr-FR" dirty="0"/>
          </a:p>
        </p:txBody>
      </p:sp>
      <p:sp>
        <p:nvSpPr>
          <p:cNvPr id="3" name="Espace réservé du contenu 2"/>
          <p:cNvSpPr>
            <a:spLocks noGrp="1"/>
          </p:cNvSpPr>
          <p:nvPr>
            <p:ph idx="1"/>
          </p:nvPr>
        </p:nvSpPr>
        <p:spPr/>
        <p:txBody>
          <a:bodyPr/>
          <a:lstStyle/>
          <a:p>
            <a:r>
              <a:rPr lang="fr-FR" dirty="0" smtClean="0"/>
              <a:t>Les absences :</a:t>
            </a:r>
          </a:p>
          <a:p>
            <a:pPr marL="0" indent="0">
              <a:buNone/>
            </a:pPr>
            <a:r>
              <a:rPr lang="fr-FR" dirty="0"/>
              <a:t>Si votre enfant va être ou à été absent, merci de remplir un billet d’absence que vous trouverez à la fin de son agenda</a:t>
            </a:r>
            <a:r>
              <a:rPr lang="fr-FR" dirty="0" smtClean="0"/>
              <a:t>.</a:t>
            </a:r>
          </a:p>
          <a:p>
            <a:pPr marL="0" indent="0">
              <a:buNone/>
            </a:pPr>
            <a:r>
              <a:rPr lang="fr-FR" dirty="0" smtClean="0"/>
              <a:t>Merci de prévenir l’école, le matin au 00.00.00.00.00</a:t>
            </a:r>
          </a:p>
          <a:p>
            <a:r>
              <a:rPr lang="fr-FR" dirty="0" smtClean="0"/>
              <a:t>Les retards :</a:t>
            </a:r>
          </a:p>
          <a:p>
            <a:pPr marL="0" indent="0">
              <a:buNone/>
            </a:pPr>
            <a:r>
              <a:rPr lang="fr-FR" dirty="0" smtClean="0"/>
              <a:t>Les retards sont à éviter. Au bout de plusieurs retards accumulés, un avertissement sera écrit aux parents.</a:t>
            </a:r>
          </a:p>
          <a:p>
            <a:pPr marL="0" indent="0">
              <a:buNone/>
            </a:pPr>
            <a:endParaRPr lang="fr-FR" dirty="0" smtClean="0"/>
          </a:p>
          <a:p>
            <a:pPr marL="0" indent="0">
              <a:buNone/>
            </a:pPr>
            <a:endParaRPr lang="fr-FR" dirty="0" smtClean="0"/>
          </a:p>
          <a:p>
            <a:pPr marL="0" indent="0">
              <a:buNone/>
            </a:pPr>
            <a:endParaRPr lang="fr-FR" dirty="0" smtClean="0"/>
          </a:p>
        </p:txBody>
      </p:sp>
    </p:spTree>
    <p:extLst>
      <p:ext uri="{BB962C8B-B14F-4D97-AF65-F5344CB8AC3E}">
        <p14:creationId xmlns:p14="http://schemas.microsoft.com/office/powerpoint/2010/main" val="88964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defTabSz="914400">
              <a:lnSpc>
                <a:spcPct val="95000"/>
              </a:lnSpc>
              <a:spcBef>
                <a:spcPts val="0"/>
              </a:spcBef>
              <a:buNone/>
            </a:pPr>
            <a:r>
              <a:rPr lang="fr-FR" sz="3000" b="0" i="0" dirty="0" smtClean="0">
                <a:solidFill>
                  <a:srgbClr val="E5E6DA"/>
                </a:solidFill>
                <a:latin typeface="Calibri"/>
                <a:ea typeface="+mj-ea"/>
                <a:cs typeface="+mj-cs"/>
              </a:rPr>
              <a:t>Les services périscolaires </a:t>
            </a:r>
            <a:endParaRPr lang="fr-FR" sz="3000" b="0" i="0" dirty="0">
              <a:solidFill>
                <a:srgbClr val="E5E6DA"/>
              </a:solidFill>
              <a:latin typeface="Calibri"/>
              <a:ea typeface="+mj-ea"/>
              <a:cs typeface="+mj-cs"/>
            </a:endParaRPr>
          </a:p>
        </p:txBody>
      </p:sp>
      <p:sp>
        <p:nvSpPr>
          <p:cNvPr id="3" name="Espace réservé du contenu 2"/>
          <p:cNvSpPr>
            <a:spLocks noGrp="1"/>
          </p:cNvSpPr>
          <p:nvPr>
            <p:ph idx="1"/>
          </p:nvPr>
        </p:nvSpPr>
        <p:spPr>
          <a:xfrm>
            <a:off x="1280160" y="2199503"/>
            <a:ext cx="9628632" cy="3977459"/>
          </a:xfrm>
        </p:spPr>
        <p:txBody>
          <a:bodyPr/>
          <a:lstStyle/>
          <a:p>
            <a:pPr marL="0" indent="0">
              <a:buNone/>
            </a:pPr>
            <a:r>
              <a:rPr lang="fr-FR" dirty="0" smtClean="0"/>
              <a:t>Les services scolaire sont </a:t>
            </a:r>
            <a:r>
              <a:rPr lang="fr-FR" b="1" dirty="0" smtClean="0"/>
              <a:t>facultatifs, </a:t>
            </a:r>
            <a:r>
              <a:rPr lang="fr-FR" dirty="0" smtClean="0"/>
              <a:t>ils sont organisé par la mairie. </a:t>
            </a:r>
          </a:p>
          <a:p>
            <a:r>
              <a:rPr lang="fr-FR" u="sng" dirty="0" smtClean="0"/>
              <a:t>Voici leur organisation :</a:t>
            </a:r>
          </a:p>
          <a:p>
            <a:pPr marL="0" indent="0">
              <a:buNone/>
            </a:pPr>
            <a:r>
              <a:rPr lang="fr-FR" b="1" dirty="0" smtClean="0"/>
              <a:t>- La </a:t>
            </a:r>
            <a:r>
              <a:rPr lang="fr-FR" b="1" dirty="0"/>
              <a:t>garderie du matin : </a:t>
            </a:r>
            <a:r>
              <a:rPr lang="fr-FR" dirty="0"/>
              <a:t>de 7h15 à </a:t>
            </a:r>
            <a:r>
              <a:rPr lang="fr-FR" dirty="0" smtClean="0"/>
              <a:t>8h35</a:t>
            </a:r>
          </a:p>
          <a:p>
            <a:pPr marL="0" indent="0">
              <a:buNone/>
            </a:pPr>
            <a:r>
              <a:rPr lang="fr-FR" b="1" dirty="0" smtClean="0"/>
              <a:t>- Le temps méridien : </a:t>
            </a:r>
            <a:r>
              <a:rPr lang="fr-FR" dirty="0"/>
              <a:t>de 12h00 à </a:t>
            </a:r>
            <a:r>
              <a:rPr lang="fr-FR" dirty="0" smtClean="0"/>
              <a:t>13h35 (avec le repas)</a:t>
            </a:r>
          </a:p>
          <a:p>
            <a:pPr marL="0" indent="0">
              <a:buNone/>
            </a:pPr>
            <a:r>
              <a:rPr lang="fr-FR" b="1" dirty="0" smtClean="0"/>
              <a:t>- La </a:t>
            </a:r>
            <a:r>
              <a:rPr lang="fr-FR" b="1" dirty="0"/>
              <a:t>garderie du soir : </a:t>
            </a:r>
            <a:r>
              <a:rPr lang="fr-FR" dirty="0"/>
              <a:t>de 16h00 à 18h45 (avec le </a:t>
            </a:r>
            <a:r>
              <a:rPr lang="fr-FR" dirty="0" smtClean="0"/>
              <a:t>goûter)</a:t>
            </a:r>
          </a:p>
          <a:p>
            <a:pPr marL="0" indent="0">
              <a:buNone/>
            </a:pPr>
            <a:r>
              <a:rPr lang="fr-FR" b="1" dirty="0" smtClean="0"/>
              <a:t>- Les TAP (Temps d’Activités Périscolaires) : </a:t>
            </a:r>
            <a:r>
              <a:rPr lang="fr-FR" dirty="0" smtClean="0"/>
              <a:t>le lundi de 14h45 à 16h30</a:t>
            </a:r>
          </a:p>
          <a:p>
            <a:pPr marL="0" indent="0">
              <a:buNone/>
            </a:pPr>
            <a:r>
              <a:rPr lang="fr-FR" dirty="0" smtClean="0"/>
              <a:t>Pour plus d’information, renseignez vous auprès du personnel périscolaire ou à la mairie.</a:t>
            </a: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projet d’école</a:t>
            </a:r>
            <a:endParaRPr lang="fr-FR" dirty="0"/>
          </a:p>
        </p:txBody>
      </p:sp>
      <p:sp>
        <p:nvSpPr>
          <p:cNvPr id="3" name="Espace réservé du contenu 2"/>
          <p:cNvSpPr>
            <a:spLocks noGrp="1"/>
          </p:cNvSpPr>
          <p:nvPr>
            <p:ph idx="1"/>
          </p:nvPr>
        </p:nvSpPr>
        <p:spPr/>
        <p:txBody>
          <a:bodyPr/>
          <a:lstStyle/>
          <a:p>
            <a:r>
              <a:rPr lang="fr-FR" dirty="0" smtClean="0"/>
              <a:t>Le thème du projet d’école est …</a:t>
            </a:r>
            <a:endParaRPr lang="fr-FR" dirty="0"/>
          </a:p>
        </p:txBody>
      </p:sp>
    </p:spTree>
    <p:extLst>
      <p:ext uri="{BB962C8B-B14F-4D97-AF65-F5344CB8AC3E}">
        <p14:creationId xmlns:p14="http://schemas.microsoft.com/office/powerpoint/2010/main" val="11038237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L’ENT et le site de l’école</a:t>
            </a:r>
            <a:endParaRPr lang="fr-FR" dirty="0"/>
          </a:p>
        </p:txBody>
      </p:sp>
      <p:sp>
        <p:nvSpPr>
          <p:cNvPr id="3" name="Espace réservé du contenu 2"/>
          <p:cNvSpPr>
            <a:spLocks noGrp="1"/>
          </p:cNvSpPr>
          <p:nvPr>
            <p:ph idx="1"/>
          </p:nvPr>
        </p:nvSpPr>
        <p:spPr/>
        <p:txBody>
          <a:bodyPr/>
          <a:lstStyle/>
          <a:p>
            <a:r>
              <a:rPr lang="fr-FR" dirty="0" smtClean="0"/>
              <a:t>L’ENT (Espace Numérique de Travail) :</a:t>
            </a:r>
          </a:p>
          <a:p>
            <a:pPr marL="0" indent="0">
              <a:buNone/>
            </a:pPr>
            <a:r>
              <a:rPr lang="fr-FR" dirty="0"/>
              <a:t>Les élèves et les parents dispose d’un compte sur l’ENT de l’école. Elle servira à mettre le travail du soir, les infos, différents papiers/leçons, </a:t>
            </a:r>
            <a:r>
              <a:rPr lang="fr-FR" dirty="0" err="1"/>
              <a:t>etc</a:t>
            </a:r>
            <a:r>
              <a:rPr lang="fr-FR" dirty="0"/>
              <a:t> </a:t>
            </a:r>
            <a:r>
              <a:rPr lang="fr-FR" dirty="0" smtClean="0"/>
              <a:t>…</a:t>
            </a:r>
          </a:p>
          <a:p>
            <a:r>
              <a:rPr lang="fr-FR" dirty="0" smtClean="0"/>
              <a:t>Le site de l’école :</a:t>
            </a:r>
          </a:p>
          <a:p>
            <a:pPr marL="0" indent="0">
              <a:buNone/>
            </a:pPr>
            <a:r>
              <a:rPr lang="fr-FR" dirty="0" smtClean="0"/>
              <a:t>Sers à rester informé sur les actualités de l’école et suivre ce que font les enfants à l’école.</a:t>
            </a:r>
          </a:p>
          <a:p>
            <a:pPr marL="0" indent="0">
              <a:buNone/>
            </a:pPr>
            <a:endParaRPr lang="fr-FR" dirty="0"/>
          </a:p>
        </p:txBody>
      </p:sp>
    </p:spTree>
    <p:extLst>
      <p:ext uri="{BB962C8B-B14F-4D97-AF65-F5344CB8AC3E}">
        <p14:creationId xmlns:p14="http://schemas.microsoft.com/office/powerpoint/2010/main" val="14789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defTabSz="914400">
              <a:lnSpc>
                <a:spcPct val="95000"/>
              </a:lnSpc>
              <a:spcBef>
                <a:spcPts val="0"/>
              </a:spcBef>
              <a:buNone/>
            </a:pPr>
            <a:r>
              <a:rPr lang="fr-FR" sz="3000" b="0" i="0" dirty="0" smtClean="0">
                <a:solidFill>
                  <a:srgbClr val="E5E6DA"/>
                </a:solidFill>
                <a:latin typeface="Calibri"/>
                <a:ea typeface="+mj-ea"/>
                <a:cs typeface="+mj-cs"/>
              </a:rPr>
              <a:t>Les effectifs</a:t>
            </a:r>
            <a:endParaRPr lang="fr-FR" sz="3000" b="0" i="0" dirty="0">
              <a:solidFill>
                <a:srgbClr val="E5E6DA"/>
              </a:solidFill>
              <a:latin typeface="Calibri"/>
              <a:ea typeface="+mj-ea"/>
              <a:cs typeface="+mj-cs"/>
            </a:endParaRPr>
          </a:p>
        </p:txBody>
      </p:sp>
      <p:sp>
        <p:nvSpPr>
          <p:cNvPr id="3" name="Espace réservé du contenu 2"/>
          <p:cNvSpPr>
            <a:spLocks noGrp="1"/>
          </p:cNvSpPr>
          <p:nvPr>
            <p:ph sz="half" idx="1"/>
          </p:nvPr>
        </p:nvSpPr>
        <p:spPr/>
        <p:txBody>
          <a:bodyPr/>
          <a:lstStyle/>
          <a:p>
            <a:pPr marL="0" indent="0" algn="l" defTabSz="914400">
              <a:lnSpc>
                <a:spcPct val="100000"/>
              </a:lnSpc>
              <a:spcBef>
                <a:spcPts val="1500"/>
              </a:spcBef>
              <a:buClr>
                <a:srgbClr val="3C4743"/>
              </a:buClr>
              <a:buNone/>
            </a:pPr>
            <a:r>
              <a:rPr lang="fr-FR" dirty="0" smtClean="0">
                <a:solidFill>
                  <a:srgbClr val="3C4743"/>
                </a:solidFill>
                <a:latin typeface="Calibri"/>
              </a:rPr>
              <a:t>L’école accueille 240 élèves (et 3 TPS mais ils ne sont pas comptabilisés).</a:t>
            </a:r>
          </a:p>
          <a:p>
            <a:pPr marL="0" indent="0" algn="l" defTabSz="914400">
              <a:lnSpc>
                <a:spcPct val="100000"/>
              </a:lnSpc>
              <a:spcBef>
                <a:spcPts val="1500"/>
              </a:spcBef>
              <a:buClr>
                <a:srgbClr val="3C4743"/>
              </a:buClr>
              <a:buNone/>
            </a:pPr>
            <a:endParaRPr lang="fr-FR" sz="2200" b="0" i="0" dirty="0" smtClean="0">
              <a:solidFill>
                <a:srgbClr val="3C4743"/>
              </a:solidFill>
              <a:latin typeface="Calibri"/>
              <a:ea typeface="+mn-ea"/>
              <a:cs typeface="+mn-cs"/>
            </a:endParaRPr>
          </a:p>
        </p:txBody>
      </p:sp>
      <p:graphicFrame>
        <p:nvGraphicFramePr>
          <p:cNvPr id="12" name="Espace réservé du contenu 11" descr="Tableau d’exemple avec 3 colonnes et 4 lignes" title="Tableau"/>
          <p:cNvGraphicFramePr>
            <a:graphicFrameLocks noGrp="1"/>
          </p:cNvGraphicFramePr>
          <p:nvPr>
            <p:ph sz="half" idx="2"/>
            <p:extLst>
              <p:ext uri="{D42A27DB-BD31-4B8C-83A1-F6EECF244321}">
                <p14:modId xmlns:p14="http://schemas.microsoft.com/office/powerpoint/2010/main" val="3048782146"/>
              </p:ext>
            </p:extLst>
          </p:nvPr>
        </p:nvGraphicFramePr>
        <p:xfrm>
          <a:off x="6439799" y="1954711"/>
          <a:ext cx="5109648" cy="4432528"/>
        </p:xfrm>
        <a:graphic>
          <a:graphicData uri="http://schemas.openxmlformats.org/drawingml/2006/table">
            <a:tbl>
              <a:tblPr firstRow="1" bandRow="1">
                <a:tableStyleId>{3B4B98B0-60AC-42C2-AFA5-B58CD77FA1E5}</a:tableStyleId>
              </a:tblPr>
              <a:tblGrid>
                <a:gridCol w="1277412"/>
                <a:gridCol w="1277412"/>
                <a:gridCol w="1277412"/>
                <a:gridCol w="1277412"/>
              </a:tblGrid>
              <a:tr h="474056">
                <a:tc>
                  <a:txBody>
                    <a:bodyPr/>
                    <a:lstStyle/>
                    <a:p>
                      <a:r>
                        <a:rPr lang="fr-FR" noProof="0" dirty="0" smtClean="0"/>
                        <a:t>Classe</a:t>
                      </a:r>
                      <a:endParaRPr lang="fr-FR" noProof="0" dirty="0"/>
                    </a:p>
                  </a:txBody>
                  <a:tcPr anchor="ctr"/>
                </a:tc>
                <a:tc>
                  <a:txBody>
                    <a:bodyPr/>
                    <a:lstStyle/>
                    <a:p>
                      <a:pPr algn="ctr"/>
                      <a:r>
                        <a:rPr lang="fr-FR" noProof="0" dirty="0" smtClean="0"/>
                        <a:t>Nombre d’élèves</a:t>
                      </a:r>
                      <a:endParaRPr lang="fr-FR" noProof="0" dirty="0"/>
                    </a:p>
                  </a:txBody>
                  <a:tcPr anchor="ctr"/>
                </a:tc>
                <a:tc>
                  <a:txBody>
                    <a:bodyPr/>
                    <a:lstStyle/>
                    <a:p>
                      <a:pPr algn="ctr"/>
                      <a:r>
                        <a:rPr lang="fr-FR" noProof="0" dirty="0" smtClean="0"/>
                        <a:t>Nombre de filles</a:t>
                      </a:r>
                      <a:endParaRPr lang="fr-FR" noProof="0" dirty="0"/>
                    </a:p>
                  </a:txBody>
                  <a:tcPr anchor="ctr"/>
                </a:tc>
                <a:tc>
                  <a:txBody>
                    <a:bodyPr/>
                    <a:lstStyle/>
                    <a:p>
                      <a:pPr algn="ctr"/>
                      <a:r>
                        <a:rPr lang="fr-FR" noProof="0" dirty="0" smtClean="0"/>
                        <a:t>Nombre de garçons</a:t>
                      </a:r>
                      <a:endParaRPr lang="fr-FR" noProof="0" dirty="0"/>
                    </a:p>
                  </a:txBody>
                  <a:tcPr anchor="ctr"/>
                </a:tc>
              </a:tr>
              <a:tr h="474056">
                <a:tc>
                  <a:txBody>
                    <a:bodyPr/>
                    <a:lstStyle/>
                    <a:p>
                      <a:r>
                        <a:rPr lang="fr-FR" noProof="0" dirty="0" smtClean="0"/>
                        <a:t>TPS/PS1 &amp;2</a:t>
                      </a:r>
                      <a:endParaRPr lang="fr-FR" noProof="0" dirty="0"/>
                    </a:p>
                  </a:txBody>
                  <a:tcPr anchor="ctr"/>
                </a:tc>
                <a:tc>
                  <a:txBody>
                    <a:bodyPr/>
                    <a:lstStyle/>
                    <a:p>
                      <a:pPr algn="ctr"/>
                      <a:r>
                        <a:rPr lang="fr-FR" noProof="0" dirty="0" smtClean="0"/>
                        <a:t>24</a:t>
                      </a:r>
                      <a:endParaRPr lang="fr-FR" noProof="0" dirty="0"/>
                    </a:p>
                  </a:txBody>
                  <a:tcPr anchor="ctr"/>
                </a:tc>
                <a:tc>
                  <a:txBody>
                    <a:bodyPr/>
                    <a:lstStyle/>
                    <a:p>
                      <a:pPr algn="ctr"/>
                      <a:r>
                        <a:rPr lang="fr-FR" noProof="0" dirty="0" smtClean="0"/>
                        <a:t>14</a:t>
                      </a:r>
                      <a:endParaRPr lang="fr-FR" noProof="0" dirty="0"/>
                    </a:p>
                  </a:txBody>
                  <a:tcPr anchor="ctr"/>
                </a:tc>
                <a:tc>
                  <a:txBody>
                    <a:bodyPr/>
                    <a:lstStyle/>
                    <a:p>
                      <a:pPr algn="ctr"/>
                      <a:r>
                        <a:rPr lang="fr-FR" noProof="0" dirty="0" smtClean="0"/>
                        <a:t>10</a:t>
                      </a:r>
                      <a:endParaRPr lang="fr-FR" noProof="0" dirty="0"/>
                    </a:p>
                  </a:txBody>
                  <a:tcPr anchor="ctr"/>
                </a:tc>
              </a:tr>
              <a:tr h="474056">
                <a:tc>
                  <a:txBody>
                    <a:bodyPr/>
                    <a:lstStyle/>
                    <a:p>
                      <a:r>
                        <a:rPr lang="fr-FR" noProof="0" dirty="0" smtClean="0"/>
                        <a:t>MS</a:t>
                      </a:r>
                      <a:endParaRPr lang="fr-FR" noProof="0" dirty="0"/>
                    </a:p>
                  </a:txBody>
                  <a:tcPr anchor="ctr"/>
                </a:tc>
                <a:tc>
                  <a:txBody>
                    <a:bodyPr/>
                    <a:lstStyle/>
                    <a:p>
                      <a:pPr algn="ctr"/>
                      <a:r>
                        <a:rPr lang="fr-FR" noProof="0" dirty="0" smtClean="0"/>
                        <a:t>29</a:t>
                      </a:r>
                      <a:endParaRPr lang="fr-FR" noProof="0" dirty="0"/>
                    </a:p>
                  </a:txBody>
                  <a:tcPr anchor="ctr"/>
                </a:tc>
                <a:tc>
                  <a:txBody>
                    <a:bodyPr/>
                    <a:lstStyle/>
                    <a:p>
                      <a:pPr algn="ctr"/>
                      <a:r>
                        <a:rPr lang="fr-FR" noProof="0" dirty="0" smtClean="0"/>
                        <a:t>15</a:t>
                      </a:r>
                      <a:endParaRPr lang="fr-FR" noProof="0" dirty="0"/>
                    </a:p>
                  </a:txBody>
                  <a:tcPr anchor="ctr"/>
                </a:tc>
                <a:tc>
                  <a:txBody>
                    <a:bodyPr/>
                    <a:lstStyle/>
                    <a:p>
                      <a:pPr algn="ctr"/>
                      <a:r>
                        <a:rPr lang="fr-FR" noProof="0" dirty="0" smtClean="0"/>
                        <a:t>14</a:t>
                      </a:r>
                      <a:endParaRPr lang="fr-FR" noProof="0" dirty="0"/>
                    </a:p>
                  </a:txBody>
                  <a:tcPr anchor="ctr"/>
                </a:tc>
              </a:tr>
              <a:tr h="474056">
                <a:tc>
                  <a:txBody>
                    <a:bodyPr/>
                    <a:lstStyle/>
                    <a:p>
                      <a:r>
                        <a:rPr lang="fr-FR" noProof="0" dirty="0" smtClean="0"/>
                        <a:t>GS</a:t>
                      </a:r>
                      <a:endParaRPr lang="fr-FR" noProof="0" dirty="0"/>
                    </a:p>
                  </a:txBody>
                  <a:tcPr anchor="ctr"/>
                </a:tc>
                <a:tc>
                  <a:txBody>
                    <a:bodyPr/>
                    <a:lstStyle/>
                    <a:p>
                      <a:pPr algn="ctr"/>
                      <a:r>
                        <a:rPr lang="fr-FR" noProof="0" dirty="0" smtClean="0"/>
                        <a:t>27</a:t>
                      </a:r>
                    </a:p>
                  </a:txBody>
                  <a:tcPr anchor="ctr"/>
                </a:tc>
                <a:tc>
                  <a:txBody>
                    <a:bodyPr/>
                    <a:lstStyle/>
                    <a:p>
                      <a:pPr algn="ctr"/>
                      <a:r>
                        <a:rPr lang="fr-FR" noProof="0" dirty="0" smtClean="0"/>
                        <a:t>12</a:t>
                      </a:r>
                    </a:p>
                  </a:txBody>
                  <a:tcPr anchor="ctr"/>
                </a:tc>
                <a:tc>
                  <a:txBody>
                    <a:bodyPr/>
                    <a:lstStyle/>
                    <a:p>
                      <a:pPr algn="ctr"/>
                      <a:r>
                        <a:rPr lang="fr-FR" noProof="0" dirty="0" smtClean="0"/>
                        <a:t>15</a:t>
                      </a:r>
                    </a:p>
                  </a:txBody>
                  <a:tcPr anchor="ctr"/>
                </a:tc>
              </a:tr>
              <a:tr h="474056">
                <a:tc>
                  <a:txBody>
                    <a:bodyPr/>
                    <a:lstStyle/>
                    <a:p>
                      <a:r>
                        <a:rPr lang="fr-FR" noProof="0" dirty="0" smtClean="0"/>
                        <a:t>CP</a:t>
                      </a:r>
                      <a:endParaRPr lang="fr-FR" noProof="0" dirty="0"/>
                    </a:p>
                  </a:txBody>
                  <a:tcPr anchor="ctr"/>
                </a:tc>
                <a:tc>
                  <a:txBody>
                    <a:bodyPr/>
                    <a:lstStyle/>
                    <a:p>
                      <a:pPr algn="ctr"/>
                      <a:r>
                        <a:rPr lang="fr-FR" noProof="0" dirty="0" smtClean="0"/>
                        <a:t>23</a:t>
                      </a:r>
                    </a:p>
                  </a:txBody>
                  <a:tcPr anchor="ctr"/>
                </a:tc>
                <a:tc>
                  <a:txBody>
                    <a:bodyPr/>
                    <a:lstStyle/>
                    <a:p>
                      <a:pPr algn="ctr"/>
                      <a:r>
                        <a:rPr lang="fr-FR" noProof="0" dirty="0" smtClean="0"/>
                        <a:t>10</a:t>
                      </a:r>
                    </a:p>
                  </a:txBody>
                  <a:tcPr anchor="ctr"/>
                </a:tc>
                <a:tc>
                  <a:txBody>
                    <a:bodyPr/>
                    <a:lstStyle/>
                    <a:p>
                      <a:pPr algn="ctr"/>
                      <a:r>
                        <a:rPr lang="fr-FR" noProof="0" dirty="0" smtClean="0"/>
                        <a:t>13</a:t>
                      </a:r>
                    </a:p>
                  </a:txBody>
                  <a:tcPr anchor="ctr"/>
                </a:tc>
              </a:tr>
              <a:tr h="474056">
                <a:tc>
                  <a:txBody>
                    <a:bodyPr/>
                    <a:lstStyle/>
                    <a:p>
                      <a:r>
                        <a:rPr lang="fr-FR" noProof="0" dirty="0" smtClean="0"/>
                        <a:t>CE1</a:t>
                      </a:r>
                      <a:endParaRPr lang="fr-FR" noProof="0" dirty="0"/>
                    </a:p>
                  </a:txBody>
                  <a:tcPr anchor="ctr"/>
                </a:tc>
                <a:tc>
                  <a:txBody>
                    <a:bodyPr/>
                    <a:lstStyle/>
                    <a:p>
                      <a:pPr algn="ctr"/>
                      <a:r>
                        <a:rPr lang="fr-FR" noProof="0" dirty="0" smtClean="0"/>
                        <a:t>24</a:t>
                      </a:r>
                    </a:p>
                  </a:txBody>
                  <a:tcPr anchor="ctr"/>
                </a:tc>
                <a:tc>
                  <a:txBody>
                    <a:bodyPr/>
                    <a:lstStyle/>
                    <a:p>
                      <a:pPr algn="ctr"/>
                      <a:r>
                        <a:rPr lang="fr-FR" noProof="0" dirty="0" smtClean="0"/>
                        <a:t>12</a:t>
                      </a:r>
                    </a:p>
                  </a:txBody>
                  <a:tcPr anchor="ctr"/>
                </a:tc>
                <a:tc>
                  <a:txBody>
                    <a:bodyPr/>
                    <a:lstStyle/>
                    <a:p>
                      <a:pPr algn="ctr"/>
                      <a:r>
                        <a:rPr lang="fr-FR" noProof="0" dirty="0" smtClean="0"/>
                        <a:t>12</a:t>
                      </a:r>
                    </a:p>
                  </a:txBody>
                  <a:tcPr anchor="ctr"/>
                </a:tc>
              </a:tr>
              <a:tr h="474056">
                <a:tc>
                  <a:txBody>
                    <a:bodyPr/>
                    <a:lstStyle/>
                    <a:p>
                      <a:r>
                        <a:rPr lang="fr-FR" noProof="0" dirty="0" smtClean="0"/>
                        <a:t>CE2</a:t>
                      </a:r>
                      <a:endParaRPr lang="fr-FR" noProof="0" dirty="0"/>
                    </a:p>
                  </a:txBody>
                  <a:tcPr anchor="ctr"/>
                </a:tc>
                <a:tc>
                  <a:txBody>
                    <a:bodyPr/>
                    <a:lstStyle/>
                    <a:p>
                      <a:pPr algn="ctr"/>
                      <a:r>
                        <a:rPr lang="fr-FR" noProof="0" dirty="0" smtClean="0"/>
                        <a:t>26</a:t>
                      </a:r>
                    </a:p>
                  </a:txBody>
                  <a:tcPr anchor="ctr"/>
                </a:tc>
                <a:tc>
                  <a:txBody>
                    <a:bodyPr/>
                    <a:lstStyle/>
                    <a:p>
                      <a:pPr algn="ctr"/>
                      <a:r>
                        <a:rPr lang="fr-FR" noProof="0" dirty="0" smtClean="0"/>
                        <a:t>12</a:t>
                      </a:r>
                    </a:p>
                  </a:txBody>
                  <a:tcPr anchor="ctr"/>
                </a:tc>
                <a:tc>
                  <a:txBody>
                    <a:bodyPr/>
                    <a:lstStyle/>
                    <a:p>
                      <a:pPr algn="ctr"/>
                      <a:r>
                        <a:rPr lang="fr-FR" noProof="0" dirty="0" smtClean="0"/>
                        <a:t>14</a:t>
                      </a:r>
                    </a:p>
                  </a:txBody>
                  <a:tcPr anchor="ctr"/>
                </a:tc>
              </a:tr>
              <a:tr h="474056">
                <a:tc>
                  <a:txBody>
                    <a:bodyPr/>
                    <a:lstStyle/>
                    <a:p>
                      <a:r>
                        <a:rPr lang="fr-FR" noProof="0" dirty="0" smtClean="0"/>
                        <a:t>CM1</a:t>
                      </a:r>
                      <a:endParaRPr lang="fr-FR" noProof="0" dirty="0"/>
                    </a:p>
                  </a:txBody>
                  <a:tcPr anchor="ctr"/>
                </a:tc>
                <a:tc>
                  <a:txBody>
                    <a:bodyPr/>
                    <a:lstStyle/>
                    <a:p>
                      <a:pPr algn="ctr"/>
                      <a:r>
                        <a:rPr lang="fr-FR" noProof="0" dirty="0" smtClean="0"/>
                        <a:t>25</a:t>
                      </a:r>
                    </a:p>
                  </a:txBody>
                  <a:tcPr anchor="ctr"/>
                </a:tc>
                <a:tc>
                  <a:txBody>
                    <a:bodyPr/>
                    <a:lstStyle/>
                    <a:p>
                      <a:pPr algn="ctr"/>
                      <a:r>
                        <a:rPr lang="fr-FR" noProof="0" dirty="0" smtClean="0"/>
                        <a:t>11</a:t>
                      </a:r>
                    </a:p>
                  </a:txBody>
                  <a:tcPr anchor="ctr"/>
                </a:tc>
                <a:tc>
                  <a:txBody>
                    <a:bodyPr/>
                    <a:lstStyle/>
                    <a:p>
                      <a:pPr algn="ctr"/>
                      <a:r>
                        <a:rPr lang="fr-FR" noProof="0" dirty="0" smtClean="0"/>
                        <a:t>14</a:t>
                      </a:r>
                    </a:p>
                  </a:txBody>
                  <a:tcPr anchor="ctr"/>
                </a:tc>
              </a:tr>
              <a:tr h="474056">
                <a:tc>
                  <a:txBody>
                    <a:bodyPr/>
                    <a:lstStyle/>
                    <a:p>
                      <a:r>
                        <a:rPr lang="fr-FR" noProof="0" dirty="0" smtClean="0"/>
                        <a:t>CM2</a:t>
                      </a:r>
                      <a:endParaRPr lang="fr-FR" noProof="0" dirty="0"/>
                    </a:p>
                  </a:txBody>
                  <a:tcPr anchor="ctr"/>
                </a:tc>
                <a:tc>
                  <a:txBody>
                    <a:bodyPr/>
                    <a:lstStyle/>
                    <a:p>
                      <a:pPr algn="ctr"/>
                      <a:r>
                        <a:rPr lang="fr-FR" noProof="0" dirty="0" smtClean="0"/>
                        <a:t>24</a:t>
                      </a:r>
                    </a:p>
                  </a:txBody>
                  <a:tcPr anchor="ctr"/>
                </a:tc>
                <a:tc>
                  <a:txBody>
                    <a:bodyPr/>
                    <a:lstStyle/>
                    <a:p>
                      <a:pPr algn="ctr"/>
                      <a:r>
                        <a:rPr lang="fr-FR" noProof="0" dirty="0" smtClean="0"/>
                        <a:t>13</a:t>
                      </a:r>
                    </a:p>
                  </a:txBody>
                  <a:tcPr anchor="ctr"/>
                </a:tc>
                <a:tc>
                  <a:txBody>
                    <a:bodyPr/>
                    <a:lstStyle/>
                    <a:p>
                      <a:pPr algn="ctr"/>
                      <a:r>
                        <a:rPr lang="fr-FR" noProof="0" dirty="0" smtClean="0"/>
                        <a:t>11</a:t>
                      </a:r>
                    </a:p>
                  </a:txBody>
                  <a:tcPr anchor="ctr"/>
                </a:tc>
              </a:tr>
            </a:tbl>
          </a:graphicData>
        </a:graphic>
      </p:graphicFrame>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nseignement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de matières de cours, conception d’illustrations sur tableau noir (grand écran)" id="{0B7D96CF-20D7-49BA-B5E3-2B2170C4C27C}" vid="{E31D1D4F-E677-4913-BAFB-2374645BFDE9}"/>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de matières de cours, conception d’illustrations sur tableau noir (grand écran)</Template>
  <TotalTime>0</TotalTime>
  <Words>1349</Words>
  <Application>Microsoft Office PowerPoint</Application>
  <PresentationFormat>Grand écran</PresentationFormat>
  <Paragraphs>286</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 BLANCA</vt:lpstr>
      <vt:lpstr>AR DECODE</vt:lpstr>
      <vt:lpstr>Calibri</vt:lpstr>
      <vt:lpstr>Wingdings</vt:lpstr>
      <vt:lpstr>Enseignement 16 x 9</vt:lpstr>
      <vt:lpstr>Réunion de rentrée  ►Classe de CM2 de l’école Saint-Exemple de là-bas◄ </vt:lpstr>
      <vt:lpstr>Présentation PowerPoint</vt:lpstr>
      <vt:lpstr>Présentation de l’école</vt:lpstr>
      <vt:lpstr>Les horaires de l’école</vt:lpstr>
      <vt:lpstr>Absences et retards</vt:lpstr>
      <vt:lpstr>Les services périscolaires </vt:lpstr>
      <vt:lpstr>Le projet d’école</vt:lpstr>
      <vt:lpstr>L’ENT et le site de l’école</vt:lpstr>
      <vt:lpstr>Les effectifs</vt:lpstr>
      <vt:lpstr>L’équipe éducative </vt:lpstr>
      <vt:lpstr>Le personnel de l’équipe éducative</vt:lpstr>
      <vt:lpstr>Présentation PowerPoint</vt:lpstr>
      <vt:lpstr>L’ APEL</vt:lpstr>
      <vt:lpstr>Présentation PowerPoint</vt:lpstr>
      <vt:lpstr>L’ OGEC</vt:lpstr>
      <vt:lpstr>Présentation PowerPoint</vt:lpstr>
      <vt:lpstr>L’enseignant</vt:lpstr>
      <vt:lpstr>Présentation PowerPoint</vt:lpstr>
      <vt:lpstr>Projet de classe</vt:lpstr>
      <vt:lpstr>L’emploi du temps</vt:lpstr>
      <vt:lpstr>Les rituels</vt:lpstr>
      <vt:lpstr>Les manuels</vt:lpstr>
      <vt:lpstr>Les cahier et classeur</vt:lpstr>
      <vt:lpstr>Devoirs</vt:lpstr>
      <vt:lpstr>Evaluations</vt:lpstr>
      <vt:lpstr>Les sorties scolaires</vt:lpstr>
      <vt:lpstr>Cahier de liaison</vt:lpstr>
      <vt:lpstr>Les vacances scolaires</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2015-06-10T15:26:52Z</dcterms:created>
  <dcterms:modified xsi:type="dcterms:W3CDTF">2015-09-06T13:35:17Z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