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70" r:id="rId3"/>
    <p:sldId id="281" r:id="rId4"/>
    <p:sldId id="271" r:id="rId5"/>
    <p:sldId id="272" r:id="rId6"/>
    <p:sldId id="276" r:id="rId7"/>
    <p:sldId id="277" r:id="rId8"/>
    <p:sldId id="278" r:id="rId9"/>
    <p:sldId id="279" r:id="rId10"/>
    <p:sldId id="273" r:id="rId11"/>
    <p:sldId id="275" r:id="rId12"/>
    <p:sldId id="282" r:id="rId13"/>
    <p:sldId id="274" r:id="rId14"/>
    <p:sldId id="258" r:id="rId15"/>
    <p:sldId id="280" r:id="rId16"/>
    <p:sldId id="256" r:id="rId17"/>
    <p:sldId id="257" r:id="rId18"/>
  </p:sldIdLst>
  <p:sldSz cx="9906000" cy="6858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2AD1-45CC-4DEC-BC1C-E385EFD89C31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D8EE-5172-40DC-8B65-C731BA808E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53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2AD1-45CC-4DEC-BC1C-E385EFD89C31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D8EE-5172-40DC-8B65-C731BA808E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24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2AD1-45CC-4DEC-BC1C-E385EFD89C31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D8EE-5172-40DC-8B65-C731BA808E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62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2AD1-45CC-4DEC-BC1C-E385EFD89C31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D8EE-5172-40DC-8B65-C731BA808E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2AD1-45CC-4DEC-BC1C-E385EFD89C31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D8EE-5172-40DC-8B65-C731BA808E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63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2AD1-45CC-4DEC-BC1C-E385EFD89C31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D8EE-5172-40DC-8B65-C731BA808E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56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2AD1-45CC-4DEC-BC1C-E385EFD89C31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D8EE-5172-40DC-8B65-C731BA808E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04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2AD1-45CC-4DEC-BC1C-E385EFD89C31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D8EE-5172-40DC-8B65-C731BA808E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66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2AD1-45CC-4DEC-BC1C-E385EFD89C31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D8EE-5172-40DC-8B65-C731BA808E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12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2AD1-45CC-4DEC-BC1C-E385EFD89C31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D8EE-5172-40DC-8B65-C731BA808E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382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2AD1-45CC-4DEC-BC1C-E385EFD89C31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D8EE-5172-40DC-8B65-C731BA808E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316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B2AD1-45CC-4DEC-BC1C-E385EFD89C31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1D8EE-5172-40DC-8B65-C731BA808E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37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youtube.com/watch?v=BzCJnD71FwY&amp;t=88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7.png"/><Relationship Id="rId3" Type="http://schemas.openxmlformats.org/officeDocument/2006/relationships/image" Target="../media/image18.png"/><Relationship Id="rId21" Type="http://schemas.openxmlformats.org/officeDocument/2006/relationships/image" Target="../media/image15.png"/><Relationship Id="rId7" Type="http://schemas.openxmlformats.org/officeDocument/2006/relationships/image" Target="../media/image13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6.jpeg"/><Relationship Id="rId2" Type="http://schemas.openxmlformats.org/officeDocument/2006/relationships/image" Target="../media/image17.png"/><Relationship Id="rId16" Type="http://schemas.openxmlformats.org/officeDocument/2006/relationships/image" Target="../media/image29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24.png"/><Relationship Id="rId24" Type="http://schemas.openxmlformats.org/officeDocument/2006/relationships/image" Target="../media/image35.jpg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23" Type="http://schemas.openxmlformats.org/officeDocument/2006/relationships/image" Target="../media/image34.jpg"/><Relationship Id="rId10" Type="http://schemas.openxmlformats.org/officeDocument/2006/relationships/image" Target="../media/image23.png"/><Relationship Id="rId19" Type="http://schemas.openxmlformats.org/officeDocument/2006/relationships/image" Target="../media/image11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3.jpg"/><Relationship Id="rId27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32.png"/><Relationship Id="rId12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0.png"/><Relationship Id="rId5" Type="http://schemas.openxmlformats.org/officeDocument/2006/relationships/image" Target="../media/image12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31.png"/><Relationship Id="rId9" Type="http://schemas.openxmlformats.org/officeDocument/2006/relationships/image" Target="../media/image24.png"/><Relationship Id="rId1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9FE54F-2494-47C5-93A8-52BCEDC29ED2}"/>
              </a:ext>
            </a:extLst>
          </p:cNvPr>
          <p:cNvSpPr/>
          <p:nvPr/>
        </p:nvSpPr>
        <p:spPr>
          <a:xfrm>
            <a:off x="132523" y="278295"/>
            <a:ext cx="9627700" cy="6321287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B3CDA4-7B91-46B6-9C5F-D8AF16C8A659}"/>
              </a:ext>
            </a:extLst>
          </p:cNvPr>
          <p:cNvSpPr/>
          <p:nvPr/>
        </p:nvSpPr>
        <p:spPr>
          <a:xfrm>
            <a:off x="399353" y="507019"/>
            <a:ext cx="9107294" cy="5843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612568E-4C73-4278-9509-BA752F4FE5B6}"/>
              </a:ext>
            </a:extLst>
          </p:cNvPr>
          <p:cNvSpPr txBox="1"/>
          <p:nvPr/>
        </p:nvSpPr>
        <p:spPr>
          <a:xfrm>
            <a:off x="399352" y="386706"/>
            <a:ext cx="9107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33CCCC"/>
                </a:solidFill>
                <a:latin typeface="KG Chasing Cars" panose="02000000000000000000" pitchFamily="2" charset="0"/>
              </a:rPr>
              <a:t>Le CE1 SAFARI Club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933E601-EFD0-4EEC-8B42-4C28E0631168}"/>
              </a:ext>
            </a:extLst>
          </p:cNvPr>
          <p:cNvSpPr txBox="1"/>
          <p:nvPr/>
        </p:nvSpPr>
        <p:spPr>
          <a:xfrm>
            <a:off x="399352" y="1762437"/>
            <a:ext cx="91072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badi Extra Light" panose="020B0204020104020204" pitchFamily="34" charset="0"/>
              </a:rPr>
              <a:t>Afin de tester tes capacités de survie dans la nature, je te propose des défis.</a:t>
            </a:r>
          </a:p>
          <a:p>
            <a:r>
              <a:rPr lang="fr-FR" sz="2400" dirty="0">
                <a:latin typeface="Abadi Extra Light" panose="020B0204020104020204" pitchFamily="34" charset="0"/>
              </a:rPr>
              <a:t>Chaque défi réussi te permettra de gagner des bons points</a:t>
            </a:r>
          </a:p>
          <a:p>
            <a:r>
              <a:rPr lang="fr-FR" sz="2400" dirty="0">
                <a:latin typeface="Abadi Extra Light" panose="020B0204020104020204" pitchFamily="34" charset="0"/>
              </a:rPr>
              <a:t> spéciaux(donner à notre retour en classe).</a:t>
            </a:r>
          </a:p>
          <a:p>
            <a:endParaRPr lang="fr-FR" sz="2400" dirty="0">
              <a:latin typeface="Abadi Extra Light" panose="020B0204020104020204" pitchFamily="34" charset="0"/>
            </a:endParaRPr>
          </a:p>
          <a:p>
            <a:r>
              <a:rPr lang="fr-FR" sz="2400" dirty="0">
                <a:latin typeface="Abadi Extra Light" panose="020B0204020104020204" pitchFamily="34" charset="0"/>
              </a:rPr>
              <a:t>Les défis nous permettront de mettre à l’épreuve les qualités essentielles </a:t>
            </a:r>
          </a:p>
          <a:p>
            <a:r>
              <a:rPr lang="fr-FR" sz="2400" dirty="0">
                <a:latin typeface="Abadi Extra Light" panose="020B0204020104020204" pitchFamily="34" charset="0"/>
              </a:rPr>
              <a:t>à tout bon aventurier et explorateur.</a:t>
            </a:r>
          </a:p>
          <a:p>
            <a:endParaRPr lang="fr-FR" sz="2400" dirty="0">
              <a:latin typeface="Abadi Extra Light" panose="020B0204020104020204" pitchFamily="34" charset="0"/>
            </a:endParaRPr>
          </a:p>
          <a:p>
            <a:r>
              <a:rPr lang="fr-FR" sz="2400" dirty="0">
                <a:latin typeface="Abadi Extra Light" panose="020B0204020104020204" pitchFamily="34" charset="0"/>
              </a:rPr>
              <a:t>Je te donne deux semaines pour réaliser le plus de défis et peut être de nous en proposer d’autres.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0159B1D-A151-4283-82D1-6742DDAE8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54" y="589134"/>
            <a:ext cx="1318846" cy="9891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E8FBB19-05D4-4AC1-ADB0-4BF649060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924" y="2435608"/>
            <a:ext cx="1538722" cy="993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279441A2-8B03-4982-B6D9-EB2F16BC8D3B}"/>
              </a:ext>
            </a:extLst>
          </p:cNvPr>
          <p:cNvCxnSpPr/>
          <p:nvPr/>
        </p:nvCxnSpPr>
        <p:spPr>
          <a:xfrm>
            <a:off x="6149008" y="2932303"/>
            <a:ext cx="16887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7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9FE54F-2494-47C5-93A8-52BCEDC29ED2}"/>
              </a:ext>
            </a:extLst>
          </p:cNvPr>
          <p:cNvSpPr/>
          <p:nvPr/>
        </p:nvSpPr>
        <p:spPr>
          <a:xfrm>
            <a:off x="132523" y="278295"/>
            <a:ext cx="9627700" cy="6321287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B3CDA4-7B91-46B6-9C5F-D8AF16C8A659}"/>
              </a:ext>
            </a:extLst>
          </p:cNvPr>
          <p:cNvSpPr/>
          <p:nvPr/>
        </p:nvSpPr>
        <p:spPr>
          <a:xfrm>
            <a:off x="399353" y="507019"/>
            <a:ext cx="9107294" cy="5843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612568E-4C73-4278-9509-BA752F4FE5B6}"/>
              </a:ext>
            </a:extLst>
          </p:cNvPr>
          <p:cNvSpPr txBox="1"/>
          <p:nvPr/>
        </p:nvSpPr>
        <p:spPr>
          <a:xfrm>
            <a:off x="399352" y="386706"/>
            <a:ext cx="9107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33CCCC"/>
                </a:solidFill>
                <a:latin typeface="KG Chasing Cars" panose="02000000000000000000" pitchFamily="2" charset="0"/>
              </a:rPr>
              <a:t>Le CE1 SAFARI Club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1578748-22A0-4A2D-B658-3D71F62E8562}"/>
              </a:ext>
            </a:extLst>
          </p:cNvPr>
          <p:cNvSpPr txBox="1"/>
          <p:nvPr/>
        </p:nvSpPr>
        <p:spPr>
          <a:xfrm>
            <a:off x="399352" y="1076406"/>
            <a:ext cx="9107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Sorry Not Sorry Chub" panose="02000506000000020004" pitchFamily="2" charset="0"/>
              </a:rPr>
              <a:t>Défi Super ouïe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933E601-EFD0-4EEC-8B42-4C28E0631168}"/>
              </a:ext>
            </a:extLst>
          </p:cNvPr>
          <p:cNvSpPr txBox="1"/>
          <p:nvPr/>
        </p:nvSpPr>
        <p:spPr>
          <a:xfrm>
            <a:off x="399352" y="1578269"/>
            <a:ext cx="91072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badi Extra Light" panose="020B0204020104020204" pitchFamily="34" charset="0"/>
              </a:rPr>
              <a:t>Pour survivre, il faut savoir écouter ce qui nous entoure. </a:t>
            </a:r>
          </a:p>
          <a:p>
            <a:r>
              <a:rPr lang="fr-FR" sz="2400" dirty="0">
                <a:latin typeface="Abadi Extra Light" panose="020B0204020104020204" pitchFamily="34" charset="0"/>
              </a:rPr>
              <a:t>Reconnaitre un animal ennemi ou ami, tel est ta mission d’explorateur.</a:t>
            </a:r>
          </a:p>
          <a:p>
            <a:r>
              <a:rPr lang="fr-FR" sz="2400" dirty="0">
                <a:latin typeface="Abadi Extra Light" panose="020B0204020104020204" pitchFamily="34" charset="0"/>
              </a:rPr>
              <a:t>Sauras-tu fermer les yeux et écouter le plus attentivement possible les bruits des animaux?</a:t>
            </a:r>
          </a:p>
          <a:p>
            <a:r>
              <a:rPr lang="fr-FR" sz="2400" dirty="0">
                <a:latin typeface="Abadi Extra Light" panose="020B0204020104020204" pitchFamily="34" charset="0"/>
              </a:rPr>
              <a:t>Pour transmettre tes réponses, n’oublie pas de remplir le tableau ci-joint ou sur une feuille de papier en numérotant de 1à 35. </a:t>
            </a:r>
          </a:p>
          <a:p>
            <a:r>
              <a:rPr lang="fr-FR" sz="2400" dirty="0">
                <a:latin typeface="Abadi Extra Light" panose="020B0204020104020204" pitchFamily="34" charset="0"/>
              </a:rPr>
              <a:t>25 bonnes réponses sont nécessaires pour valider cette épreuve et remporter 15 Bons points spéciaux.</a:t>
            </a:r>
          </a:p>
          <a:p>
            <a:r>
              <a:rPr lang="fr-FR" sz="2400" dirty="0">
                <a:latin typeface="Abadi Extra Light" panose="020B0204020104020204" pitchFamily="34" charset="0"/>
              </a:rPr>
              <a:t>Regarde cette vidéo pour t’entrainer </a:t>
            </a:r>
            <a:r>
              <a:rPr lang="fr-FR" sz="2400" dirty="0" err="1">
                <a:latin typeface="Abadi Extra Light" panose="020B0204020104020204" pitchFamily="34" charset="0"/>
                <a:hlinkClick r:id="rId2"/>
              </a:rPr>
              <a:t>cliiiiic</a:t>
            </a:r>
            <a:r>
              <a:rPr lang="fr-FR" sz="2400" dirty="0">
                <a:latin typeface="Abadi Extra Light" panose="020B0204020104020204" pitchFamily="34" charset="0"/>
              </a:rPr>
              <a:t> </a:t>
            </a:r>
          </a:p>
          <a:p>
            <a:r>
              <a:rPr lang="fr-FR" sz="2400" dirty="0">
                <a:latin typeface="Abadi Extra Light" panose="020B0204020104020204" pitchFamily="34" charset="0"/>
              </a:rPr>
              <a:t>À vos écoutilles !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0159B1D-A151-4283-82D1-6742DDAE8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54" y="589134"/>
            <a:ext cx="1318846" cy="9891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3650549-975F-435D-A805-4FF65264FE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146" y="4293818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62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9FE54F-2494-47C5-93A8-52BCEDC29ED2}"/>
              </a:ext>
            </a:extLst>
          </p:cNvPr>
          <p:cNvSpPr/>
          <p:nvPr/>
        </p:nvSpPr>
        <p:spPr>
          <a:xfrm>
            <a:off x="132523" y="278295"/>
            <a:ext cx="9627700" cy="6321287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B3CDA4-7B91-46B6-9C5F-D8AF16C8A659}"/>
              </a:ext>
            </a:extLst>
          </p:cNvPr>
          <p:cNvSpPr/>
          <p:nvPr/>
        </p:nvSpPr>
        <p:spPr>
          <a:xfrm>
            <a:off x="399353" y="507019"/>
            <a:ext cx="9107294" cy="5843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612568E-4C73-4278-9509-BA752F4FE5B6}"/>
              </a:ext>
            </a:extLst>
          </p:cNvPr>
          <p:cNvSpPr txBox="1"/>
          <p:nvPr/>
        </p:nvSpPr>
        <p:spPr>
          <a:xfrm>
            <a:off x="399352" y="386706"/>
            <a:ext cx="9107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33CCCC"/>
                </a:solidFill>
                <a:latin typeface="KG Chasing Cars" panose="02000000000000000000" pitchFamily="2" charset="0"/>
              </a:rPr>
              <a:t>Le CE1 SAFARI Club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1578748-22A0-4A2D-B658-3D71F62E8562}"/>
              </a:ext>
            </a:extLst>
          </p:cNvPr>
          <p:cNvSpPr txBox="1"/>
          <p:nvPr/>
        </p:nvSpPr>
        <p:spPr>
          <a:xfrm>
            <a:off x="399352" y="1076406"/>
            <a:ext cx="9107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Sorry Not Sorry Chub" panose="02000506000000020004" pitchFamily="2" charset="0"/>
              </a:rPr>
              <a:t>Défi Super ouïe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0159B1D-A151-4283-82D1-6742DDAE8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54" y="589134"/>
            <a:ext cx="1318846" cy="989135"/>
          </a:xfrm>
          <a:prstGeom prst="rect">
            <a:avLst/>
          </a:prstGeom>
        </p:spPr>
      </p:pic>
      <p:graphicFrame>
        <p:nvGraphicFramePr>
          <p:cNvPr id="2" name="Tableau 9">
            <a:extLst>
              <a:ext uri="{FF2B5EF4-FFF2-40B4-BE49-F238E27FC236}">
                <a16:creationId xmlns:a16="http://schemas.microsoft.com/office/drawing/2014/main" id="{4B4F467A-C8B0-4F1D-A9FD-CEADB7FB0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262832"/>
              </p:ext>
            </p:extLst>
          </p:nvPr>
        </p:nvGraphicFramePr>
        <p:xfrm>
          <a:off x="549969" y="1598650"/>
          <a:ext cx="2781171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058">
                  <a:extLst>
                    <a:ext uri="{9D8B030D-6E8A-4147-A177-3AD203B41FA5}">
                      <a16:colId xmlns:a16="http://schemas.microsoft.com/office/drawing/2014/main" val="3320527656"/>
                    </a:ext>
                  </a:extLst>
                </a:gridCol>
                <a:gridCol w="2213113">
                  <a:extLst>
                    <a:ext uri="{9D8B030D-6E8A-4147-A177-3AD203B41FA5}">
                      <a16:colId xmlns:a16="http://schemas.microsoft.com/office/drawing/2014/main" val="30297507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894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383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573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187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700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817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491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321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877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453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062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668914"/>
                  </a:ext>
                </a:extLst>
              </a:tr>
            </a:tbl>
          </a:graphicData>
        </a:graphic>
      </p:graphicFrame>
      <p:graphicFrame>
        <p:nvGraphicFramePr>
          <p:cNvPr id="11" name="Tableau 9">
            <a:extLst>
              <a:ext uri="{FF2B5EF4-FFF2-40B4-BE49-F238E27FC236}">
                <a16:creationId xmlns:a16="http://schemas.microsoft.com/office/drawing/2014/main" id="{90C12B41-32C8-4B76-934A-17C417E52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166754"/>
              </p:ext>
            </p:extLst>
          </p:nvPr>
        </p:nvGraphicFramePr>
        <p:xfrm>
          <a:off x="3562413" y="1588948"/>
          <a:ext cx="2781171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058">
                  <a:extLst>
                    <a:ext uri="{9D8B030D-6E8A-4147-A177-3AD203B41FA5}">
                      <a16:colId xmlns:a16="http://schemas.microsoft.com/office/drawing/2014/main" val="3320527656"/>
                    </a:ext>
                  </a:extLst>
                </a:gridCol>
                <a:gridCol w="2213113">
                  <a:extLst>
                    <a:ext uri="{9D8B030D-6E8A-4147-A177-3AD203B41FA5}">
                      <a16:colId xmlns:a16="http://schemas.microsoft.com/office/drawing/2014/main" val="30297507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894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383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573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187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700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817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491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321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877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453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062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668914"/>
                  </a:ext>
                </a:extLst>
              </a:tr>
            </a:tbl>
          </a:graphicData>
        </a:graphic>
      </p:graphicFrame>
      <p:graphicFrame>
        <p:nvGraphicFramePr>
          <p:cNvPr id="12" name="Tableau 9">
            <a:extLst>
              <a:ext uri="{FF2B5EF4-FFF2-40B4-BE49-F238E27FC236}">
                <a16:creationId xmlns:a16="http://schemas.microsoft.com/office/drawing/2014/main" id="{3ADD63D7-C55E-4E4A-B9BB-50235D072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196495"/>
              </p:ext>
            </p:extLst>
          </p:nvPr>
        </p:nvGraphicFramePr>
        <p:xfrm>
          <a:off x="6544793" y="1578269"/>
          <a:ext cx="2781171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058">
                  <a:extLst>
                    <a:ext uri="{9D8B030D-6E8A-4147-A177-3AD203B41FA5}">
                      <a16:colId xmlns:a16="http://schemas.microsoft.com/office/drawing/2014/main" val="3320527656"/>
                    </a:ext>
                  </a:extLst>
                </a:gridCol>
                <a:gridCol w="2213113">
                  <a:extLst>
                    <a:ext uri="{9D8B030D-6E8A-4147-A177-3AD203B41FA5}">
                      <a16:colId xmlns:a16="http://schemas.microsoft.com/office/drawing/2014/main" val="30297507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894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383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573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187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700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817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491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321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877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453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062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668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674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9FE54F-2494-47C5-93A8-52BCEDC29ED2}"/>
              </a:ext>
            </a:extLst>
          </p:cNvPr>
          <p:cNvSpPr/>
          <p:nvPr/>
        </p:nvSpPr>
        <p:spPr>
          <a:xfrm>
            <a:off x="132523" y="278295"/>
            <a:ext cx="9627700" cy="6321287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B3CDA4-7B91-46B6-9C5F-D8AF16C8A659}"/>
              </a:ext>
            </a:extLst>
          </p:cNvPr>
          <p:cNvSpPr/>
          <p:nvPr/>
        </p:nvSpPr>
        <p:spPr>
          <a:xfrm>
            <a:off x="399353" y="507019"/>
            <a:ext cx="9107294" cy="5843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612568E-4C73-4278-9509-BA752F4FE5B6}"/>
              </a:ext>
            </a:extLst>
          </p:cNvPr>
          <p:cNvSpPr txBox="1"/>
          <p:nvPr/>
        </p:nvSpPr>
        <p:spPr>
          <a:xfrm>
            <a:off x="399352" y="386706"/>
            <a:ext cx="9107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33CCCC"/>
                </a:solidFill>
                <a:latin typeface="KG Chasing Cars" panose="02000000000000000000" pitchFamily="2" charset="0"/>
              </a:rPr>
              <a:t>Le CE1 SAFARI Club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1578748-22A0-4A2D-B658-3D71F62E8562}"/>
              </a:ext>
            </a:extLst>
          </p:cNvPr>
          <p:cNvSpPr txBox="1"/>
          <p:nvPr/>
        </p:nvSpPr>
        <p:spPr>
          <a:xfrm>
            <a:off x="399352" y="1076406"/>
            <a:ext cx="9107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Sorry Not Sorry Chub" panose="02000506000000020004" pitchFamily="2" charset="0"/>
              </a:rPr>
              <a:t>Défi Super </a:t>
            </a:r>
            <a:r>
              <a:rPr lang="fr-FR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G Sorry Not Sorry Chub" panose="02000506000000020004" pitchFamily="2" charset="0"/>
              </a:rPr>
              <a:t>Calculator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  <a:latin typeface="KG Sorry Not Sorry Chub" panose="02000506000000020004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933E601-EFD0-4EEC-8B42-4C28E0631168}"/>
              </a:ext>
            </a:extLst>
          </p:cNvPr>
          <p:cNvSpPr txBox="1"/>
          <p:nvPr/>
        </p:nvSpPr>
        <p:spPr>
          <a:xfrm>
            <a:off x="399352" y="1762437"/>
            <a:ext cx="91072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badi Extra Light" panose="020B0204020104020204" pitchFamily="34" charset="0"/>
              </a:rPr>
              <a:t>Voir sans être vu, compter sans s’approcher…</a:t>
            </a:r>
          </a:p>
          <a:p>
            <a:r>
              <a:rPr lang="fr-FR" sz="2400" dirty="0">
                <a:latin typeface="Abadi Extra Light" panose="020B0204020104020204" pitchFamily="34" charset="0"/>
              </a:rPr>
              <a:t>Sauras-tu résoudre cette énigme?</a:t>
            </a:r>
          </a:p>
          <a:p>
            <a:r>
              <a:rPr lang="fr-FR" sz="2400" dirty="0">
                <a:latin typeface="Abadi Extra Light" panose="020B0204020104020204" pitchFamily="34" charset="0"/>
              </a:rPr>
              <a:t>Dans un enclos, il y 3 zèbres, 4 autruches, 2 éléphants et 1 flamant rose.</a:t>
            </a:r>
          </a:p>
          <a:p>
            <a:r>
              <a:rPr lang="fr-FR" sz="2400" dirty="0">
                <a:latin typeface="Abadi Extra Light" panose="020B0204020104020204" pitchFamily="34" charset="0"/>
              </a:rPr>
              <a:t>Combien de pattes comptes-tu dans cet enclos?</a:t>
            </a:r>
          </a:p>
          <a:p>
            <a:r>
              <a:rPr lang="fr-FR" sz="2400" dirty="0">
                <a:latin typeface="Abadi Extra Light" panose="020B0204020104020204" pitchFamily="34" charset="0"/>
              </a:rPr>
              <a:t>Propose une réponse et envoi la moi comme tu le pourras!</a:t>
            </a:r>
          </a:p>
          <a:p>
            <a:r>
              <a:rPr lang="fr-FR" sz="2400" dirty="0">
                <a:latin typeface="Abadi Extra Light" panose="020B0204020104020204" pitchFamily="34" charset="0"/>
              </a:rPr>
              <a:t>À vos méninges !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0159B1D-A151-4283-82D1-6742DDAE8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54" y="589134"/>
            <a:ext cx="1318846" cy="9891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BF18176-2458-4D5A-B96F-0CCBC700C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07" y="3774004"/>
            <a:ext cx="2095500" cy="20955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65754D6-1F4B-41D5-BCF3-30476C4B2C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307" y="4259749"/>
            <a:ext cx="1554646" cy="155464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AD03DFA-ABF7-4F89-85DA-C752D74C88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83" y="4259749"/>
            <a:ext cx="1554647" cy="155464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84CFA6A-8DC0-48F8-BC3E-2EB0287959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390" y="4298376"/>
            <a:ext cx="1554647" cy="155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95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9FE54F-2494-47C5-93A8-52BCEDC29ED2}"/>
              </a:ext>
            </a:extLst>
          </p:cNvPr>
          <p:cNvSpPr/>
          <p:nvPr/>
        </p:nvSpPr>
        <p:spPr>
          <a:xfrm>
            <a:off x="132523" y="278295"/>
            <a:ext cx="9627700" cy="6321287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B3CDA4-7B91-46B6-9C5F-D8AF16C8A659}"/>
              </a:ext>
            </a:extLst>
          </p:cNvPr>
          <p:cNvSpPr/>
          <p:nvPr/>
        </p:nvSpPr>
        <p:spPr>
          <a:xfrm>
            <a:off x="399353" y="507019"/>
            <a:ext cx="9107294" cy="5843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612568E-4C73-4278-9509-BA752F4FE5B6}"/>
              </a:ext>
            </a:extLst>
          </p:cNvPr>
          <p:cNvSpPr txBox="1"/>
          <p:nvPr/>
        </p:nvSpPr>
        <p:spPr>
          <a:xfrm>
            <a:off x="399352" y="386706"/>
            <a:ext cx="9107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33CCCC"/>
                </a:solidFill>
                <a:latin typeface="KG Chasing Cars" panose="02000000000000000000" pitchFamily="2" charset="0"/>
              </a:rPr>
              <a:t>Le CE1 SAFARI Club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1578748-22A0-4A2D-B658-3D71F62E8562}"/>
              </a:ext>
            </a:extLst>
          </p:cNvPr>
          <p:cNvSpPr txBox="1"/>
          <p:nvPr/>
        </p:nvSpPr>
        <p:spPr>
          <a:xfrm>
            <a:off x="399352" y="1076406"/>
            <a:ext cx="9107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Sorry Not Sorry Chub" panose="02000506000000020004" pitchFamily="2" charset="0"/>
              </a:rPr>
              <a:t>Défi Super Boussole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933E601-EFD0-4EEC-8B42-4C28E0631168}"/>
              </a:ext>
            </a:extLst>
          </p:cNvPr>
          <p:cNvSpPr txBox="1"/>
          <p:nvPr/>
        </p:nvSpPr>
        <p:spPr>
          <a:xfrm>
            <a:off x="399352" y="1510237"/>
            <a:ext cx="91072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badi Extra Light" panose="020B0204020104020204" pitchFamily="34" charset="0"/>
              </a:rPr>
              <a:t>Lire une carte pour retrouver ton chemin est une qualité essentielle.</a:t>
            </a:r>
          </a:p>
          <a:p>
            <a:r>
              <a:rPr lang="fr-FR" sz="2400" dirty="0">
                <a:latin typeface="Abadi Extra Light" panose="020B0204020104020204" pitchFamily="34" charset="0"/>
              </a:rPr>
              <a:t>Sauras-tu guider ton campement jusqu’au point d’arrivée sans te perdre?</a:t>
            </a:r>
          </a:p>
          <a:p>
            <a:r>
              <a:rPr lang="fr-FR" sz="2400" dirty="0">
                <a:latin typeface="Abadi Extra Light" panose="020B0204020104020204" pitchFamily="34" charset="0"/>
              </a:rPr>
              <a:t>Suis les flèches et trouve la case d’arrivée de ses différents animaux.</a:t>
            </a:r>
          </a:p>
          <a:p>
            <a:r>
              <a:rPr lang="fr-FR" sz="2400" dirty="0">
                <a:latin typeface="Abadi Extra Light" panose="020B0204020104020204" pitchFamily="34" charset="0"/>
              </a:rPr>
              <a:t>Ce défi te fera gagner 5 Bons Points spéciaux.</a:t>
            </a:r>
          </a:p>
          <a:p>
            <a:r>
              <a:rPr lang="fr-FR" sz="2400" dirty="0">
                <a:latin typeface="Abadi Extra Light" panose="020B0204020104020204" pitchFamily="34" charset="0"/>
              </a:rPr>
              <a:t>À vos cartes !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0159B1D-A151-4283-82D1-6742DDAE8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54" y="589134"/>
            <a:ext cx="1318846" cy="9891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5264C9A-63AE-4C97-BB12-E2ECCCBDE8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 t="6256" r="88461" b="80723"/>
          <a:stretch/>
        </p:blipFill>
        <p:spPr>
          <a:xfrm>
            <a:off x="575835" y="5285752"/>
            <a:ext cx="826476" cy="809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D73362C-1FE3-4F24-96D6-3B65ABB195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25" r="88367" b="18751"/>
          <a:stretch/>
        </p:blipFill>
        <p:spPr>
          <a:xfrm>
            <a:off x="575835" y="3452410"/>
            <a:ext cx="826476" cy="808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5F319BD-E51B-4B42-AD85-4E9127FCF6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16" t="34448" r="16369" b="55442"/>
          <a:stretch/>
        </p:blipFill>
        <p:spPr>
          <a:xfrm>
            <a:off x="575835" y="4369081"/>
            <a:ext cx="831753" cy="808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" name="Tableau 12">
            <a:extLst>
              <a:ext uri="{FF2B5EF4-FFF2-40B4-BE49-F238E27FC236}">
                <a16:creationId xmlns:a16="http://schemas.microsoft.com/office/drawing/2014/main" id="{84445C65-930F-4F50-B087-DD804EA05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971877"/>
              </p:ext>
            </p:extLst>
          </p:nvPr>
        </p:nvGraphicFramePr>
        <p:xfrm>
          <a:off x="1578793" y="3561795"/>
          <a:ext cx="6604000" cy="5896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val="62565666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9488431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96631756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358057814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327005317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322587355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52996206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367868175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409939763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1157422360"/>
                    </a:ext>
                  </a:extLst>
                </a:gridCol>
              </a:tblGrid>
              <a:tr h="589611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1922304"/>
                  </a:ext>
                </a:extLst>
              </a:tr>
            </a:tbl>
          </a:graphicData>
        </a:graphic>
      </p:graphicFrame>
      <p:graphicFrame>
        <p:nvGraphicFramePr>
          <p:cNvPr id="14" name="Tableau 12">
            <a:extLst>
              <a:ext uri="{FF2B5EF4-FFF2-40B4-BE49-F238E27FC236}">
                <a16:creationId xmlns:a16="http://schemas.microsoft.com/office/drawing/2014/main" id="{29294EEF-5309-462A-94C8-5011201B8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245099"/>
              </p:ext>
            </p:extLst>
          </p:nvPr>
        </p:nvGraphicFramePr>
        <p:xfrm>
          <a:off x="1578793" y="4478466"/>
          <a:ext cx="4622800" cy="5896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val="62565666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9488431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96631756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358057814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327005317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322587355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529962062"/>
                    </a:ext>
                  </a:extLst>
                </a:gridCol>
              </a:tblGrid>
              <a:tr h="589611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1922304"/>
                  </a:ext>
                </a:extLst>
              </a:tr>
            </a:tbl>
          </a:graphicData>
        </a:graphic>
      </p:graphicFrame>
      <p:graphicFrame>
        <p:nvGraphicFramePr>
          <p:cNvPr id="15" name="Tableau 12">
            <a:extLst>
              <a:ext uri="{FF2B5EF4-FFF2-40B4-BE49-F238E27FC236}">
                <a16:creationId xmlns:a16="http://schemas.microsoft.com/office/drawing/2014/main" id="{B88EA91B-00F3-4E0D-B3C7-47DE2B1BDD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983468"/>
              </p:ext>
            </p:extLst>
          </p:nvPr>
        </p:nvGraphicFramePr>
        <p:xfrm>
          <a:off x="1578793" y="5395137"/>
          <a:ext cx="5943600" cy="5896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val="62565666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9488431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96631756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358057814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327005317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322587355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52996206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367868175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4099397635"/>
                    </a:ext>
                  </a:extLst>
                </a:gridCol>
              </a:tblGrid>
              <a:tr h="589611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1922304"/>
                  </a:ext>
                </a:extLst>
              </a:tr>
            </a:tbl>
          </a:graphicData>
        </a:graphic>
      </p:graphicFrame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E170D328-FB82-4FD0-84BD-FB3E8EBCB5CA}"/>
              </a:ext>
            </a:extLst>
          </p:cNvPr>
          <p:cNvCxnSpPr/>
          <p:nvPr/>
        </p:nvCxnSpPr>
        <p:spPr>
          <a:xfrm>
            <a:off x="1888435" y="3561795"/>
            <a:ext cx="0" cy="3608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638CE205-3970-4671-B099-5234AB0009F1}"/>
              </a:ext>
            </a:extLst>
          </p:cNvPr>
          <p:cNvCxnSpPr>
            <a:cxnSpLocks/>
          </p:cNvCxnSpPr>
          <p:nvPr/>
        </p:nvCxnSpPr>
        <p:spPr>
          <a:xfrm>
            <a:off x="2232991" y="3911239"/>
            <a:ext cx="43732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34EF8A00-A52F-4116-8684-1A73FD3128CB}"/>
              </a:ext>
            </a:extLst>
          </p:cNvPr>
          <p:cNvCxnSpPr>
            <a:cxnSpLocks/>
          </p:cNvCxnSpPr>
          <p:nvPr/>
        </p:nvCxnSpPr>
        <p:spPr>
          <a:xfrm flipH="1">
            <a:off x="5114261" y="4788084"/>
            <a:ext cx="4021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6131A84E-0565-4038-9603-03F123ABF9C5}"/>
              </a:ext>
            </a:extLst>
          </p:cNvPr>
          <p:cNvCxnSpPr>
            <a:cxnSpLocks/>
          </p:cNvCxnSpPr>
          <p:nvPr/>
        </p:nvCxnSpPr>
        <p:spPr>
          <a:xfrm>
            <a:off x="1578793" y="5672842"/>
            <a:ext cx="43732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63CE7954-DF76-48E8-A983-575CE0F9550A}"/>
              </a:ext>
            </a:extLst>
          </p:cNvPr>
          <p:cNvCxnSpPr>
            <a:cxnSpLocks/>
          </p:cNvCxnSpPr>
          <p:nvPr/>
        </p:nvCxnSpPr>
        <p:spPr>
          <a:xfrm>
            <a:off x="6189844" y="5672842"/>
            <a:ext cx="43732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3E45D333-1C0E-4755-B03F-46BFB9803F73}"/>
              </a:ext>
            </a:extLst>
          </p:cNvPr>
          <p:cNvCxnSpPr/>
          <p:nvPr/>
        </p:nvCxnSpPr>
        <p:spPr>
          <a:xfrm>
            <a:off x="2585100" y="5395137"/>
            <a:ext cx="0" cy="3608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A4B27A5C-C8BA-4251-94F1-018E2963B58B}"/>
              </a:ext>
            </a:extLst>
          </p:cNvPr>
          <p:cNvCxnSpPr>
            <a:cxnSpLocks/>
          </p:cNvCxnSpPr>
          <p:nvPr/>
        </p:nvCxnSpPr>
        <p:spPr>
          <a:xfrm flipV="1">
            <a:off x="7189148" y="5572818"/>
            <a:ext cx="0" cy="4263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F5FC40FE-0F7C-4814-AC04-270D583553D6}"/>
              </a:ext>
            </a:extLst>
          </p:cNvPr>
          <p:cNvCxnSpPr>
            <a:cxnSpLocks/>
          </p:cNvCxnSpPr>
          <p:nvPr/>
        </p:nvCxnSpPr>
        <p:spPr>
          <a:xfrm>
            <a:off x="2895754" y="3922643"/>
            <a:ext cx="43732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2BA162FC-CD77-4EE0-8B0F-2369E550D565}"/>
              </a:ext>
            </a:extLst>
          </p:cNvPr>
          <p:cNvCxnSpPr>
            <a:cxnSpLocks/>
          </p:cNvCxnSpPr>
          <p:nvPr/>
        </p:nvCxnSpPr>
        <p:spPr>
          <a:xfrm>
            <a:off x="3565605" y="3922643"/>
            <a:ext cx="43732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4FD818AF-646B-4B19-96FF-80951365E018}"/>
              </a:ext>
            </a:extLst>
          </p:cNvPr>
          <p:cNvCxnSpPr>
            <a:cxnSpLocks/>
          </p:cNvCxnSpPr>
          <p:nvPr/>
        </p:nvCxnSpPr>
        <p:spPr>
          <a:xfrm flipV="1">
            <a:off x="4524076" y="3725072"/>
            <a:ext cx="0" cy="4263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A3398A20-D8B9-4767-9920-F844E98AFD8F}"/>
              </a:ext>
            </a:extLst>
          </p:cNvPr>
          <p:cNvCxnSpPr>
            <a:cxnSpLocks/>
          </p:cNvCxnSpPr>
          <p:nvPr/>
        </p:nvCxnSpPr>
        <p:spPr>
          <a:xfrm flipV="1">
            <a:off x="5208104" y="3709476"/>
            <a:ext cx="0" cy="4263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DB297EBF-263F-4799-8169-7F935362B9F0}"/>
              </a:ext>
            </a:extLst>
          </p:cNvPr>
          <p:cNvCxnSpPr>
            <a:cxnSpLocks/>
          </p:cNvCxnSpPr>
          <p:nvPr/>
        </p:nvCxnSpPr>
        <p:spPr>
          <a:xfrm flipH="1">
            <a:off x="5787657" y="3866595"/>
            <a:ext cx="4021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ED8433D6-0BD0-4370-8D49-BBBC59B74802}"/>
              </a:ext>
            </a:extLst>
          </p:cNvPr>
          <p:cNvCxnSpPr>
            <a:cxnSpLocks/>
          </p:cNvCxnSpPr>
          <p:nvPr/>
        </p:nvCxnSpPr>
        <p:spPr>
          <a:xfrm flipV="1">
            <a:off x="6508820" y="3712249"/>
            <a:ext cx="0" cy="4263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FEB859DD-C2BF-4CCF-8781-0217743579F4}"/>
              </a:ext>
            </a:extLst>
          </p:cNvPr>
          <p:cNvCxnSpPr>
            <a:cxnSpLocks/>
          </p:cNvCxnSpPr>
          <p:nvPr/>
        </p:nvCxnSpPr>
        <p:spPr>
          <a:xfrm flipV="1">
            <a:off x="7203480" y="3736287"/>
            <a:ext cx="0" cy="4263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526CF876-2E39-4525-9161-A999EBB96563}"/>
              </a:ext>
            </a:extLst>
          </p:cNvPr>
          <p:cNvCxnSpPr>
            <a:cxnSpLocks/>
          </p:cNvCxnSpPr>
          <p:nvPr/>
        </p:nvCxnSpPr>
        <p:spPr>
          <a:xfrm flipV="1">
            <a:off x="7841434" y="3736287"/>
            <a:ext cx="0" cy="4263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9917FA6C-1937-4C65-9DFF-91FA9F8D65A1}"/>
              </a:ext>
            </a:extLst>
          </p:cNvPr>
          <p:cNvSpPr/>
          <p:nvPr/>
        </p:nvSpPr>
        <p:spPr>
          <a:xfrm>
            <a:off x="8282763" y="3561795"/>
            <a:ext cx="1047400" cy="6008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D51EAACB-FD0F-43D6-9EF2-418C4E78C4C7}"/>
              </a:ext>
            </a:extLst>
          </p:cNvPr>
          <p:cNvCxnSpPr>
            <a:cxnSpLocks/>
          </p:cNvCxnSpPr>
          <p:nvPr/>
        </p:nvCxnSpPr>
        <p:spPr>
          <a:xfrm flipV="1">
            <a:off x="1893674" y="4641743"/>
            <a:ext cx="0" cy="4263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F62DD846-98C0-45B0-98DD-88185A46FE43}"/>
              </a:ext>
            </a:extLst>
          </p:cNvPr>
          <p:cNvCxnSpPr>
            <a:cxnSpLocks/>
          </p:cNvCxnSpPr>
          <p:nvPr/>
        </p:nvCxnSpPr>
        <p:spPr>
          <a:xfrm flipH="1">
            <a:off x="3163418" y="4788084"/>
            <a:ext cx="4021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02EA9338-EE48-4909-AE99-A1BBB732233E}"/>
              </a:ext>
            </a:extLst>
          </p:cNvPr>
          <p:cNvCxnSpPr>
            <a:cxnSpLocks/>
          </p:cNvCxnSpPr>
          <p:nvPr/>
        </p:nvCxnSpPr>
        <p:spPr>
          <a:xfrm flipH="1">
            <a:off x="3131982" y="5672842"/>
            <a:ext cx="4021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5A1C029F-A533-4965-AE38-5706335FB267}"/>
              </a:ext>
            </a:extLst>
          </p:cNvPr>
          <p:cNvCxnSpPr>
            <a:cxnSpLocks/>
          </p:cNvCxnSpPr>
          <p:nvPr/>
        </p:nvCxnSpPr>
        <p:spPr>
          <a:xfrm flipH="1">
            <a:off x="2493567" y="4788084"/>
            <a:ext cx="4021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618ADBC3-7377-4341-A4BC-3593EA199135}"/>
              </a:ext>
            </a:extLst>
          </p:cNvPr>
          <p:cNvCxnSpPr/>
          <p:nvPr/>
        </p:nvCxnSpPr>
        <p:spPr>
          <a:xfrm>
            <a:off x="5883349" y="4478466"/>
            <a:ext cx="0" cy="3608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C76BFAD4-0794-40AE-997B-E8B6EFCC4D6C}"/>
              </a:ext>
            </a:extLst>
          </p:cNvPr>
          <p:cNvCxnSpPr/>
          <p:nvPr/>
        </p:nvCxnSpPr>
        <p:spPr>
          <a:xfrm>
            <a:off x="4524076" y="4478466"/>
            <a:ext cx="0" cy="3608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93526748-3C11-4145-82EB-37F094EE9E85}"/>
              </a:ext>
            </a:extLst>
          </p:cNvPr>
          <p:cNvCxnSpPr/>
          <p:nvPr/>
        </p:nvCxnSpPr>
        <p:spPr>
          <a:xfrm>
            <a:off x="3880884" y="4478466"/>
            <a:ext cx="0" cy="3608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2B0F53F7-C1CE-42F8-A91E-1E2B96091BE4}"/>
              </a:ext>
            </a:extLst>
          </p:cNvPr>
          <p:cNvSpPr/>
          <p:nvPr/>
        </p:nvSpPr>
        <p:spPr>
          <a:xfrm>
            <a:off x="6300246" y="4467251"/>
            <a:ext cx="1047400" cy="6008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32700A31-9793-4541-A9B6-7475E0142BC4}"/>
              </a:ext>
            </a:extLst>
          </p:cNvPr>
          <p:cNvCxnSpPr/>
          <p:nvPr/>
        </p:nvCxnSpPr>
        <p:spPr>
          <a:xfrm>
            <a:off x="3885816" y="5395137"/>
            <a:ext cx="0" cy="3608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129BA638-5A35-4093-AE07-3B8D13C69D76}"/>
              </a:ext>
            </a:extLst>
          </p:cNvPr>
          <p:cNvCxnSpPr>
            <a:cxnSpLocks/>
          </p:cNvCxnSpPr>
          <p:nvPr/>
        </p:nvCxnSpPr>
        <p:spPr>
          <a:xfrm>
            <a:off x="4197947" y="5672842"/>
            <a:ext cx="43732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23F15411-2A31-4F47-BF17-FCACF910F93A}"/>
              </a:ext>
            </a:extLst>
          </p:cNvPr>
          <p:cNvCxnSpPr/>
          <p:nvPr/>
        </p:nvCxnSpPr>
        <p:spPr>
          <a:xfrm>
            <a:off x="5195315" y="5395137"/>
            <a:ext cx="0" cy="3608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B15E0725-FA3F-44C8-A3C9-B870ECC22360}"/>
              </a:ext>
            </a:extLst>
          </p:cNvPr>
          <p:cNvCxnSpPr/>
          <p:nvPr/>
        </p:nvCxnSpPr>
        <p:spPr>
          <a:xfrm>
            <a:off x="5867016" y="5395137"/>
            <a:ext cx="0" cy="3608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23358440-F95B-4939-94CA-F3623989835F}"/>
              </a:ext>
            </a:extLst>
          </p:cNvPr>
          <p:cNvSpPr/>
          <p:nvPr/>
        </p:nvSpPr>
        <p:spPr>
          <a:xfrm>
            <a:off x="7614516" y="5395137"/>
            <a:ext cx="1047400" cy="6008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854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 81">
            <a:extLst>
              <a:ext uri="{FF2B5EF4-FFF2-40B4-BE49-F238E27FC236}">
                <a16:creationId xmlns:a16="http://schemas.microsoft.com/office/drawing/2014/main" id="{B29CB195-D337-4FB7-B6CF-560CEEA9C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" y="394401"/>
            <a:ext cx="9449036" cy="6306650"/>
          </a:xfrm>
          <a:prstGeom prst="rect">
            <a:avLst/>
          </a:prstGeom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302C374-5A28-49C0-8CC1-F137C7650F54}"/>
              </a:ext>
            </a:extLst>
          </p:cNvPr>
          <p:cNvGraphicFramePr>
            <a:graphicFrameLocks noGrp="1"/>
          </p:cNvGraphicFramePr>
          <p:nvPr/>
        </p:nvGraphicFramePr>
        <p:xfrm>
          <a:off x="231" y="0"/>
          <a:ext cx="9780102" cy="67453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434">
                  <a:extLst>
                    <a:ext uri="{9D8B030D-6E8A-4147-A177-3AD203B41FA5}">
                      <a16:colId xmlns:a16="http://schemas.microsoft.com/office/drawing/2014/main" val="4124334691"/>
                    </a:ext>
                  </a:extLst>
                </a:gridCol>
                <a:gridCol w="1060852">
                  <a:extLst>
                    <a:ext uri="{9D8B030D-6E8A-4147-A177-3AD203B41FA5}">
                      <a16:colId xmlns:a16="http://schemas.microsoft.com/office/drawing/2014/main" val="992415880"/>
                    </a:ext>
                  </a:extLst>
                </a:gridCol>
                <a:gridCol w="1060852">
                  <a:extLst>
                    <a:ext uri="{9D8B030D-6E8A-4147-A177-3AD203B41FA5}">
                      <a16:colId xmlns:a16="http://schemas.microsoft.com/office/drawing/2014/main" val="3861411715"/>
                    </a:ext>
                  </a:extLst>
                </a:gridCol>
                <a:gridCol w="1060852">
                  <a:extLst>
                    <a:ext uri="{9D8B030D-6E8A-4147-A177-3AD203B41FA5}">
                      <a16:colId xmlns:a16="http://schemas.microsoft.com/office/drawing/2014/main" val="1321044910"/>
                    </a:ext>
                  </a:extLst>
                </a:gridCol>
                <a:gridCol w="1060852">
                  <a:extLst>
                    <a:ext uri="{9D8B030D-6E8A-4147-A177-3AD203B41FA5}">
                      <a16:colId xmlns:a16="http://schemas.microsoft.com/office/drawing/2014/main" val="3072586866"/>
                    </a:ext>
                  </a:extLst>
                </a:gridCol>
                <a:gridCol w="1060852">
                  <a:extLst>
                    <a:ext uri="{9D8B030D-6E8A-4147-A177-3AD203B41FA5}">
                      <a16:colId xmlns:a16="http://schemas.microsoft.com/office/drawing/2014/main" val="1358041842"/>
                    </a:ext>
                  </a:extLst>
                </a:gridCol>
                <a:gridCol w="1060852">
                  <a:extLst>
                    <a:ext uri="{9D8B030D-6E8A-4147-A177-3AD203B41FA5}">
                      <a16:colId xmlns:a16="http://schemas.microsoft.com/office/drawing/2014/main" val="2892676618"/>
                    </a:ext>
                  </a:extLst>
                </a:gridCol>
                <a:gridCol w="1060852">
                  <a:extLst>
                    <a:ext uri="{9D8B030D-6E8A-4147-A177-3AD203B41FA5}">
                      <a16:colId xmlns:a16="http://schemas.microsoft.com/office/drawing/2014/main" val="1399027106"/>
                    </a:ext>
                  </a:extLst>
                </a:gridCol>
                <a:gridCol w="1060852">
                  <a:extLst>
                    <a:ext uri="{9D8B030D-6E8A-4147-A177-3AD203B41FA5}">
                      <a16:colId xmlns:a16="http://schemas.microsoft.com/office/drawing/2014/main" val="2382901638"/>
                    </a:ext>
                  </a:extLst>
                </a:gridCol>
                <a:gridCol w="1060852">
                  <a:extLst>
                    <a:ext uri="{9D8B030D-6E8A-4147-A177-3AD203B41FA5}">
                      <a16:colId xmlns:a16="http://schemas.microsoft.com/office/drawing/2014/main" val="2453767471"/>
                    </a:ext>
                  </a:extLst>
                </a:gridCol>
              </a:tblGrid>
              <a:tr h="177932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9340125"/>
                  </a:ext>
                </a:extLst>
              </a:tr>
              <a:tr h="106326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955513"/>
                  </a:ext>
                </a:extLst>
              </a:tr>
              <a:tr h="106326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247586"/>
                  </a:ext>
                </a:extLst>
              </a:tr>
              <a:tr h="106326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774741"/>
                  </a:ext>
                </a:extLst>
              </a:tr>
              <a:tr h="106326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180323"/>
                  </a:ext>
                </a:extLst>
              </a:tr>
              <a:tr h="106326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90470"/>
                  </a:ext>
                </a:extLst>
              </a:tr>
              <a:tr h="106326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352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15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9FE54F-2494-47C5-93A8-52BCEDC29ED2}"/>
              </a:ext>
            </a:extLst>
          </p:cNvPr>
          <p:cNvSpPr/>
          <p:nvPr/>
        </p:nvSpPr>
        <p:spPr>
          <a:xfrm>
            <a:off x="132523" y="278295"/>
            <a:ext cx="9627700" cy="6321287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B3CDA4-7B91-46B6-9C5F-D8AF16C8A659}"/>
              </a:ext>
            </a:extLst>
          </p:cNvPr>
          <p:cNvSpPr/>
          <p:nvPr/>
        </p:nvSpPr>
        <p:spPr>
          <a:xfrm>
            <a:off x="399353" y="507019"/>
            <a:ext cx="9107294" cy="5843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612568E-4C73-4278-9509-BA752F4FE5B6}"/>
              </a:ext>
            </a:extLst>
          </p:cNvPr>
          <p:cNvSpPr txBox="1"/>
          <p:nvPr/>
        </p:nvSpPr>
        <p:spPr>
          <a:xfrm>
            <a:off x="399352" y="386706"/>
            <a:ext cx="9107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33CCCC"/>
                </a:solidFill>
                <a:latin typeface="KG Chasing Cars" panose="02000000000000000000" pitchFamily="2" charset="0"/>
              </a:rPr>
              <a:t>Le CE1 SAFARI Club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1578748-22A0-4A2D-B658-3D71F62E8562}"/>
              </a:ext>
            </a:extLst>
          </p:cNvPr>
          <p:cNvSpPr txBox="1"/>
          <p:nvPr/>
        </p:nvSpPr>
        <p:spPr>
          <a:xfrm>
            <a:off x="399352" y="1076406"/>
            <a:ext cx="9107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Sorry Not Sorry Chub" panose="02000506000000020004" pitchFamily="2" charset="0"/>
              </a:rPr>
              <a:t>Défi Super Code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933E601-EFD0-4EEC-8B42-4C28E0631168}"/>
              </a:ext>
            </a:extLst>
          </p:cNvPr>
          <p:cNvSpPr txBox="1"/>
          <p:nvPr/>
        </p:nvSpPr>
        <p:spPr>
          <a:xfrm>
            <a:off x="399352" y="1762437"/>
            <a:ext cx="91072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badi Extra Light" panose="020B0204020104020204" pitchFamily="34" charset="0"/>
              </a:rPr>
              <a:t>Pour ce défi, il te faudra utiliser ton intelligence! </a:t>
            </a:r>
          </a:p>
          <a:p>
            <a:r>
              <a:rPr lang="fr-FR" sz="2400" dirty="0">
                <a:latin typeface="Abadi Extra Light" panose="020B0204020104020204" pitchFamily="34" charset="0"/>
              </a:rPr>
              <a:t>Seras-tu un explorateur malin?</a:t>
            </a:r>
          </a:p>
          <a:p>
            <a:r>
              <a:rPr lang="fr-FR" sz="2400" dirty="0">
                <a:latin typeface="Abadi Extra Light" panose="020B0204020104020204" pitchFamily="34" charset="0"/>
              </a:rPr>
              <a:t>Pour me prouver cela, tu devras décoder mon message qui comporte 3 qualités essentielles d’un explorateur.</a:t>
            </a:r>
          </a:p>
          <a:p>
            <a:r>
              <a:rPr lang="fr-FR" sz="2400" dirty="0">
                <a:latin typeface="Abadi Extra Light" panose="020B0204020104020204" pitchFamily="34" charset="0"/>
              </a:rPr>
              <a:t>Tu trouveras l’alphabet animal, chaque animal correspondant à une lettre.</a:t>
            </a:r>
          </a:p>
          <a:p>
            <a:r>
              <a:rPr lang="fr-FR" sz="2400" dirty="0">
                <a:latin typeface="Abadi Extra Light" panose="020B0204020104020204" pitchFamily="34" charset="0"/>
              </a:rPr>
              <a:t>Notes tes réponses sur la feuille imprimée ou sur ton cahier et envoie moi une photo!</a:t>
            </a:r>
          </a:p>
          <a:p>
            <a:r>
              <a:rPr lang="fr-FR" sz="2400" dirty="0">
                <a:latin typeface="Abadi Extra Light" panose="020B0204020104020204" pitchFamily="34" charset="0"/>
              </a:rPr>
              <a:t>10 Bons Points spéciaux te seront remis pour ce défi.</a:t>
            </a:r>
          </a:p>
          <a:p>
            <a:r>
              <a:rPr lang="fr-FR" sz="2400" dirty="0">
                <a:latin typeface="Abadi Extra Light" panose="020B0204020104020204" pitchFamily="34" charset="0"/>
              </a:rPr>
              <a:t>À vos cahiers !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0159B1D-A151-4283-82D1-6742DDAE8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54" y="589134"/>
            <a:ext cx="1318846" cy="9891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95AF9EC-B073-4D63-80A9-D6C8C0C4E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439" y="555247"/>
            <a:ext cx="1207190" cy="120719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DEBB389-A316-4105-94A5-B466D07CF0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146" y="4293818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24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6A5F2189-ECEC-4E36-9DE0-A24AC72DDF36}"/>
              </a:ext>
            </a:extLst>
          </p:cNvPr>
          <p:cNvSpPr/>
          <p:nvPr/>
        </p:nvSpPr>
        <p:spPr>
          <a:xfrm>
            <a:off x="132523" y="278295"/>
            <a:ext cx="9627700" cy="6321287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618EEEA-F427-4A1E-9ABA-6B2526B63B1B}"/>
              </a:ext>
            </a:extLst>
          </p:cNvPr>
          <p:cNvSpPr/>
          <p:nvPr/>
        </p:nvSpPr>
        <p:spPr>
          <a:xfrm>
            <a:off x="399353" y="507019"/>
            <a:ext cx="9107294" cy="5843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C3A2C23A-DC1E-4820-B700-2EAB8BEB8CA5}"/>
              </a:ext>
            </a:extLst>
          </p:cNvPr>
          <p:cNvGraphicFramePr>
            <a:graphicFrameLocks noGrp="1"/>
          </p:cNvGraphicFramePr>
          <p:nvPr/>
        </p:nvGraphicFramePr>
        <p:xfrm>
          <a:off x="179457" y="1651735"/>
          <a:ext cx="9547087" cy="12239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7917">
                  <a:extLst>
                    <a:ext uri="{9D8B030D-6E8A-4147-A177-3AD203B41FA5}">
                      <a16:colId xmlns:a16="http://schemas.microsoft.com/office/drawing/2014/main" val="3214873956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10036028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3530983295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1387655856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2007605940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238723290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1531229618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3639477980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2039463744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642309641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2968678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cript cole" panose="00000400000000000000" pitchFamily="2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cript cole" panose="00000400000000000000" pitchFamily="2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cript cole" panose="00000400000000000000" pitchFamily="2" charset="0"/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cript cole" panose="00000400000000000000" pitchFamily="2" charset="0"/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cript cole" panose="00000400000000000000" pitchFamily="2" charset="0"/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cript cole" panose="00000400000000000000" pitchFamily="2" charset="0"/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cript cole" panose="00000400000000000000" pitchFamily="2" charset="0"/>
                        </a:rPr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cript cole" panose="00000400000000000000" pitchFamily="2" charset="0"/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cript cole" panose="00000400000000000000" pitchFamily="2" charset="0"/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cript cole" panose="00000400000000000000" pitchFamily="2" charset="0"/>
                        </a:rPr>
                        <a:t>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cript cole" panose="00000400000000000000" pitchFamily="2" charset="0"/>
                        </a:rPr>
                        <a:t>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5740132"/>
                  </a:ext>
                </a:extLst>
              </a:tr>
              <a:tr h="85314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706895"/>
                  </a:ext>
                </a:extLst>
              </a:tr>
            </a:tbl>
          </a:graphicData>
        </a:graphic>
      </p:graphicFrame>
      <p:graphicFrame>
        <p:nvGraphicFramePr>
          <p:cNvPr id="6" name="Tableau 4">
            <a:extLst>
              <a:ext uri="{FF2B5EF4-FFF2-40B4-BE49-F238E27FC236}">
                <a16:creationId xmlns:a16="http://schemas.microsoft.com/office/drawing/2014/main" id="{AE3939DD-095D-43A3-A977-2403B53A095E}"/>
              </a:ext>
            </a:extLst>
          </p:cNvPr>
          <p:cNvGraphicFramePr>
            <a:graphicFrameLocks noGrp="1"/>
          </p:cNvGraphicFramePr>
          <p:nvPr/>
        </p:nvGraphicFramePr>
        <p:xfrm>
          <a:off x="179456" y="2983578"/>
          <a:ext cx="9547087" cy="12239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7917">
                  <a:extLst>
                    <a:ext uri="{9D8B030D-6E8A-4147-A177-3AD203B41FA5}">
                      <a16:colId xmlns:a16="http://schemas.microsoft.com/office/drawing/2014/main" val="3214873956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10036028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3530983295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1387655856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2007605940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238723290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1531229618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3639477980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2039463744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642309641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2968678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cript cole" panose="00000400000000000000" pitchFamily="2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cript cole" panose="00000400000000000000" pitchFamily="2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cript cole" panose="00000400000000000000" pitchFamily="2" charset="0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cript cole" panose="00000400000000000000" pitchFamily="2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cript cole" panose="00000400000000000000" pitchFamily="2" charset="0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cript cole" panose="00000400000000000000" pitchFamily="2" charset="0"/>
                        </a:rPr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cript cole" panose="00000400000000000000" pitchFamily="2" charset="0"/>
                        </a:rPr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cript cole" panose="00000400000000000000" pitchFamily="2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cript cole" panose="00000400000000000000" pitchFamily="2" charset="0"/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cript cole" panose="00000400000000000000" pitchFamily="2" charset="0"/>
                        </a:rPr>
                        <a:t>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cript cole" panose="00000400000000000000" pitchFamily="2" charset="0"/>
                        </a:rPr>
                        <a:t>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5740132"/>
                  </a:ext>
                </a:extLst>
              </a:tr>
              <a:tr h="85314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706895"/>
                  </a:ext>
                </a:extLst>
              </a:tr>
            </a:tbl>
          </a:graphicData>
        </a:graphic>
      </p:graphicFrame>
      <p:graphicFrame>
        <p:nvGraphicFramePr>
          <p:cNvPr id="7" name="Tableau 4">
            <a:extLst>
              <a:ext uri="{FF2B5EF4-FFF2-40B4-BE49-F238E27FC236}">
                <a16:creationId xmlns:a16="http://schemas.microsoft.com/office/drawing/2014/main" id="{9940DE07-109A-4A63-9E81-93A8DA19DA04}"/>
              </a:ext>
            </a:extLst>
          </p:cNvPr>
          <p:cNvGraphicFramePr>
            <a:graphicFrameLocks noGrp="1"/>
          </p:cNvGraphicFramePr>
          <p:nvPr/>
        </p:nvGraphicFramePr>
        <p:xfrm>
          <a:off x="3068429" y="4274745"/>
          <a:ext cx="3471668" cy="12239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7917">
                  <a:extLst>
                    <a:ext uri="{9D8B030D-6E8A-4147-A177-3AD203B41FA5}">
                      <a16:colId xmlns:a16="http://schemas.microsoft.com/office/drawing/2014/main" val="3214873956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10036028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3530983295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1387655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cript cole" panose="00000400000000000000" pitchFamily="2" charset="0"/>
                        </a:rPr>
                        <a:t>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cript cole" panose="00000400000000000000" pitchFamily="2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cript cole" panose="00000400000000000000" pitchFamily="2" charset="0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cript cole" panose="00000400000000000000" pitchFamily="2" charset="0"/>
                        </a:rPr>
                        <a:t>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5740132"/>
                  </a:ext>
                </a:extLst>
              </a:tr>
              <a:tr h="85314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706895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EC1B507B-18A6-4242-87B0-676B9DF9F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54" y="2107095"/>
            <a:ext cx="633620" cy="63362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A02976F-DB0D-445F-B398-01A63984F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266" y="2030987"/>
            <a:ext cx="898663" cy="89866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A1F150E-F494-4761-B20C-052EA23217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19" y="4664765"/>
            <a:ext cx="646872" cy="64687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5DEF540-485F-4235-8F0D-35A4B90C1D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577" y="1977058"/>
            <a:ext cx="872159" cy="87215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F4419D9-FDBE-4D66-B2D1-846379237B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174" y="1987826"/>
            <a:ext cx="752890" cy="75289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144395C-CF58-43FD-9C46-4D8F63AB86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738" y="2096788"/>
            <a:ext cx="805898" cy="80589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43A71EF-842A-4370-8474-924C722C82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020" y="2093934"/>
            <a:ext cx="772767" cy="77276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2E76968-AEB7-48B9-AD70-5D1A933EF7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174" y="3367617"/>
            <a:ext cx="839028" cy="839028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A9E606C-6D69-4604-B65D-7D2F22E0D0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417" y="2102955"/>
            <a:ext cx="772767" cy="772767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491A7D30-0DCE-4EEE-B348-CB4606E538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929" y="3335405"/>
            <a:ext cx="819150" cy="81915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CB1D9DEE-FAA1-489C-97B5-5495D05BD2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2" y="3335405"/>
            <a:ext cx="839028" cy="839028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FFF4D329-4092-4D0E-8F79-41ECB79532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820" y="3410087"/>
            <a:ext cx="669786" cy="66978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E3A707BC-940A-4420-A2A4-C50763C6940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903" y="3258239"/>
            <a:ext cx="839028" cy="839028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BB54C76D-E7AC-4E5B-8633-3A2C9CFA49D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11" y="3367617"/>
            <a:ext cx="658017" cy="658017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DA36B030-D5DE-466A-951A-AF3A25FF99A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26" y="3367617"/>
            <a:ext cx="646873" cy="646873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B8D96B4A-0B6B-4032-838E-799D49381C3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636" y="3298873"/>
            <a:ext cx="805898" cy="805898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924A37B0-C4D6-4117-88B5-87AE749AD2B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74" y="2030987"/>
            <a:ext cx="784832" cy="784832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C88B7228-1079-4E2B-8522-9921685DE44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23" y="1904171"/>
            <a:ext cx="836544" cy="836544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28B8FDFD-236D-42E2-B52E-3811172B056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820" y="2132780"/>
            <a:ext cx="669786" cy="669786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A070854F-7FAA-4FC4-8631-AB6439AA994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967" y="4664765"/>
            <a:ext cx="751695" cy="751695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A6F53A2D-959A-4EA5-AB33-C9B0310D4178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t="2467" r="12063" b="7846"/>
          <a:stretch/>
        </p:blipFill>
        <p:spPr>
          <a:xfrm>
            <a:off x="8108215" y="2102955"/>
            <a:ext cx="602742" cy="655800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EABC4943-62FD-4B4E-8976-F1018430A95F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0" t="16481" r="14069" b="17192"/>
          <a:stretch/>
        </p:blipFill>
        <p:spPr>
          <a:xfrm>
            <a:off x="1974481" y="3378812"/>
            <a:ext cx="751695" cy="775743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5B565030-0E0F-4B63-B1EC-57E2D119143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6" y="3586140"/>
            <a:ext cx="617441" cy="428350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C6D9FFE3-E314-4479-8781-26FCA9F5CD5E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7" t="51787" r="4178" b="16329"/>
          <a:stretch/>
        </p:blipFill>
        <p:spPr>
          <a:xfrm>
            <a:off x="8080979" y="3542261"/>
            <a:ext cx="742497" cy="537612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AED7A1E8-7013-4B9D-8A2A-18080AAB428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931" y="4664765"/>
            <a:ext cx="785203" cy="785203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D73641B5-E5DF-4660-963A-8A621929438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379" y="4626084"/>
            <a:ext cx="742635" cy="74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BC27EDB-7E24-4216-BBA7-16B8E6458C7A}"/>
              </a:ext>
            </a:extLst>
          </p:cNvPr>
          <p:cNvSpPr/>
          <p:nvPr/>
        </p:nvSpPr>
        <p:spPr>
          <a:xfrm>
            <a:off x="132523" y="278295"/>
            <a:ext cx="9627700" cy="6321287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BAF6C9B-8EF5-4B78-865C-E95D43DA4EFF}"/>
              </a:ext>
            </a:extLst>
          </p:cNvPr>
          <p:cNvSpPr/>
          <p:nvPr/>
        </p:nvSpPr>
        <p:spPr>
          <a:xfrm>
            <a:off x="399353" y="507019"/>
            <a:ext cx="9107294" cy="5843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D314A13A-5177-47C7-ABC6-A392A520C270}"/>
              </a:ext>
            </a:extLst>
          </p:cNvPr>
          <p:cNvGraphicFramePr>
            <a:graphicFrameLocks noGrp="1"/>
          </p:cNvGraphicFramePr>
          <p:nvPr/>
        </p:nvGraphicFramePr>
        <p:xfrm>
          <a:off x="1803087" y="1196009"/>
          <a:ext cx="6075419" cy="12769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7917">
                  <a:extLst>
                    <a:ext uri="{9D8B030D-6E8A-4147-A177-3AD203B41FA5}">
                      <a16:colId xmlns:a16="http://schemas.microsoft.com/office/drawing/2014/main" val="3214873956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10036028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3530983295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1387655856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2007605940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238723290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1531229618"/>
                    </a:ext>
                  </a:extLst>
                </a:gridCol>
              </a:tblGrid>
              <a:tr h="852926"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Script cole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Script cole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Script cole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Script cole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Script cole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Script cole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Script cole" panose="000004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5740132"/>
                  </a:ext>
                </a:extLst>
              </a:tr>
              <a:tr h="42406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706895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C0D2C882-1F73-47A8-9DD1-9BC7AB4B9BBA}"/>
              </a:ext>
            </a:extLst>
          </p:cNvPr>
          <p:cNvGraphicFramePr>
            <a:graphicFrameLocks noGrp="1"/>
          </p:cNvGraphicFramePr>
          <p:nvPr/>
        </p:nvGraphicFramePr>
        <p:xfrm>
          <a:off x="1319143" y="2927904"/>
          <a:ext cx="6943336" cy="12769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7917">
                  <a:extLst>
                    <a:ext uri="{9D8B030D-6E8A-4147-A177-3AD203B41FA5}">
                      <a16:colId xmlns:a16="http://schemas.microsoft.com/office/drawing/2014/main" val="3214873956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10036028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3530983295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1387655856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2007605940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238723290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1531229618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3639477980"/>
                    </a:ext>
                  </a:extLst>
                </a:gridCol>
              </a:tblGrid>
              <a:tr h="852926"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Script cole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Script cole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Script cole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Script cole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Script cole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Script cole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Script cole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Script cole" panose="000004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5740132"/>
                  </a:ext>
                </a:extLst>
              </a:tr>
              <a:tr h="42406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706895"/>
                  </a:ext>
                </a:extLst>
              </a:tr>
            </a:tbl>
          </a:graphicData>
        </a:graphic>
      </p:graphicFrame>
      <p:graphicFrame>
        <p:nvGraphicFramePr>
          <p:cNvPr id="6" name="Tableau 4">
            <a:extLst>
              <a:ext uri="{FF2B5EF4-FFF2-40B4-BE49-F238E27FC236}">
                <a16:creationId xmlns:a16="http://schemas.microsoft.com/office/drawing/2014/main" id="{625766C7-4DBC-4B42-8422-5274EB7404AA}"/>
              </a:ext>
            </a:extLst>
          </p:cNvPr>
          <p:cNvGraphicFramePr>
            <a:graphicFrameLocks noGrp="1"/>
          </p:cNvGraphicFramePr>
          <p:nvPr/>
        </p:nvGraphicFramePr>
        <p:xfrm>
          <a:off x="179456" y="4659799"/>
          <a:ext cx="9547087" cy="12769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7917">
                  <a:extLst>
                    <a:ext uri="{9D8B030D-6E8A-4147-A177-3AD203B41FA5}">
                      <a16:colId xmlns:a16="http://schemas.microsoft.com/office/drawing/2014/main" val="3214873956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10036028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3530983295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1387655856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2007605940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238723290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1531229618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3639477980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2039463744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642309641"/>
                    </a:ext>
                  </a:extLst>
                </a:gridCol>
                <a:gridCol w="867917">
                  <a:extLst>
                    <a:ext uri="{9D8B030D-6E8A-4147-A177-3AD203B41FA5}">
                      <a16:colId xmlns:a16="http://schemas.microsoft.com/office/drawing/2014/main" val="2968678102"/>
                    </a:ext>
                  </a:extLst>
                </a:gridCol>
              </a:tblGrid>
              <a:tr h="852926"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Script cole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Script cole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Script cole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Script cole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Script cole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Script cole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Script cole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Script cole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Script cole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Script cole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Script cole" panose="000004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5740132"/>
                  </a:ext>
                </a:extLst>
              </a:tr>
              <a:tr h="42406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706895"/>
                  </a:ext>
                </a:extLst>
              </a:tr>
            </a:tbl>
          </a:graphicData>
        </a:graphic>
      </p:graphicFrame>
      <p:pic>
        <p:nvPicPr>
          <p:cNvPr id="36" name="Image 35">
            <a:extLst>
              <a:ext uri="{FF2B5EF4-FFF2-40B4-BE49-F238E27FC236}">
                <a16:creationId xmlns:a16="http://schemas.microsoft.com/office/drawing/2014/main" id="{973FA6DC-43BE-40C7-BA14-C2BB2C824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42" y="1271633"/>
            <a:ext cx="898663" cy="898663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B598752E-1E06-4B2D-9034-56ADDA0C0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58" y="3006420"/>
            <a:ext cx="898663" cy="898663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6FE28A8-6642-4441-8235-C7E36EFD2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738" y="1359267"/>
            <a:ext cx="633620" cy="633620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B8C47E92-D6B1-405A-82ED-70D1543B5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084" y="2988953"/>
            <a:ext cx="633620" cy="633620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AE858FF5-7E9F-4EFD-9A38-C513428E3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43" y="4683634"/>
            <a:ext cx="633620" cy="633620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D5F823BE-4C21-4790-AB24-B4D6F80C2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11" y="4608028"/>
            <a:ext cx="784832" cy="784832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34B1C7A2-4A27-441C-9212-865C483F84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267" y="1132943"/>
            <a:ext cx="752890" cy="752890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EA2CD66D-4B0B-49C2-BB08-DB9EBBCCEE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215" y="2862079"/>
            <a:ext cx="752890" cy="752890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089A6DCE-C7A2-4653-9D87-7FF0D7656F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64" y="2939372"/>
            <a:ext cx="752890" cy="752890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9084DB39-D6B0-441A-8F6E-30F7A6C735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356" y="4560651"/>
            <a:ext cx="752890" cy="752890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C4AC40CC-0056-41E1-96D2-796C82D103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488" y="1132943"/>
            <a:ext cx="872159" cy="872159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3FD76C26-4528-4F85-99EE-BD9BF9025F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96" y="3037717"/>
            <a:ext cx="669786" cy="66978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F062FA74-3215-4BB5-8A80-0524B848D0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226" y="4723074"/>
            <a:ext cx="669786" cy="669786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55FEF11A-8A4C-47BD-9A44-E1519ADAF67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0" t="16481" r="14069" b="17192"/>
          <a:stretch/>
        </p:blipFill>
        <p:spPr>
          <a:xfrm>
            <a:off x="8950329" y="4723074"/>
            <a:ext cx="751695" cy="775743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7431180B-C3F9-4A7F-894B-5DBCB41071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0" t="16481" r="14069" b="17192"/>
          <a:stretch/>
        </p:blipFill>
        <p:spPr>
          <a:xfrm>
            <a:off x="5710276" y="2955445"/>
            <a:ext cx="751695" cy="775743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9FB58AFE-CDDD-47C4-A553-5E6E7C92E3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099" y="1232734"/>
            <a:ext cx="819150" cy="819150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62EB35B9-7AB9-48AC-BEFB-25DB3E86F7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30" y="4648392"/>
            <a:ext cx="819150" cy="819150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682F7D41-6F4D-491B-819F-52A85B43AE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820" y="4684839"/>
            <a:ext cx="819150" cy="819150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1E2841A3-16E1-4179-8720-DB9F749F29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34" y="2907704"/>
            <a:ext cx="839028" cy="839028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9D5FA71E-B786-41F5-BE98-A3890C7D94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600" y="1239360"/>
            <a:ext cx="805898" cy="805898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3A208686-ED67-41C9-915D-2648CECE96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979" y="4648392"/>
            <a:ext cx="805898" cy="805898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655CFB5C-8A80-4DA1-95A9-DAC2ED0387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802" y="4617040"/>
            <a:ext cx="839028" cy="839028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4F9418CC-3590-4A3D-9E62-35B44E2FF0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601" y="4734140"/>
            <a:ext cx="669786" cy="669786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B15B86C5-F501-4F78-9641-FB13219688A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7" t="51787" r="4178" b="16329"/>
          <a:stretch/>
        </p:blipFill>
        <p:spPr>
          <a:xfrm>
            <a:off x="3561973" y="1431767"/>
            <a:ext cx="742497" cy="537612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7BE982D8-8E11-4220-BB6D-CA00C21B6D0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230" y="4540316"/>
            <a:ext cx="839028" cy="839028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BA93FA16-5129-4B69-9492-249A6E1C09A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72" y="3037717"/>
            <a:ext cx="669786" cy="6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98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9FE54F-2494-47C5-93A8-52BCEDC29ED2}"/>
              </a:ext>
            </a:extLst>
          </p:cNvPr>
          <p:cNvSpPr/>
          <p:nvPr/>
        </p:nvSpPr>
        <p:spPr>
          <a:xfrm>
            <a:off x="132523" y="278295"/>
            <a:ext cx="9627700" cy="6321287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B3CDA4-7B91-46B6-9C5F-D8AF16C8A659}"/>
              </a:ext>
            </a:extLst>
          </p:cNvPr>
          <p:cNvSpPr/>
          <p:nvPr/>
        </p:nvSpPr>
        <p:spPr>
          <a:xfrm>
            <a:off x="399353" y="507019"/>
            <a:ext cx="9107294" cy="5843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612568E-4C73-4278-9509-BA752F4FE5B6}"/>
              </a:ext>
            </a:extLst>
          </p:cNvPr>
          <p:cNvSpPr txBox="1"/>
          <p:nvPr/>
        </p:nvSpPr>
        <p:spPr>
          <a:xfrm>
            <a:off x="399352" y="386706"/>
            <a:ext cx="9107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33CCCC"/>
                </a:solidFill>
                <a:latin typeface="KG Chasing Cars" panose="02000000000000000000" pitchFamily="2" charset="0"/>
              </a:rPr>
              <a:t>Le CE1 SAFARI Club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1578748-22A0-4A2D-B658-3D71F62E8562}"/>
              </a:ext>
            </a:extLst>
          </p:cNvPr>
          <p:cNvSpPr txBox="1"/>
          <p:nvPr/>
        </p:nvSpPr>
        <p:spPr>
          <a:xfrm>
            <a:off x="399352" y="1076406"/>
            <a:ext cx="9107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Sorry Not Sorry Chub" panose="02000506000000020004" pitchFamily="2" charset="0"/>
              </a:rPr>
              <a:t>Défi Super observateur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933E601-EFD0-4EEC-8B42-4C28E0631168}"/>
              </a:ext>
            </a:extLst>
          </p:cNvPr>
          <p:cNvSpPr txBox="1"/>
          <p:nvPr/>
        </p:nvSpPr>
        <p:spPr>
          <a:xfrm>
            <a:off x="399352" y="1762437"/>
            <a:ext cx="91072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badi Extra Light" panose="020B0204020104020204" pitchFamily="34" charset="0"/>
              </a:rPr>
              <a:t>Saurez vous reconnaitre l’animal caché derrière une devinette?</a:t>
            </a:r>
          </a:p>
          <a:p>
            <a:r>
              <a:rPr lang="fr-FR" dirty="0">
                <a:latin typeface="Abadi Extra Light" panose="020B0204020104020204" pitchFamily="34" charset="0"/>
              </a:rPr>
              <a:t>Vous choisissez un animal (votre préféré ou parmi ceux que vous aviez en art visuel sur le cache cache devinette).</a:t>
            </a:r>
          </a:p>
          <a:p>
            <a:r>
              <a:rPr lang="fr-FR" dirty="0">
                <a:latin typeface="Abadi Extra Light" panose="020B0204020104020204" pitchFamily="34" charset="0"/>
              </a:rPr>
              <a:t>Vous réfléchissez à ces caractéristiques: sa/ses couleurs, son pelage (poil, plume, écaille..),  sa taille et son poids (grand/moyen/petit; léger, lourd), son régime alimentaire (carnivore, omnivore, végétarien), son/ses moyens de déplacement, la façon dont naissent les petits (ovipare/vivipare), son milieu de vie (la savane, la mer, la ferme…)…</a:t>
            </a:r>
          </a:p>
          <a:p>
            <a:r>
              <a:rPr lang="fr-FR" dirty="0">
                <a:latin typeface="Abadi Extra Light" panose="020B0204020104020204" pitchFamily="34" charset="0"/>
              </a:rPr>
              <a:t>Vous devez faire des phrases correctes pour le décrire sans nous dire de quel animal il s’agit. Le texte peut être écrit à la main ou taper à l’ordinateur.</a:t>
            </a:r>
          </a:p>
          <a:p>
            <a:r>
              <a:rPr lang="fr-FR" dirty="0">
                <a:latin typeface="Abadi Extra Light" panose="020B0204020104020204" pitchFamily="34" charset="0"/>
              </a:rPr>
              <a:t>Pour ceux qui participent au défi, je mettrai en ligne vos textes sur </a:t>
            </a:r>
            <a:r>
              <a:rPr lang="fr-FR" dirty="0" err="1">
                <a:latin typeface="Abadi Extra Light" panose="020B0204020104020204" pitchFamily="34" charset="0"/>
              </a:rPr>
              <a:t>klassroom</a:t>
            </a:r>
            <a:r>
              <a:rPr lang="fr-FR" dirty="0">
                <a:latin typeface="Abadi Extra Light" panose="020B0204020104020204" pitchFamily="34" charset="0"/>
              </a:rPr>
              <a:t> afin qu’ils soient lus par tous. Chaque texte portera un numéro et vous pourrez répondre aux devinettes en commentaire ou en discussion individuelle.</a:t>
            </a:r>
          </a:p>
          <a:p>
            <a:r>
              <a:rPr lang="fr-FR" dirty="0">
                <a:latin typeface="Abadi Extra Light" panose="020B0204020104020204" pitchFamily="34" charset="0"/>
              </a:rPr>
              <a:t>Chaque devinette correctement écrite vaudra 5 bons points spéciaux.</a:t>
            </a:r>
          </a:p>
          <a:p>
            <a:r>
              <a:rPr lang="fr-FR" dirty="0">
                <a:latin typeface="Abadi Extra Light" panose="020B0204020104020204" pitchFamily="34" charset="0"/>
              </a:rPr>
              <a:t>À vos stylos!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0159B1D-A151-4283-82D1-6742DDAE8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54" y="589134"/>
            <a:ext cx="1318846" cy="9891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7C18C59-7C08-4C67-92CC-1354F85BC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034" y="4903304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3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9FE54F-2494-47C5-93A8-52BCEDC29ED2}"/>
              </a:ext>
            </a:extLst>
          </p:cNvPr>
          <p:cNvSpPr/>
          <p:nvPr/>
        </p:nvSpPr>
        <p:spPr>
          <a:xfrm>
            <a:off x="132523" y="278295"/>
            <a:ext cx="9627700" cy="6321287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B3CDA4-7B91-46B6-9C5F-D8AF16C8A659}"/>
              </a:ext>
            </a:extLst>
          </p:cNvPr>
          <p:cNvSpPr/>
          <p:nvPr/>
        </p:nvSpPr>
        <p:spPr>
          <a:xfrm>
            <a:off x="399353" y="507019"/>
            <a:ext cx="9107294" cy="5843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612568E-4C73-4278-9509-BA752F4FE5B6}"/>
              </a:ext>
            </a:extLst>
          </p:cNvPr>
          <p:cNvSpPr txBox="1"/>
          <p:nvPr/>
        </p:nvSpPr>
        <p:spPr>
          <a:xfrm>
            <a:off x="399352" y="386706"/>
            <a:ext cx="9107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33CCCC"/>
                </a:solidFill>
                <a:latin typeface="KG Chasing Cars" panose="02000000000000000000" pitchFamily="2" charset="0"/>
              </a:rPr>
              <a:t>Le CE1 SAFARI Club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1578748-22A0-4A2D-B658-3D71F62E8562}"/>
              </a:ext>
            </a:extLst>
          </p:cNvPr>
          <p:cNvSpPr txBox="1"/>
          <p:nvPr/>
        </p:nvSpPr>
        <p:spPr>
          <a:xfrm>
            <a:off x="399352" y="1076406"/>
            <a:ext cx="9107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Sorry Not Sorry Chub" panose="02000506000000020004" pitchFamily="2" charset="0"/>
              </a:rPr>
              <a:t>Défi Super observateur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933E601-EFD0-4EEC-8B42-4C28E0631168}"/>
              </a:ext>
            </a:extLst>
          </p:cNvPr>
          <p:cNvSpPr txBox="1"/>
          <p:nvPr/>
        </p:nvSpPr>
        <p:spPr>
          <a:xfrm>
            <a:off x="1660092" y="1828350"/>
            <a:ext cx="54846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badi Extra Light" panose="020B0204020104020204" pitchFamily="34" charset="0"/>
              </a:rPr>
              <a:t>Je suis un grand animal.</a:t>
            </a:r>
          </a:p>
          <a:p>
            <a:r>
              <a:rPr lang="fr-FR" dirty="0">
                <a:latin typeface="Abadi Extra Light" panose="020B0204020104020204" pitchFamily="34" charset="0"/>
              </a:rPr>
              <a:t>J’ai des poils.</a:t>
            </a:r>
          </a:p>
          <a:p>
            <a:r>
              <a:rPr lang="fr-FR" dirty="0">
                <a:latin typeface="Abadi Extra Light" panose="020B0204020104020204" pitchFamily="34" charset="0"/>
              </a:rPr>
              <a:t>J’ai un long cou.</a:t>
            </a:r>
          </a:p>
          <a:p>
            <a:r>
              <a:rPr lang="fr-FR" dirty="0">
                <a:latin typeface="Abadi Extra Light" panose="020B0204020104020204" pitchFamily="34" charset="0"/>
              </a:rPr>
              <a:t>J’ai 4 pattes et je me déplace en marchant.</a:t>
            </a:r>
          </a:p>
          <a:p>
            <a:r>
              <a:rPr lang="fr-FR" dirty="0">
                <a:latin typeface="Abadi Extra Light" panose="020B0204020104020204" pitchFamily="34" charset="0"/>
              </a:rPr>
              <a:t>Mon pelage est jaune et marron.</a:t>
            </a:r>
          </a:p>
          <a:p>
            <a:r>
              <a:rPr lang="fr-FR" dirty="0">
                <a:latin typeface="Abadi Extra Light" panose="020B0204020104020204" pitchFamily="34" charset="0"/>
              </a:rPr>
              <a:t>Je vis dans la savane.</a:t>
            </a:r>
          </a:p>
          <a:p>
            <a:r>
              <a:rPr lang="fr-FR" dirty="0">
                <a:latin typeface="Abadi Extra Light" panose="020B0204020104020204" pitchFamily="34" charset="0"/>
              </a:rPr>
              <a:t>Je suis végétarien, j’aime les feuilles d’acacias.</a:t>
            </a:r>
          </a:p>
          <a:p>
            <a:r>
              <a:rPr lang="fr-FR" dirty="0">
                <a:latin typeface="Abadi Extra Light" panose="020B0204020104020204" pitchFamily="34" charset="0"/>
              </a:rPr>
              <a:t>Je suis vivipare, mes petits grandissent dans mon ventre.</a:t>
            </a:r>
          </a:p>
          <a:p>
            <a:endParaRPr lang="fr-FR" dirty="0">
              <a:latin typeface="Abadi Extra Light" panose="020B0204020104020204" pitchFamily="34" charset="0"/>
            </a:endParaRPr>
          </a:p>
          <a:p>
            <a:r>
              <a:rPr lang="fr-FR" dirty="0">
                <a:latin typeface="Abadi Extra Light" panose="020B0204020104020204" pitchFamily="34" charset="0"/>
              </a:rPr>
              <a:t>Qui suis-je?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0159B1D-A151-4283-82D1-6742DDAE8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54" y="589134"/>
            <a:ext cx="1318846" cy="98913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D010E13-EC21-4240-ABE5-82E710CD44DE}"/>
              </a:ext>
            </a:extLst>
          </p:cNvPr>
          <p:cNvSpPr txBox="1"/>
          <p:nvPr/>
        </p:nvSpPr>
        <p:spPr>
          <a:xfrm rot="10800000">
            <a:off x="3799087" y="5038507"/>
            <a:ext cx="5484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  <a:latin typeface="Abadi Extra Light" panose="020B0204020104020204" pitchFamily="34" charset="0"/>
              </a:rPr>
              <a:t>Une girafe</a:t>
            </a:r>
          </a:p>
        </p:txBody>
      </p:sp>
    </p:spTree>
    <p:extLst>
      <p:ext uri="{BB962C8B-B14F-4D97-AF65-F5344CB8AC3E}">
        <p14:creationId xmlns:p14="http://schemas.microsoft.com/office/powerpoint/2010/main" val="294531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9FE54F-2494-47C5-93A8-52BCEDC29ED2}"/>
              </a:ext>
            </a:extLst>
          </p:cNvPr>
          <p:cNvSpPr/>
          <p:nvPr/>
        </p:nvSpPr>
        <p:spPr>
          <a:xfrm>
            <a:off x="132523" y="278295"/>
            <a:ext cx="9627700" cy="6321287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B3CDA4-7B91-46B6-9C5F-D8AF16C8A659}"/>
              </a:ext>
            </a:extLst>
          </p:cNvPr>
          <p:cNvSpPr/>
          <p:nvPr/>
        </p:nvSpPr>
        <p:spPr>
          <a:xfrm>
            <a:off x="399353" y="507019"/>
            <a:ext cx="9107294" cy="5843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612568E-4C73-4278-9509-BA752F4FE5B6}"/>
              </a:ext>
            </a:extLst>
          </p:cNvPr>
          <p:cNvSpPr txBox="1"/>
          <p:nvPr/>
        </p:nvSpPr>
        <p:spPr>
          <a:xfrm>
            <a:off x="399352" y="386706"/>
            <a:ext cx="9107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33CCCC"/>
                </a:solidFill>
                <a:latin typeface="KG Chasing Cars" panose="02000000000000000000" pitchFamily="2" charset="0"/>
              </a:rPr>
              <a:t>Le CE1 SAFARI Club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1578748-22A0-4A2D-B658-3D71F62E8562}"/>
              </a:ext>
            </a:extLst>
          </p:cNvPr>
          <p:cNvSpPr txBox="1"/>
          <p:nvPr/>
        </p:nvSpPr>
        <p:spPr>
          <a:xfrm>
            <a:off x="399352" y="1076406"/>
            <a:ext cx="9107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Sorry Not Sorry Chub" panose="02000506000000020004" pitchFamily="2" charset="0"/>
              </a:rPr>
              <a:t>Défi Super cuisto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933E601-EFD0-4EEC-8B42-4C28E0631168}"/>
              </a:ext>
            </a:extLst>
          </p:cNvPr>
          <p:cNvSpPr txBox="1"/>
          <p:nvPr/>
        </p:nvSpPr>
        <p:spPr>
          <a:xfrm>
            <a:off x="399352" y="1762437"/>
            <a:ext cx="91072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badi Extra Light" panose="020B0204020104020204" pitchFamily="34" charset="0"/>
              </a:rPr>
              <a:t>Qui dit survie, dit campement!</a:t>
            </a:r>
          </a:p>
          <a:p>
            <a:r>
              <a:rPr lang="fr-FR" sz="2400" dirty="0">
                <a:latin typeface="Abadi Extra Light" panose="020B0204020104020204" pitchFamily="34" charset="0"/>
              </a:rPr>
              <a:t>Non vous n’allez pas devoir faire un feu au milieu du salon!</a:t>
            </a:r>
          </a:p>
          <a:p>
            <a:r>
              <a:rPr lang="fr-FR" sz="2400" dirty="0">
                <a:latin typeface="Abadi Extra Light" panose="020B0204020104020204" pitchFamily="34" charset="0"/>
              </a:rPr>
              <a:t>Un bon explorateur doit savoir cuisiner pour lui et ses camarades.</a:t>
            </a:r>
          </a:p>
          <a:p>
            <a:r>
              <a:rPr lang="fr-FR" sz="2400" dirty="0">
                <a:latin typeface="Abadi Extra Light" panose="020B0204020104020204" pitchFamily="34" charset="0"/>
              </a:rPr>
              <a:t>Choisie ta recette préférée (salée ou sucrée).</a:t>
            </a:r>
          </a:p>
          <a:p>
            <a:r>
              <a:rPr lang="fr-FR" sz="2400" dirty="0">
                <a:latin typeface="Abadi Extra Light" panose="020B0204020104020204" pitchFamily="34" charset="0"/>
              </a:rPr>
              <a:t>Réalise-la avec l’aide de tes parents en toute sécurité.</a:t>
            </a:r>
          </a:p>
          <a:p>
            <a:r>
              <a:rPr lang="fr-FR" sz="2400" dirty="0">
                <a:latin typeface="Abadi Extra Light" panose="020B0204020104020204" pitchFamily="34" charset="0"/>
              </a:rPr>
              <a:t>Partage en retour des photos et ta recette pour preuve de tes supers qualités de cuisto.</a:t>
            </a:r>
          </a:p>
          <a:p>
            <a:r>
              <a:rPr lang="fr-FR" sz="2400" dirty="0">
                <a:latin typeface="Abadi Extra Light" panose="020B0204020104020204" pitchFamily="34" charset="0"/>
              </a:rPr>
              <a:t>Grâce à toi nous survivrons plus de 2 jours dans la nature! </a:t>
            </a:r>
            <a:r>
              <a:rPr lang="fr-FR" sz="2400" dirty="0" err="1">
                <a:latin typeface="Abadi Extra Light" panose="020B0204020104020204" pitchFamily="34" charset="0"/>
              </a:rPr>
              <a:t>Youhou</a:t>
            </a:r>
            <a:r>
              <a:rPr lang="fr-FR" sz="2400" dirty="0">
                <a:latin typeface="Abadi Extra Light" panose="020B0204020104020204" pitchFamily="34" charset="0"/>
              </a:rPr>
              <a:t>!</a:t>
            </a:r>
          </a:p>
          <a:p>
            <a:r>
              <a:rPr lang="fr-FR" sz="2400" dirty="0">
                <a:latin typeface="Abadi Extra Light" panose="020B0204020104020204" pitchFamily="34" charset="0"/>
              </a:rPr>
              <a:t>Ce défi te rapportera 10 Bons points spéciaux.</a:t>
            </a:r>
          </a:p>
          <a:p>
            <a:r>
              <a:rPr lang="fr-FR" sz="2400" dirty="0">
                <a:latin typeface="Abadi Extra Light" panose="020B0204020104020204" pitchFamily="34" charset="0"/>
              </a:rPr>
              <a:t>À vos spatules !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0159B1D-A151-4283-82D1-6742DDAE8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54" y="589134"/>
            <a:ext cx="1318846" cy="98913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FF0A71C-C18E-4DF4-A166-598E46000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439" y="555247"/>
            <a:ext cx="1207190" cy="120719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2C5ED62-4022-4DCD-8C53-2706DF67B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147" y="4207253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73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9FE54F-2494-47C5-93A8-52BCEDC29ED2}"/>
              </a:ext>
            </a:extLst>
          </p:cNvPr>
          <p:cNvSpPr/>
          <p:nvPr/>
        </p:nvSpPr>
        <p:spPr>
          <a:xfrm>
            <a:off x="132523" y="278295"/>
            <a:ext cx="9627700" cy="6321287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B3CDA4-7B91-46B6-9C5F-D8AF16C8A659}"/>
              </a:ext>
            </a:extLst>
          </p:cNvPr>
          <p:cNvSpPr/>
          <p:nvPr/>
        </p:nvSpPr>
        <p:spPr>
          <a:xfrm>
            <a:off x="399353" y="507019"/>
            <a:ext cx="9107294" cy="5843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612568E-4C73-4278-9509-BA752F4FE5B6}"/>
              </a:ext>
            </a:extLst>
          </p:cNvPr>
          <p:cNvSpPr txBox="1"/>
          <p:nvPr/>
        </p:nvSpPr>
        <p:spPr>
          <a:xfrm>
            <a:off x="399352" y="386706"/>
            <a:ext cx="9107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33CCCC"/>
                </a:solidFill>
                <a:latin typeface="KG Chasing Cars" panose="02000000000000000000" pitchFamily="2" charset="0"/>
              </a:rPr>
              <a:t>Le CE1 SAFARI Club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1578748-22A0-4A2D-B658-3D71F62E8562}"/>
              </a:ext>
            </a:extLst>
          </p:cNvPr>
          <p:cNvSpPr txBox="1"/>
          <p:nvPr/>
        </p:nvSpPr>
        <p:spPr>
          <a:xfrm>
            <a:off x="399352" y="1076406"/>
            <a:ext cx="9107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Sorry Not Sorry Chub" panose="02000506000000020004" pitchFamily="2" charset="0"/>
              </a:rPr>
              <a:t>Défi Super camouflage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933E601-EFD0-4EEC-8B42-4C28E0631168}"/>
              </a:ext>
            </a:extLst>
          </p:cNvPr>
          <p:cNvSpPr txBox="1"/>
          <p:nvPr/>
        </p:nvSpPr>
        <p:spPr>
          <a:xfrm>
            <a:off x="399352" y="2065541"/>
            <a:ext cx="91072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badi Extra Light" panose="020B0204020104020204" pitchFamily="34" charset="0"/>
              </a:rPr>
              <a:t>Un bon aventurier sait que pour survivre dans la nature, il faut être discret, avancer sans faire de bruit. </a:t>
            </a:r>
          </a:p>
          <a:p>
            <a:r>
              <a:rPr lang="fr-FR" sz="2400" dirty="0">
                <a:latin typeface="Abadi Extra Light" panose="020B0204020104020204" pitchFamily="34" charset="0"/>
              </a:rPr>
              <a:t>Voir sans être vu, tel sera ton défi!</a:t>
            </a:r>
          </a:p>
          <a:p>
            <a:r>
              <a:rPr lang="fr-FR" sz="2400" dirty="0">
                <a:latin typeface="Abadi Extra Light" panose="020B0204020104020204" pitchFamily="34" charset="0"/>
              </a:rPr>
              <a:t>Choisi un masque parmi ceux proposés (ou créé le tien).</a:t>
            </a:r>
          </a:p>
          <a:p>
            <a:r>
              <a:rPr lang="fr-FR" sz="2400" dirty="0">
                <a:latin typeface="Abadi Extra Light" panose="020B0204020104020204" pitchFamily="34" charset="0"/>
              </a:rPr>
              <a:t>Mets-le en couleur et décore-le.</a:t>
            </a:r>
          </a:p>
          <a:p>
            <a:r>
              <a:rPr lang="fr-FR" sz="2400" dirty="0">
                <a:latin typeface="Abadi Extra Light" panose="020B0204020104020204" pitchFamily="34" charset="0"/>
              </a:rPr>
              <a:t>Une photo pour preuve te sera demandé pour valider cette épreuve.</a:t>
            </a:r>
          </a:p>
          <a:p>
            <a:r>
              <a:rPr lang="fr-FR" sz="2400" dirty="0">
                <a:latin typeface="Abadi Extra Light" panose="020B0204020104020204" pitchFamily="34" charset="0"/>
              </a:rPr>
              <a:t>À vos pinceaux !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0159B1D-A151-4283-82D1-6742DDAE8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54" y="589134"/>
            <a:ext cx="1318846" cy="9891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9A4B83A-9C12-46B4-9FC5-B5B17A450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439" y="555247"/>
            <a:ext cx="1207190" cy="120719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1C7DC11-0029-4B2C-B198-288DCAF00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129" y="4263384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37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6DE6294-8CF6-4C87-9F34-23DC303A6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971" y="0"/>
            <a:ext cx="5544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62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E759F76-A0F4-4171-87E2-903EAC5C6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729" y="0"/>
            <a:ext cx="5464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67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7A31048-FD3D-4686-9B9C-50C97EC04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52" y="0"/>
            <a:ext cx="6587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17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884D9C3-44A6-4319-8B81-51086C6E9B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" b="8070"/>
          <a:stretch/>
        </p:blipFill>
        <p:spPr>
          <a:xfrm>
            <a:off x="1878361" y="0"/>
            <a:ext cx="5581218" cy="683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33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</TotalTime>
  <Words>912</Words>
  <Application>Microsoft Office PowerPoint</Application>
  <PresentationFormat>Format A4 (210 x 297 mm)</PresentationFormat>
  <Paragraphs>161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Abadi Extra Light</vt:lpstr>
      <vt:lpstr>Arial</vt:lpstr>
      <vt:lpstr>Calibri</vt:lpstr>
      <vt:lpstr>Calibri Light</vt:lpstr>
      <vt:lpstr>KG Chasing Cars</vt:lpstr>
      <vt:lpstr>KG Sorry Not Sorry Chub</vt:lpstr>
      <vt:lpstr>Script cole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Claire Butaux</dc:creator>
  <cp:lastModifiedBy>Claire Butaux</cp:lastModifiedBy>
  <cp:revision>16</cp:revision>
  <cp:lastPrinted>2020-03-23T15:32:37Z</cp:lastPrinted>
  <dcterms:created xsi:type="dcterms:W3CDTF">2020-03-21T10:38:30Z</dcterms:created>
  <dcterms:modified xsi:type="dcterms:W3CDTF">2020-03-23T15:35:39Z</dcterms:modified>
</cp:coreProperties>
</file>