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69" r:id="rId3"/>
    <p:sldId id="270" r:id="rId4"/>
    <p:sldId id="271" r:id="rId5"/>
    <p:sldId id="272" r:id="rId6"/>
    <p:sldId id="273" r:id="rId7"/>
    <p:sldId id="274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milicevic" initials="mm" lastIdx="1" clrIdx="0">
    <p:extLst>
      <p:ext uri="{19B8F6BF-5375-455C-9EA6-DF929625EA0E}">
        <p15:presenceInfo xmlns:p15="http://schemas.microsoft.com/office/powerpoint/2012/main" userId="45c546ad099c9ab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C7BE7-7EFA-457A-A08F-2A4AD47BA2BA}" type="datetimeFigureOut">
              <a:rPr lang="fr-FR" smtClean="0"/>
              <a:t>17/02/2021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A5AAB-06BA-407C-8611-67E44FA48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506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0524A9-8B55-48C2-8544-8BEB6301B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07C6AED-0049-4D31-A841-CA5D35C23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59D0FC-DD08-4654-BDD4-9C694B9C5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3A6E-2A1D-4878-AFB3-B74E7FEFE93A}" type="datetimeFigureOut">
              <a:rPr lang="fr-FR" smtClean="0"/>
              <a:t>17/02/2021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2FE48B-0644-4834-98B5-EDF6210C6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0DC73C-1910-4287-8880-EB033F4FC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63BA-401D-4657-8292-41DA2247DD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36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90F4D8-553B-4499-8D8C-8F270DE3C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5D46E63-7871-45F5-818E-2F5954CB3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8BF2F3-6286-4F66-A9A8-27F131439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3A6E-2A1D-4878-AFB3-B74E7FEFE93A}" type="datetimeFigureOut">
              <a:rPr lang="fr-FR" smtClean="0"/>
              <a:t>17/02/2021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2A3D9C-B44A-40D1-B49E-627B8F82C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EB86E-F6F6-4B9A-AE29-40059CBC7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63BA-401D-4657-8292-41DA2247DD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099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387BBFD-709E-4457-BF41-43BF72C82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BAFC1B3-57AC-4049-8F50-92A667302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681039-C3F2-458F-88A6-A6EB189B9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3A6E-2A1D-4878-AFB3-B74E7FEFE93A}" type="datetimeFigureOut">
              <a:rPr lang="fr-FR" smtClean="0"/>
              <a:t>17/02/2021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2744E1-A792-47C9-A0F1-D6FB6A83F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27D347-8B01-4BB9-9C03-D4DC2C99E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63BA-401D-4657-8292-41DA2247DD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405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AAE430-2BEC-41D3-9084-855F3C62E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13ABCA-8CDC-4524-BA4A-8C36C5A65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3EA03D-A000-4153-9FCA-01D9D8030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3A6E-2A1D-4878-AFB3-B74E7FEFE93A}" type="datetimeFigureOut">
              <a:rPr lang="fr-FR" smtClean="0"/>
              <a:t>17/02/2021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6731D6-EAF0-4CD9-9E42-52FC81D13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6371AE-0C7A-48BC-A45D-E2A56798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63BA-401D-4657-8292-41DA2247DD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6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81CF55-52B9-46F1-BA1C-1B85F2B16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41B4FB-0AE9-4DEA-B8C3-53DE46193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1F01B5-F60A-4288-95C4-36909BD0C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3A6E-2A1D-4878-AFB3-B74E7FEFE93A}" type="datetimeFigureOut">
              <a:rPr lang="fr-FR" smtClean="0"/>
              <a:t>17/02/2021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C715FE-F60E-454B-92B6-EFF5BBAA0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80676E-C922-4959-8794-1DA251AE2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63BA-401D-4657-8292-41DA2247DD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09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0D4E02-6AA6-47BC-B3FE-BA0510045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BCCDCC-303E-4A61-933C-A7860B829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1EEC1D-2B38-43E7-9501-50F58CDD8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018E86-BC4D-43A0-A231-70580CECD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3A6E-2A1D-4878-AFB3-B74E7FEFE93A}" type="datetimeFigureOut">
              <a:rPr lang="fr-FR" smtClean="0"/>
              <a:t>17/02/2021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B31E3B-C4C0-4D9D-ACA8-A056F8B6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0919A84-1386-4843-AFF1-273576D0E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63BA-401D-4657-8292-41DA2247DD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11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E90CE4-E7A3-4C16-829F-961312942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B32AD3-4363-4784-9D42-FA4ABE49B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121BB13-6665-4E9C-9A14-294F887B6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EC77E45-2C8F-4FE8-AFE1-5725BD39ED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EC595E-F12F-4A72-ABB0-9AF1863337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3F0A361-699B-4D24-9D92-8311AA210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3A6E-2A1D-4878-AFB3-B74E7FEFE93A}" type="datetimeFigureOut">
              <a:rPr lang="fr-FR" smtClean="0"/>
              <a:t>17/02/2021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BA0897F-9B58-4223-ADAB-2FC7E079F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5042799-B79F-4707-BFCB-11EDBEE24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63BA-401D-4657-8292-41DA2247DD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91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940D61-25C4-4785-910B-43CE27884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D1AE98A-CF96-4850-A81B-74D474C27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3A6E-2A1D-4878-AFB3-B74E7FEFE93A}" type="datetimeFigureOut">
              <a:rPr lang="fr-FR" smtClean="0"/>
              <a:t>17/02/2021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269AE0-EA4E-4CFE-96FE-B2C9E37E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8379A2-66F0-4930-842F-F361B8EAD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63BA-401D-4657-8292-41DA2247DD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08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863817-4107-444F-8EFE-F7066BB2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3A6E-2A1D-4878-AFB3-B74E7FEFE93A}" type="datetimeFigureOut">
              <a:rPr lang="fr-FR" smtClean="0"/>
              <a:t>17/02/2021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4C9DA7-FA1A-436C-8A44-7C015AEA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5E2B1D-9E0C-4E18-82DC-56487B24A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63BA-401D-4657-8292-41DA2247DD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433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DD7523-E911-4BC1-9542-AAD0F4BAC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A50CCA-4758-4955-B494-FE6DD0846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1DC859D-7617-4F27-B0CE-955CFDED7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0BEBF2-BA91-4CEF-B4AE-870E5D05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3A6E-2A1D-4878-AFB3-B74E7FEFE93A}" type="datetimeFigureOut">
              <a:rPr lang="fr-FR" smtClean="0"/>
              <a:t>17/02/2021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E4542D-310C-44FD-8FCA-BA4DBAEA0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6D8530-8A59-4D14-AD14-9156C7BA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63BA-401D-4657-8292-41DA2247DD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010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9D8AA5-6022-4EA6-8EC1-A6E2C243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0C3DA46-8A4D-49A9-BC7F-737FA76A25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E405CF7-E3B9-45F9-95CA-16955BB25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5D46618-3FAB-49A9-A334-ABBA16C7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3A6E-2A1D-4878-AFB3-B74E7FEFE93A}" type="datetimeFigureOut">
              <a:rPr lang="fr-FR" smtClean="0"/>
              <a:t>17/02/2021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274F00-8C32-4D4D-9253-83346BE7D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D6DC9C-0F5E-47CE-BF56-0DA6C1936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63BA-401D-4657-8292-41DA2247DD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36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A6C5E96-B90A-4A9A-A3B3-36B544959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3C295D-BAE9-496C-9F5C-7477EE9BD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2C5C1E-FBBE-44DD-944F-D045AE0D61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3A6E-2A1D-4878-AFB3-B74E7FEFE93A}" type="datetimeFigureOut">
              <a:rPr lang="fr-FR" smtClean="0"/>
              <a:t>17/02/2021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826BCB-BC4D-4A80-9455-560EFC022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22B64C-F689-4CA5-9B64-A812FA691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563BA-401D-4657-8292-41DA2247DD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42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ED8D23-3E6C-4373-B2A5-0C3C091180E7}"/>
              </a:ext>
            </a:extLst>
          </p:cNvPr>
          <p:cNvSpPr/>
          <p:nvPr/>
        </p:nvSpPr>
        <p:spPr>
          <a:xfrm rot="16200000">
            <a:off x="2186105" y="356816"/>
            <a:ext cx="4749554" cy="628539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CBF837-77DE-47F2-B0E6-78F04D266BFA}"/>
              </a:ext>
            </a:extLst>
          </p:cNvPr>
          <p:cNvSpPr/>
          <p:nvPr/>
        </p:nvSpPr>
        <p:spPr>
          <a:xfrm rot="20659922">
            <a:off x="2379040" y="1347291"/>
            <a:ext cx="2837636" cy="1862048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1500" b="0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tesha Script" panose="02000500000000000000" pitchFamily="2" charset="0"/>
              </a:rPr>
              <a:t>Mon</a:t>
            </a:r>
            <a:endParaRPr lang="fr-FR" sz="5400" b="0" cap="none" spc="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attesha Script" panose="020005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D5E8A5-84F0-456F-B2A5-50F1B74FA345}"/>
              </a:ext>
            </a:extLst>
          </p:cNvPr>
          <p:cNvSpPr/>
          <p:nvPr/>
        </p:nvSpPr>
        <p:spPr>
          <a:xfrm>
            <a:off x="1702567" y="3261371"/>
            <a:ext cx="5716629" cy="1862048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15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>Analyseur</a:t>
            </a:r>
            <a:endParaRPr lang="fr-FR" sz="8800" b="0" cap="none" spc="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804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ED8D23-3E6C-4373-B2A5-0C3C091180E7}"/>
              </a:ext>
            </a:extLst>
          </p:cNvPr>
          <p:cNvSpPr/>
          <p:nvPr/>
        </p:nvSpPr>
        <p:spPr>
          <a:xfrm rot="16200000">
            <a:off x="2186105" y="356816"/>
            <a:ext cx="4749554" cy="628539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32C4B9-F5CE-48E6-ABE0-B681E5EDEE01}"/>
              </a:ext>
            </a:extLst>
          </p:cNvPr>
          <p:cNvSpPr/>
          <p:nvPr/>
        </p:nvSpPr>
        <p:spPr>
          <a:xfrm rot="16200000">
            <a:off x="1777732" y="1708"/>
            <a:ext cx="763479" cy="1482571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D8582-5333-4018-A533-7389A36382AC}"/>
              </a:ext>
            </a:extLst>
          </p:cNvPr>
          <p:cNvSpPr/>
          <p:nvPr/>
        </p:nvSpPr>
        <p:spPr>
          <a:xfrm>
            <a:off x="1546964" y="347197"/>
            <a:ext cx="12250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0" cap="none" spc="0" dirty="0">
                <a:ln w="0"/>
                <a:solidFill>
                  <a:schemeClr val="tx1"/>
                </a:solidFill>
                <a:latin typeface="Agency FB" panose="020B0503020202020204" pitchFamily="34" charset="0"/>
              </a:rPr>
              <a:t>Verbe</a:t>
            </a:r>
            <a:endParaRPr lang="fr-FR" sz="5400" b="0" cap="none" spc="0" dirty="0">
              <a:ln w="0"/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894327-5F7B-4B22-A55F-3D24EA3F18B1}"/>
              </a:ext>
            </a:extLst>
          </p:cNvPr>
          <p:cNvSpPr/>
          <p:nvPr/>
        </p:nvSpPr>
        <p:spPr>
          <a:xfrm rot="16200000">
            <a:off x="3265843" y="-850"/>
            <a:ext cx="752400" cy="148257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1430B5-BEE6-490A-913C-F76C58832DD9}"/>
              </a:ext>
            </a:extLst>
          </p:cNvPr>
          <p:cNvSpPr/>
          <p:nvPr/>
        </p:nvSpPr>
        <p:spPr>
          <a:xfrm>
            <a:off x="3098463" y="358274"/>
            <a:ext cx="10871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0" cap="none" spc="0" dirty="0">
                <a:ln w="0"/>
                <a:solidFill>
                  <a:schemeClr val="tx1"/>
                </a:solidFill>
                <a:latin typeface="Agency FB" panose="020B0503020202020204" pitchFamily="34" charset="0"/>
              </a:rPr>
              <a:t>Sujet</a:t>
            </a:r>
            <a:endParaRPr lang="fr-FR" sz="5400" b="0" cap="none" spc="0" dirty="0">
              <a:ln w="0"/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A76003-F2C3-4ABC-AE3E-E11BE0454A3D}"/>
              </a:ext>
            </a:extLst>
          </p:cNvPr>
          <p:cNvSpPr/>
          <p:nvPr/>
        </p:nvSpPr>
        <p:spPr>
          <a:xfrm rot="16200000">
            <a:off x="4747703" y="-1560"/>
            <a:ext cx="753821" cy="148257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7ECACC-4222-4A32-B731-77C675D3A973}"/>
              </a:ext>
            </a:extLst>
          </p:cNvPr>
          <p:cNvSpPr/>
          <p:nvPr/>
        </p:nvSpPr>
        <p:spPr>
          <a:xfrm>
            <a:off x="4702695" y="380905"/>
            <a:ext cx="9012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0" cap="none" spc="0" dirty="0">
                <a:ln w="0"/>
                <a:solidFill>
                  <a:schemeClr val="tx1"/>
                </a:solidFill>
                <a:latin typeface="Agency FB" panose="020B0503020202020204" pitchFamily="34" charset="0"/>
              </a:rPr>
              <a:t>CDP</a:t>
            </a:r>
            <a:endParaRPr lang="fr-FR" sz="5400" b="0" cap="none" spc="0" dirty="0">
              <a:ln w="0"/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5ED6C8-9D76-43B0-B7EC-AB39DFC7B4CB}"/>
              </a:ext>
            </a:extLst>
          </p:cNvPr>
          <p:cNvSpPr/>
          <p:nvPr/>
        </p:nvSpPr>
        <p:spPr>
          <a:xfrm rot="16200000">
            <a:off x="5952457" y="274697"/>
            <a:ext cx="763479" cy="936594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A5EA62-3BD2-416D-8712-B0EE998BF332}"/>
              </a:ext>
            </a:extLst>
          </p:cNvPr>
          <p:cNvSpPr/>
          <p:nvPr/>
        </p:nvSpPr>
        <p:spPr>
          <a:xfrm rot="16200000">
            <a:off x="6889052" y="292452"/>
            <a:ext cx="763479" cy="901084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CAB32E-F867-49C2-9C68-9864EDB27E27}"/>
              </a:ext>
            </a:extLst>
          </p:cNvPr>
          <p:cNvSpPr/>
          <p:nvPr/>
        </p:nvSpPr>
        <p:spPr>
          <a:xfrm>
            <a:off x="6809593" y="370647"/>
            <a:ext cx="7889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0" cap="none" spc="0" dirty="0">
                <a:ln w="0"/>
                <a:solidFill>
                  <a:schemeClr val="bg1"/>
                </a:solidFill>
                <a:latin typeface="Agency FB" panose="020B0503020202020204" pitchFamily="34" charset="0"/>
              </a:rPr>
              <a:t>COI</a:t>
            </a:r>
            <a:endParaRPr lang="fr-FR" sz="5400" b="0" cap="none" spc="0" dirty="0">
              <a:ln w="0"/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F1927C-D9F8-4319-8CAA-459DDBCBEDC3}"/>
              </a:ext>
            </a:extLst>
          </p:cNvPr>
          <p:cNvSpPr/>
          <p:nvPr/>
        </p:nvSpPr>
        <p:spPr>
          <a:xfrm>
            <a:off x="5858800" y="376136"/>
            <a:ext cx="9220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0" cap="none" spc="0" dirty="0">
                <a:ln w="0"/>
                <a:solidFill>
                  <a:schemeClr val="bg1"/>
                </a:solidFill>
                <a:latin typeface="Agency FB" panose="020B0503020202020204" pitchFamily="34" charset="0"/>
              </a:rPr>
              <a:t>COD</a:t>
            </a:r>
            <a:endParaRPr lang="fr-FR" sz="5400" b="0" cap="none" spc="0" dirty="0">
              <a:ln w="0"/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CBF837-77DE-47F2-B0E6-78F04D266BFA}"/>
              </a:ext>
            </a:extLst>
          </p:cNvPr>
          <p:cNvSpPr/>
          <p:nvPr/>
        </p:nvSpPr>
        <p:spPr>
          <a:xfrm rot="20659922">
            <a:off x="2379040" y="1347291"/>
            <a:ext cx="2837636" cy="1862048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1500" b="0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tesha Script" panose="02000500000000000000" pitchFamily="2" charset="0"/>
              </a:rPr>
              <a:t>Mon</a:t>
            </a:r>
            <a:endParaRPr lang="fr-FR" sz="5400" b="0" cap="none" spc="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attesha Script" panose="020005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D5E8A5-84F0-456F-B2A5-50F1B74FA345}"/>
              </a:ext>
            </a:extLst>
          </p:cNvPr>
          <p:cNvSpPr/>
          <p:nvPr/>
        </p:nvSpPr>
        <p:spPr>
          <a:xfrm>
            <a:off x="1702567" y="3261371"/>
            <a:ext cx="5716629" cy="1862048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15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>Analyseur</a:t>
            </a:r>
            <a:endParaRPr lang="fr-FR" sz="8800" b="0" cap="none" spc="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911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ED8D23-3E6C-4373-B2A5-0C3C091180E7}"/>
              </a:ext>
            </a:extLst>
          </p:cNvPr>
          <p:cNvSpPr/>
          <p:nvPr/>
        </p:nvSpPr>
        <p:spPr>
          <a:xfrm rot="16200000">
            <a:off x="2186105" y="356816"/>
            <a:ext cx="4749554" cy="62853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32C4B9-F5CE-48E6-ABE0-B681E5EDEE01}"/>
              </a:ext>
            </a:extLst>
          </p:cNvPr>
          <p:cNvSpPr/>
          <p:nvPr/>
        </p:nvSpPr>
        <p:spPr>
          <a:xfrm rot="16200000">
            <a:off x="1777732" y="1708"/>
            <a:ext cx="763479" cy="1482571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D8582-5333-4018-A533-7389A36382AC}"/>
              </a:ext>
            </a:extLst>
          </p:cNvPr>
          <p:cNvSpPr/>
          <p:nvPr/>
        </p:nvSpPr>
        <p:spPr>
          <a:xfrm>
            <a:off x="1546964" y="347197"/>
            <a:ext cx="12250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0" cap="none" spc="0" dirty="0">
                <a:ln w="0"/>
                <a:solidFill>
                  <a:schemeClr val="tx1"/>
                </a:solidFill>
                <a:latin typeface="Agency FB" panose="020B0503020202020204" pitchFamily="34" charset="0"/>
              </a:rPr>
              <a:t>Verbe</a:t>
            </a:r>
            <a:endParaRPr lang="fr-FR" sz="5400" b="0" cap="none" spc="0" dirty="0">
              <a:ln w="0"/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576842-B218-4B90-AB60-3E6ED748A55D}"/>
              </a:ext>
            </a:extLst>
          </p:cNvPr>
          <p:cNvSpPr/>
          <p:nvPr/>
        </p:nvSpPr>
        <p:spPr>
          <a:xfrm>
            <a:off x="1624981" y="1268357"/>
            <a:ext cx="5784992" cy="584775"/>
          </a:xfrm>
          <a:prstGeom prst="rect">
            <a:avLst/>
          </a:prstGeom>
          <a:noFill/>
          <a:ln>
            <a:noFill/>
            <a:prstDash val="dash"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0" cap="none" spc="0" dirty="0">
                <a:ln w="0"/>
                <a:solidFill>
                  <a:schemeClr val="tx1"/>
                </a:solidFill>
                <a:latin typeface="OpenDyslexic" panose="00000500000000000000" pitchFamily="50" charset="0"/>
              </a:rPr>
              <a:t>« Comment trouver un </a:t>
            </a:r>
            <a:r>
              <a:rPr lang="fr-FR" sz="1600" b="0" u="sng" cap="none" spc="0" dirty="0">
                <a:ln w="0"/>
                <a:solidFill>
                  <a:srgbClr val="FF0000"/>
                </a:solidFill>
                <a:latin typeface="OpenDyslexic" panose="00000500000000000000" pitchFamily="50" charset="0"/>
              </a:rPr>
              <a:t>verbe conjugué </a:t>
            </a:r>
            <a:r>
              <a:rPr lang="fr-FR" sz="1600" b="0" cap="none" spc="0" dirty="0">
                <a:ln w="0"/>
                <a:solidFill>
                  <a:schemeClr val="tx1"/>
                </a:solidFill>
                <a:latin typeface="OpenDyslexic" panose="00000500000000000000" pitchFamily="50" charset="0"/>
              </a:rPr>
              <a:t>dans une phrase ? »</a:t>
            </a:r>
          </a:p>
        </p:txBody>
      </p:sp>
      <p:pic>
        <p:nvPicPr>
          <p:cNvPr id="18" name="Image 17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3E8231-3BD7-42FC-954F-2ABE130AD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6" t="43648" r="24675" b="30744"/>
          <a:stretch/>
        </p:blipFill>
        <p:spPr>
          <a:xfrm flipH="1">
            <a:off x="6385929" y="4148310"/>
            <a:ext cx="1479612" cy="175618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DE38C72-C534-4DE5-868E-2139CE56D678}"/>
              </a:ext>
            </a:extLst>
          </p:cNvPr>
          <p:cNvSpPr/>
          <p:nvPr/>
        </p:nvSpPr>
        <p:spPr>
          <a:xfrm>
            <a:off x="1418186" y="1844798"/>
            <a:ext cx="19620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Astuces :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0D9B1A-E6D9-43C4-9136-206348943712}"/>
              </a:ext>
            </a:extLst>
          </p:cNvPr>
          <p:cNvSpPr/>
          <p:nvPr/>
        </p:nvSpPr>
        <p:spPr>
          <a:xfrm>
            <a:off x="1762800" y="2868948"/>
            <a:ext cx="12727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Exemple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6D0C5A-B500-4603-90B6-5D625AC71A5B}"/>
              </a:ext>
            </a:extLst>
          </p:cNvPr>
          <p:cNvSpPr/>
          <p:nvPr/>
        </p:nvSpPr>
        <p:spPr>
          <a:xfrm>
            <a:off x="1418186" y="2431787"/>
            <a:ext cx="59733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1600" dirty="0">
                <a:ln w="0"/>
                <a:latin typeface="OpenDyslexic" panose="00000500000000000000" pitchFamily="50" charset="0"/>
              </a:rPr>
              <a:t>1. Change </a:t>
            </a:r>
            <a:r>
              <a:rPr lang="fr-FR" sz="1600" b="1" u="sng" dirty="0">
                <a:ln w="0"/>
                <a:latin typeface="OpenDyslexic" panose="00000500000000000000" pitchFamily="50" charset="0"/>
              </a:rPr>
              <a:t>le temps </a:t>
            </a:r>
            <a:r>
              <a:rPr lang="fr-FR" sz="1600" dirty="0">
                <a:ln w="0"/>
                <a:latin typeface="OpenDyslexic" panose="00000500000000000000" pitchFamily="50" charset="0"/>
              </a:rPr>
              <a:t>de la phrase.</a:t>
            </a:r>
          </a:p>
          <a:p>
            <a:r>
              <a:rPr lang="fr-FR" sz="1600" b="0" i="1" cap="none" spc="0" dirty="0">
                <a:ln w="0"/>
                <a:solidFill>
                  <a:schemeClr val="tx1"/>
                </a:solidFill>
                <a:latin typeface="OpenDyslexic" panose="00000500000000000000" pitchFamily="50" charset="0"/>
              </a:rPr>
              <a:t>Le seul mot qui se transforme est le </a:t>
            </a:r>
            <a:r>
              <a:rPr lang="fr-FR" sz="1600" b="0" i="1" cap="none" spc="0" dirty="0">
                <a:ln w="0"/>
                <a:solidFill>
                  <a:srgbClr val="FF0000"/>
                </a:solidFill>
                <a:latin typeface="OpenDyslexic" panose="00000500000000000000" pitchFamily="50" charset="0"/>
              </a:rPr>
              <a:t>verbe conjugué</a:t>
            </a:r>
            <a:r>
              <a:rPr lang="fr-FR" sz="1600" b="0" i="1" cap="none" spc="0" dirty="0">
                <a:ln w="0"/>
                <a:solidFill>
                  <a:schemeClr val="tx1"/>
                </a:solidFill>
                <a:latin typeface="OpenDyslexic" panose="00000500000000000000" pitchFamily="50" charset="0"/>
              </a:rPr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E3F553-5D82-49F1-8BB2-FCD9371B009A}"/>
              </a:ext>
            </a:extLst>
          </p:cNvPr>
          <p:cNvSpPr/>
          <p:nvPr/>
        </p:nvSpPr>
        <p:spPr>
          <a:xfrm>
            <a:off x="1418572" y="3605985"/>
            <a:ext cx="57664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1600" dirty="0">
                <a:ln w="0"/>
                <a:latin typeface="OpenDyslexic" panose="00000500000000000000" pitchFamily="50" charset="0"/>
              </a:rPr>
              <a:t>2. Transforme la phrase à la forme négative.</a:t>
            </a:r>
          </a:p>
          <a:p>
            <a:r>
              <a:rPr lang="fr-FR" sz="1600" b="0" i="1" cap="none" spc="0" dirty="0">
                <a:ln w="0"/>
                <a:solidFill>
                  <a:schemeClr val="tx1"/>
                </a:solidFill>
                <a:latin typeface="OpenDyslexic" panose="00000500000000000000" pitchFamily="50" charset="0"/>
              </a:rPr>
              <a:t>Le mot qui se trouve entre « ne … pas » est le </a:t>
            </a:r>
            <a:r>
              <a:rPr lang="fr-FR" sz="1600" b="0" i="1" cap="none" spc="0" dirty="0">
                <a:ln w="0"/>
                <a:solidFill>
                  <a:srgbClr val="FF0000"/>
                </a:solidFill>
                <a:latin typeface="OpenDyslexic" panose="00000500000000000000" pitchFamily="50" charset="0"/>
              </a:rPr>
              <a:t>verbe conjugué</a:t>
            </a:r>
            <a:r>
              <a:rPr lang="fr-FR" sz="1600" b="0" i="1" cap="none" spc="0" dirty="0">
                <a:ln w="0"/>
                <a:solidFill>
                  <a:schemeClr val="tx1"/>
                </a:solidFill>
                <a:latin typeface="OpenDyslexic" panose="00000500000000000000" pitchFamily="50" charset="0"/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3515D6-C733-4939-8290-083B0C5380F3}"/>
              </a:ext>
            </a:extLst>
          </p:cNvPr>
          <p:cNvSpPr/>
          <p:nvPr/>
        </p:nvSpPr>
        <p:spPr>
          <a:xfrm>
            <a:off x="2884596" y="3039129"/>
            <a:ext cx="283443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0" cap="none" spc="0" dirty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Les enfants </a:t>
            </a:r>
            <a:r>
              <a:rPr lang="fr-FR" b="0" u="sng" cap="none" spc="0" dirty="0">
                <a:ln w="0"/>
                <a:solidFill>
                  <a:srgbClr val="FF0000"/>
                </a:solidFill>
                <a:latin typeface="Arial Narrow" panose="020B0606020202030204" pitchFamily="34" charset="0"/>
              </a:rPr>
              <a:t>parleront</a:t>
            </a:r>
            <a:r>
              <a:rPr lang="fr-FR" b="0" cap="none" spc="0" dirty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 avec Luc.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953A8A1-2B64-4AA2-B241-45708DB38EF4}"/>
              </a:ext>
            </a:extLst>
          </p:cNvPr>
          <p:cNvSpPr/>
          <p:nvPr/>
        </p:nvSpPr>
        <p:spPr>
          <a:xfrm>
            <a:off x="1762800" y="4342118"/>
            <a:ext cx="12727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Exemple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B4E3DB-2DF5-42E1-822F-732E8BD91D13}"/>
              </a:ext>
            </a:extLst>
          </p:cNvPr>
          <p:cNvSpPr/>
          <p:nvPr/>
        </p:nvSpPr>
        <p:spPr>
          <a:xfrm>
            <a:off x="2884596" y="4525239"/>
            <a:ext cx="345799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0" cap="none" spc="0" dirty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Les enfants ne </a:t>
            </a:r>
            <a:r>
              <a:rPr lang="fr-FR" b="0" u="sng" cap="none" spc="0" dirty="0">
                <a:ln w="0"/>
                <a:solidFill>
                  <a:srgbClr val="FF0000"/>
                </a:solidFill>
                <a:latin typeface="Arial Narrow" panose="020B0606020202030204" pitchFamily="34" charset="0"/>
              </a:rPr>
              <a:t>parleront</a:t>
            </a:r>
            <a:r>
              <a:rPr lang="fr-FR" b="0" cap="none" spc="0" dirty="0">
                <a:ln w="0"/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fr-FR" b="0" cap="none" spc="0" dirty="0">
                <a:ln w="0"/>
                <a:latin typeface="Arial Narrow" panose="020B0606020202030204" pitchFamily="34" charset="0"/>
              </a:rPr>
              <a:t>pas</a:t>
            </a:r>
            <a:r>
              <a:rPr lang="fr-FR" b="0" cap="none" spc="0" dirty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 avec Luc.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293B9F7-F27F-4FD9-AC75-E599D2602F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03" t="25890" r="55437" b="52233"/>
          <a:stretch/>
        </p:blipFill>
        <p:spPr>
          <a:xfrm>
            <a:off x="1600837" y="4851466"/>
            <a:ext cx="985738" cy="99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20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ED8D23-3E6C-4373-B2A5-0C3C091180E7}"/>
              </a:ext>
            </a:extLst>
          </p:cNvPr>
          <p:cNvSpPr/>
          <p:nvPr/>
        </p:nvSpPr>
        <p:spPr>
          <a:xfrm rot="16200000">
            <a:off x="2186105" y="356816"/>
            <a:ext cx="4749554" cy="62853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894327-5F7B-4B22-A55F-3D24EA3F18B1}"/>
              </a:ext>
            </a:extLst>
          </p:cNvPr>
          <p:cNvSpPr/>
          <p:nvPr/>
        </p:nvSpPr>
        <p:spPr>
          <a:xfrm rot="16200000">
            <a:off x="3265843" y="-850"/>
            <a:ext cx="752400" cy="148257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1430B5-BEE6-490A-913C-F76C58832DD9}"/>
              </a:ext>
            </a:extLst>
          </p:cNvPr>
          <p:cNvSpPr/>
          <p:nvPr/>
        </p:nvSpPr>
        <p:spPr>
          <a:xfrm>
            <a:off x="3098463" y="358274"/>
            <a:ext cx="10871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0" cap="none" spc="0" dirty="0">
                <a:ln w="0"/>
                <a:solidFill>
                  <a:schemeClr val="tx1"/>
                </a:solidFill>
                <a:latin typeface="Agency FB" panose="020B0503020202020204" pitchFamily="34" charset="0"/>
              </a:rPr>
              <a:t>Sujet</a:t>
            </a:r>
            <a:endParaRPr lang="fr-FR" sz="5400" b="0" cap="none" spc="0" dirty="0">
              <a:ln w="0"/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DE13DD-FA60-419E-B6D8-0356228C2AC0}"/>
              </a:ext>
            </a:extLst>
          </p:cNvPr>
          <p:cNvSpPr/>
          <p:nvPr/>
        </p:nvSpPr>
        <p:spPr>
          <a:xfrm>
            <a:off x="1808498" y="1250262"/>
            <a:ext cx="5784992" cy="338554"/>
          </a:xfrm>
          <a:prstGeom prst="rect">
            <a:avLst/>
          </a:prstGeom>
          <a:noFill/>
          <a:ln>
            <a:noFill/>
            <a:prstDash val="dash"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0" cap="none" spc="0" dirty="0">
                <a:ln w="0"/>
                <a:solidFill>
                  <a:schemeClr val="tx1"/>
                </a:solidFill>
                <a:latin typeface="OpenDyslexic" panose="00000500000000000000" pitchFamily="50" charset="0"/>
              </a:rPr>
              <a:t>« Comment trouver le </a:t>
            </a:r>
            <a:r>
              <a:rPr lang="fr-FR" sz="1600" b="0" u="sng" cap="none" spc="0" dirty="0">
                <a:ln w="0"/>
                <a:solidFill>
                  <a:srgbClr val="00B0F0"/>
                </a:solidFill>
                <a:latin typeface="OpenDyslexic" panose="00000500000000000000" pitchFamily="50" charset="0"/>
              </a:rPr>
              <a:t>sujet</a:t>
            </a:r>
            <a:r>
              <a:rPr lang="fr-FR" sz="1600" b="0" cap="none" spc="0" dirty="0">
                <a:ln w="0"/>
                <a:solidFill>
                  <a:srgbClr val="FF0000"/>
                </a:solidFill>
                <a:latin typeface="OpenDyslexic" panose="00000500000000000000" pitchFamily="50" charset="0"/>
              </a:rPr>
              <a:t> </a:t>
            </a:r>
            <a:r>
              <a:rPr lang="fr-FR" sz="1600" b="0" cap="none" spc="0" dirty="0">
                <a:ln w="0"/>
                <a:solidFill>
                  <a:schemeClr val="tx1"/>
                </a:solidFill>
                <a:latin typeface="OpenDyslexic" panose="00000500000000000000" pitchFamily="50" charset="0"/>
              </a:rPr>
              <a:t>dans une phrase ? »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B0418B-92E8-4634-9BF4-8C1E007C66CB}"/>
              </a:ext>
            </a:extLst>
          </p:cNvPr>
          <p:cNvSpPr/>
          <p:nvPr/>
        </p:nvSpPr>
        <p:spPr>
          <a:xfrm>
            <a:off x="1530169" y="1690946"/>
            <a:ext cx="17808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Astuce :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65CD75-DDB4-4C9D-832B-F34E6665DC5C}"/>
              </a:ext>
            </a:extLst>
          </p:cNvPr>
          <p:cNvSpPr/>
          <p:nvPr/>
        </p:nvSpPr>
        <p:spPr>
          <a:xfrm>
            <a:off x="1808498" y="3310643"/>
            <a:ext cx="12727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Exemple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02D29F-9AF3-4CE6-92A6-D3C04155939E}"/>
              </a:ext>
            </a:extLst>
          </p:cNvPr>
          <p:cNvSpPr/>
          <p:nvPr/>
        </p:nvSpPr>
        <p:spPr>
          <a:xfrm>
            <a:off x="2951458" y="3471455"/>
            <a:ext cx="308770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0" cap="none" spc="0" dirty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Lucie et Paul </a:t>
            </a:r>
            <a:r>
              <a:rPr lang="fr-FR" b="0" cap="none" spc="0" dirty="0">
                <a:ln w="0"/>
                <a:solidFill>
                  <a:srgbClr val="FF0000"/>
                </a:solidFill>
                <a:latin typeface="Arial Narrow" panose="020B0606020202030204" pitchFamily="34" charset="0"/>
              </a:rPr>
              <a:t>jouent</a:t>
            </a:r>
            <a:r>
              <a:rPr lang="fr-FR" b="0" cap="none" spc="0" dirty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 dans le jardin.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32578F-7B5F-4C7B-B45D-2337BC1EDBBE}"/>
              </a:ext>
            </a:extLst>
          </p:cNvPr>
          <p:cNvSpPr/>
          <p:nvPr/>
        </p:nvSpPr>
        <p:spPr>
          <a:xfrm>
            <a:off x="1546330" y="2337278"/>
            <a:ext cx="597335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AutoNum type="arabicPeriod"/>
            </a:pPr>
            <a:r>
              <a:rPr lang="fr-FR" sz="1600" dirty="0">
                <a:ln w="0"/>
                <a:latin typeface="OpenDyslexic" panose="00000500000000000000" pitchFamily="50" charset="0"/>
              </a:rPr>
              <a:t>Pose toi la question suivante : </a:t>
            </a:r>
          </a:p>
          <a:p>
            <a:r>
              <a:rPr lang="fr-FR" sz="1600" dirty="0">
                <a:ln w="0"/>
                <a:latin typeface="OpenDyslexic" panose="00000500000000000000" pitchFamily="50" charset="0"/>
              </a:rPr>
              <a:t>« Qui est-ce qui + </a:t>
            </a:r>
            <a:r>
              <a:rPr lang="fr-FR" sz="1600" dirty="0">
                <a:ln w="0"/>
                <a:solidFill>
                  <a:srgbClr val="FF0000"/>
                </a:solidFill>
                <a:latin typeface="OpenDyslexic" panose="00000500000000000000" pitchFamily="50" charset="0"/>
              </a:rPr>
              <a:t>le verbe </a:t>
            </a:r>
            <a:r>
              <a:rPr lang="fr-FR" sz="1600" dirty="0">
                <a:ln w="0"/>
                <a:latin typeface="OpenDyslexic" panose="00000500000000000000" pitchFamily="50" charset="0"/>
              </a:rPr>
              <a:t>? »</a:t>
            </a:r>
          </a:p>
          <a:p>
            <a:endParaRPr lang="fr-FR" sz="1600" dirty="0">
              <a:ln w="0"/>
              <a:latin typeface="OpenDyslexic" panose="00000500000000000000" pitchFamily="50" charset="0"/>
            </a:endParaRPr>
          </a:p>
          <a:p>
            <a:r>
              <a:rPr lang="fr-FR" sz="1600" b="0" i="1" cap="none" spc="0" dirty="0">
                <a:ln w="0"/>
                <a:solidFill>
                  <a:schemeClr val="tx1"/>
                </a:solidFill>
                <a:latin typeface="OpenDyslexic" panose="00000500000000000000" pitchFamily="50" charset="0"/>
              </a:rPr>
              <a:t>La réponse </a:t>
            </a:r>
            <a:r>
              <a:rPr lang="fr-FR" sz="1600" i="1" dirty="0">
                <a:ln w="0"/>
                <a:latin typeface="OpenDyslexic" panose="00000500000000000000" pitchFamily="50" charset="0"/>
              </a:rPr>
              <a:t>est donc le </a:t>
            </a:r>
            <a:r>
              <a:rPr lang="fr-FR" sz="1600" i="1" dirty="0">
                <a:ln w="0"/>
                <a:solidFill>
                  <a:srgbClr val="00B0F0"/>
                </a:solidFill>
                <a:latin typeface="OpenDyslexic" panose="00000500000000000000" pitchFamily="50" charset="0"/>
              </a:rPr>
              <a:t>sujet</a:t>
            </a:r>
            <a:r>
              <a:rPr lang="fr-FR" sz="1600" i="1" dirty="0">
                <a:ln w="0"/>
                <a:latin typeface="OpenDyslexic" panose="00000500000000000000" pitchFamily="50" charset="0"/>
              </a:rPr>
              <a:t>.</a:t>
            </a:r>
            <a:endParaRPr lang="fr-FR" sz="1600" b="0" i="1" cap="none" spc="0" dirty="0">
              <a:ln w="0"/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B62F7D-6C22-4387-8D3E-116F2D1EE889}"/>
              </a:ext>
            </a:extLst>
          </p:cNvPr>
          <p:cNvSpPr/>
          <p:nvPr/>
        </p:nvSpPr>
        <p:spPr>
          <a:xfrm>
            <a:off x="1530169" y="3942230"/>
            <a:ext cx="597335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1600" dirty="0">
                <a:ln w="0"/>
                <a:latin typeface="OpenDyslexic" panose="00000500000000000000" pitchFamily="50" charset="0"/>
              </a:rPr>
              <a:t>1. « Qui est-ce qui </a:t>
            </a:r>
            <a:r>
              <a:rPr lang="fr-FR" sz="1600" dirty="0">
                <a:ln w="0"/>
                <a:solidFill>
                  <a:srgbClr val="FF0000"/>
                </a:solidFill>
                <a:latin typeface="OpenDyslexic" panose="00000500000000000000" pitchFamily="50" charset="0"/>
              </a:rPr>
              <a:t>jouent</a:t>
            </a:r>
            <a:r>
              <a:rPr lang="fr-FR" sz="1600" dirty="0">
                <a:ln w="0"/>
                <a:latin typeface="OpenDyslexic" panose="00000500000000000000" pitchFamily="50" charset="0"/>
              </a:rPr>
              <a:t> ? »</a:t>
            </a:r>
          </a:p>
          <a:p>
            <a:endParaRPr lang="fr-FR" sz="1600" dirty="0">
              <a:ln w="0"/>
              <a:latin typeface="OpenDyslexic" panose="00000500000000000000" pitchFamily="50" charset="0"/>
            </a:endParaRPr>
          </a:p>
          <a:p>
            <a:r>
              <a:rPr lang="fr-FR" sz="1600" dirty="0">
                <a:ln w="0"/>
                <a:latin typeface="OpenDyslexic" panose="00000500000000000000" pitchFamily="50" charset="0"/>
              </a:rPr>
              <a:t>2. C’est « </a:t>
            </a:r>
            <a:r>
              <a:rPr lang="fr-FR" sz="1600" dirty="0">
                <a:ln w="0"/>
                <a:solidFill>
                  <a:srgbClr val="00B0F0"/>
                </a:solidFill>
                <a:latin typeface="OpenDyslexic" panose="00000500000000000000" pitchFamily="50" charset="0"/>
              </a:rPr>
              <a:t>Lucie et Paul </a:t>
            </a:r>
            <a:r>
              <a:rPr lang="fr-FR" sz="1600" dirty="0">
                <a:ln w="0"/>
                <a:latin typeface="OpenDyslexic" panose="00000500000000000000" pitchFamily="50" charset="0"/>
              </a:rPr>
              <a:t>» qui </a:t>
            </a:r>
            <a:r>
              <a:rPr lang="fr-FR" sz="1600" dirty="0">
                <a:ln w="0"/>
                <a:solidFill>
                  <a:srgbClr val="FF0000"/>
                </a:solidFill>
                <a:latin typeface="OpenDyslexic" panose="00000500000000000000" pitchFamily="50" charset="0"/>
              </a:rPr>
              <a:t>jouent</a:t>
            </a:r>
            <a:r>
              <a:rPr lang="fr-FR" sz="1600" dirty="0">
                <a:ln w="0"/>
                <a:latin typeface="OpenDyslexic" panose="00000500000000000000" pitchFamily="50" charset="0"/>
              </a:rPr>
              <a:t>.</a:t>
            </a:r>
          </a:p>
          <a:p>
            <a:endParaRPr lang="fr-FR" sz="1600" dirty="0">
              <a:ln w="0"/>
              <a:latin typeface="OpenDyslexic" panose="00000500000000000000" pitchFamily="50" charset="0"/>
            </a:endParaRPr>
          </a:p>
          <a:p>
            <a:endParaRPr lang="fr-FR" sz="1600" b="0" i="1" cap="none" spc="0" dirty="0">
              <a:ln w="0"/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364F45A7-F88D-4153-B4D8-391D05BE58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49" t="35174" r="34553" b="35274"/>
          <a:stretch/>
        </p:blipFill>
        <p:spPr>
          <a:xfrm>
            <a:off x="1658946" y="4800062"/>
            <a:ext cx="996042" cy="951680"/>
          </a:xfrm>
          <a:prstGeom prst="rect">
            <a:avLst/>
          </a:prstGeom>
        </p:spPr>
      </p:pic>
      <p:pic>
        <p:nvPicPr>
          <p:cNvPr id="24" name="Image 23" descr="Une image contenant texte&#10;&#10;Description générée automatiquement">
            <a:extLst>
              <a:ext uri="{FF2B5EF4-FFF2-40B4-BE49-F238E27FC236}">
                <a16:creationId xmlns:a16="http://schemas.microsoft.com/office/drawing/2014/main" id="{E2A4065A-57E0-4F44-8CFE-A652C6D47A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6" t="43648" r="24675" b="30744"/>
          <a:stretch/>
        </p:blipFill>
        <p:spPr>
          <a:xfrm flipH="1">
            <a:off x="6385929" y="4148310"/>
            <a:ext cx="1479612" cy="175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97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ED8D23-3E6C-4373-B2A5-0C3C091180E7}"/>
              </a:ext>
            </a:extLst>
          </p:cNvPr>
          <p:cNvSpPr/>
          <p:nvPr/>
        </p:nvSpPr>
        <p:spPr>
          <a:xfrm rot="16200000">
            <a:off x="2186105" y="356816"/>
            <a:ext cx="4749554" cy="62853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A76003-F2C3-4ABC-AE3E-E11BE0454A3D}"/>
              </a:ext>
            </a:extLst>
          </p:cNvPr>
          <p:cNvSpPr/>
          <p:nvPr/>
        </p:nvSpPr>
        <p:spPr>
          <a:xfrm rot="16200000">
            <a:off x="4747703" y="-1560"/>
            <a:ext cx="753821" cy="148257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7ECACC-4222-4A32-B731-77C675D3A973}"/>
              </a:ext>
            </a:extLst>
          </p:cNvPr>
          <p:cNvSpPr/>
          <p:nvPr/>
        </p:nvSpPr>
        <p:spPr>
          <a:xfrm>
            <a:off x="4702695" y="380905"/>
            <a:ext cx="9012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0" cap="none" spc="0" dirty="0">
                <a:ln w="0"/>
                <a:solidFill>
                  <a:schemeClr val="tx1"/>
                </a:solidFill>
                <a:latin typeface="Agency FB" panose="020B0503020202020204" pitchFamily="34" charset="0"/>
              </a:rPr>
              <a:t>CDP</a:t>
            </a:r>
            <a:endParaRPr lang="fr-FR" sz="5400" b="0" cap="none" spc="0" dirty="0">
              <a:ln w="0"/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7BBCF1-722F-47A3-9E58-3C5393772AD3}"/>
              </a:ext>
            </a:extLst>
          </p:cNvPr>
          <p:cNvSpPr/>
          <p:nvPr/>
        </p:nvSpPr>
        <p:spPr>
          <a:xfrm>
            <a:off x="1736519" y="1268712"/>
            <a:ext cx="5784992" cy="338554"/>
          </a:xfrm>
          <a:prstGeom prst="rect">
            <a:avLst/>
          </a:prstGeom>
          <a:noFill/>
          <a:ln>
            <a:noFill/>
            <a:prstDash val="dash"/>
          </a:ln>
          <a:effectLst/>
        </p:spPr>
        <p:txBody>
          <a:bodyPr wrap="square" lIns="91440" tIns="45720" rIns="91440" bIns="4572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0" cap="none" spc="0" dirty="0">
                <a:ln w="0"/>
                <a:solidFill>
                  <a:schemeClr val="tx1"/>
                </a:solidFill>
                <a:latin typeface="OpenDyslexic" panose="00000500000000000000" pitchFamily="50" charset="0"/>
              </a:rPr>
              <a:t>« Comment trouver </a:t>
            </a:r>
            <a:r>
              <a:rPr lang="fr-FR" sz="1600" b="0" u="sng" cap="none" spc="0" dirty="0">
                <a:ln w="0"/>
                <a:solidFill>
                  <a:srgbClr val="92D050"/>
                </a:solidFill>
                <a:latin typeface="OpenDyslexic" panose="00000500000000000000" pitchFamily="50" charset="0"/>
              </a:rPr>
              <a:t>le complément de phrase</a:t>
            </a:r>
            <a:r>
              <a:rPr lang="fr-FR" sz="1600" b="0" cap="none" spc="0" dirty="0">
                <a:ln w="0"/>
                <a:solidFill>
                  <a:srgbClr val="92D050"/>
                </a:solidFill>
                <a:latin typeface="OpenDyslexic" panose="00000500000000000000" pitchFamily="50" charset="0"/>
              </a:rPr>
              <a:t> </a:t>
            </a:r>
            <a:r>
              <a:rPr lang="fr-FR" sz="1600" b="0" cap="none" spc="0" dirty="0">
                <a:ln w="0"/>
                <a:solidFill>
                  <a:schemeClr val="tx1"/>
                </a:solidFill>
                <a:latin typeface="OpenDyslexic" panose="00000500000000000000" pitchFamily="50" charset="0"/>
              </a:rPr>
              <a:t>? »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6EC0C3-89C8-4888-9D87-8FF2C2D0C538}"/>
              </a:ext>
            </a:extLst>
          </p:cNvPr>
          <p:cNvSpPr/>
          <p:nvPr/>
        </p:nvSpPr>
        <p:spPr>
          <a:xfrm>
            <a:off x="1418186" y="2423302"/>
            <a:ext cx="1859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Astuce</a:t>
            </a:r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08CD4D-92E7-4BD8-8F7F-729B446A9587}"/>
              </a:ext>
            </a:extLst>
          </p:cNvPr>
          <p:cNvSpPr/>
          <p:nvPr/>
        </p:nvSpPr>
        <p:spPr>
          <a:xfrm>
            <a:off x="2347896" y="2122069"/>
            <a:ext cx="47884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0" cap="none" spc="0" dirty="0">
                <a:ln w="0"/>
                <a:solidFill>
                  <a:schemeClr val="tx1"/>
                </a:solidFill>
              </a:rPr>
              <a:t>On peut le </a:t>
            </a:r>
            <a:r>
              <a:rPr lang="fr-FR" sz="2400" b="0" u="sng" cap="none" spc="0" dirty="0">
                <a:ln w="0"/>
                <a:solidFill>
                  <a:schemeClr val="tx1"/>
                </a:solidFill>
              </a:rPr>
              <a:t>supprimer</a:t>
            </a:r>
            <a:r>
              <a:rPr lang="fr-FR" sz="2400" b="1" cap="none" spc="0" dirty="0">
                <a:ln w="0"/>
                <a:solidFill>
                  <a:schemeClr val="tx1"/>
                </a:solidFill>
              </a:rPr>
              <a:t> ET </a:t>
            </a:r>
            <a:r>
              <a:rPr lang="fr-FR" sz="2400" b="0" cap="none" spc="0" dirty="0">
                <a:ln w="0"/>
                <a:solidFill>
                  <a:schemeClr val="tx1"/>
                </a:solidFill>
              </a:rPr>
              <a:t>le </a:t>
            </a:r>
            <a:r>
              <a:rPr lang="fr-FR" sz="2400" b="0" u="sng" cap="none" spc="0" dirty="0">
                <a:ln w="0"/>
                <a:solidFill>
                  <a:schemeClr val="tx1"/>
                </a:solidFill>
              </a:rPr>
              <a:t>déplacer</a:t>
            </a:r>
            <a:r>
              <a:rPr lang="fr-FR" sz="3600" dirty="0">
                <a:ln w="0"/>
              </a:rPr>
              <a:t>.</a:t>
            </a:r>
            <a:endParaRPr lang="fr-FR" sz="3600" b="0" cap="none" spc="0" dirty="0">
              <a:ln w="0"/>
              <a:solidFill>
                <a:schemeClr val="tx1"/>
              </a:solidFill>
            </a:endParaRPr>
          </a:p>
        </p:txBody>
      </p:sp>
      <p:cxnSp>
        <p:nvCxnSpPr>
          <p:cNvPr id="20" name="Connecteur : en angle 19">
            <a:extLst>
              <a:ext uri="{FF2B5EF4-FFF2-40B4-BE49-F238E27FC236}">
                <a16:creationId xmlns:a16="http://schemas.microsoft.com/office/drawing/2014/main" id="{518D0F60-A84D-48D6-8D24-7F2FE81EF1A7}"/>
              </a:ext>
            </a:extLst>
          </p:cNvPr>
          <p:cNvCxnSpPr>
            <a:cxnSpLocks/>
          </p:cNvCxnSpPr>
          <p:nvPr/>
        </p:nvCxnSpPr>
        <p:spPr>
          <a:xfrm>
            <a:off x="5792426" y="1525796"/>
            <a:ext cx="741307" cy="354557"/>
          </a:xfrm>
          <a:prstGeom prst="bentConnector3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 : en angle 20">
            <a:extLst>
              <a:ext uri="{FF2B5EF4-FFF2-40B4-BE49-F238E27FC236}">
                <a16:creationId xmlns:a16="http://schemas.microsoft.com/office/drawing/2014/main" id="{B2DCFFE4-C419-4CF3-8781-40DFC1D4B191}"/>
              </a:ext>
            </a:extLst>
          </p:cNvPr>
          <p:cNvCxnSpPr>
            <a:cxnSpLocks/>
          </p:cNvCxnSpPr>
          <p:nvPr/>
        </p:nvCxnSpPr>
        <p:spPr>
          <a:xfrm rot="5400000">
            <a:off x="5198225" y="1537871"/>
            <a:ext cx="457200" cy="433053"/>
          </a:xfrm>
          <a:prstGeom prst="bentConnector3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 : en angle 21">
            <a:extLst>
              <a:ext uri="{FF2B5EF4-FFF2-40B4-BE49-F238E27FC236}">
                <a16:creationId xmlns:a16="http://schemas.microsoft.com/office/drawing/2014/main" id="{8BEE965A-93E9-4EC3-B21B-CB8690BC366E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49690" y="1525795"/>
            <a:ext cx="960883" cy="420829"/>
          </a:xfrm>
          <a:prstGeom prst="bentConnector3">
            <a:avLst>
              <a:gd name="adj1" fmla="val 50000"/>
            </a:avLst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CD7AEDF-5F04-4A40-82FF-35D58AEFE52F}"/>
              </a:ext>
            </a:extLst>
          </p:cNvPr>
          <p:cNvSpPr/>
          <p:nvPr/>
        </p:nvSpPr>
        <p:spPr>
          <a:xfrm>
            <a:off x="3074187" y="1729173"/>
            <a:ext cx="8018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0" cap="none" spc="0" dirty="0">
                <a:ln w="0"/>
                <a:solidFill>
                  <a:schemeClr val="tx1"/>
                </a:solidFill>
                <a:latin typeface="Abadi Extra Light" panose="020B0204020104020204" pitchFamily="34" charset="0"/>
              </a:rPr>
              <a:t>temps</a:t>
            </a:r>
            <a:endParaRPr lang="fr-FR" sz="5400" b="0" cap="none" spc="0" dirty="0">
              <a:ln w="0"/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A1392-0528-4C13-ABD8-546ED4864AD8}"/>
              </a:ext>
            </a:extLst>
          </p:cNvPr>
          <p:cNvSpPr/>
          <p:nvPr/>
        </p:nvSpPr>
        <p:spPr>
          <a:xfrm>
            <a:off x="4942619" y="1919844"/>
            <a:ext cx="5245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0" cap="none" spc="0" dirty="0">
                <a:ln w="0"/>
                <a:solidFill>
                  <a:schemeClr val="tx1"/>
                </a:solidFill>
                <a:latin typeface="Abadi Extra Light" panose="020B0204020104020204" pitchFamily="34" charset="0"/>
              </a:rPr>
              <a:t>lieu</a:t>
            </a:r>
            <a:endParaRPr lang="fr-FR" sz="5400" b="0" cap="none" spc="0" dirty="0">
              <a:ln w="0"/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90C1237-DCDF-419D-A40E-D3082176DFF6}"/>
              </a:ext>
            </a:extLst>
          </p:cNvPr>
          <p:cNvSpPr/>
          <p:nvPr/>
        </p:nvSpPr>
        <p:spPr>
          <a:xfrm>
            <a:off x="6539228" y="1664295"/>
            <a:ext cx="9763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0" cap="none" spc="0" dirty="0">
                <a:ln w="0"/>
                <a:solidFill>
                  <a:schemeClr val="tx1"/>
                </a:solidFill>
                <a:latin typeface="Abadi Extra Light" panose="020B0204020104020204" pitchFamily="34" charset="0"/>
              </a:rPr>
              <a:t>manière</a:t>
            </a:r>
            <a:endParaRPr lang="fr-FR" sz="5400" b="0" cap="none" spc="0" dirty="0">
              <a:ln w="0"/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631C78DD-5BD8-4157-AD9F-0A86510852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197" y="2194702"/>
            <a:ext cx="566227" cy="45720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150D1A7-35CF-4CD8-B4BC-7AF11355F264}"/>
              </a:ext>
            </a:extLst>
          </p:cNvPr>
          <p:cNvSpPr/>
          <p:nvPr/>
        </p:nvSpPr>
        <p:spPr>
          <a:xfrm>
            <a:off x="1539103" y="3526692"/>
            <a:ext cx="628539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1600" dirty="0">
                <a:ln w="0"/>
                <a:latin typeface="OpenDyslexic" panose="00000500000000000000" pitchFamily="50" charset="0"/>
              </a:rPr>
              <a:t>Y’a-t-il un mot (ou groupe de mots) qui répond à l’une des questions : </a:t>
            </a:r>
            <a:r>
              <a:rPr lang="fr-FR" sz="1600" dirty="0">
                <a:ln w="0"/>
                <a:latin typeface="Stencil" panose="040409050D0802020404" pitchFamily="82" charset="0"/>
              </a:rPr>
              <a:t>Où ? Quand ? Comment ?</a:t>
            </a:r>
          </a:p>
          <a:p>
            <a:endParaRPr lang="fr-FR" sz="1600" dirty="0">
              <a:ln w="0"/>
              <a:latin typeface="OpenDyslexic" panose="00000500000000000000" pitchFamily="50" charset="0"/>
            </a:endParaRPr>
          </a:p>
          <a:p>
            <a:r>
              <a:rPr lang="fr-FR" sz="1600" dirty="0">
                <a:ln w="0"/>
                <a:latin typeface="OpenDyslexic" panose="00000500000000000000" pitchFamily="50" charset="0"/>
              </a:rPr>
              <a:t>2.  Peux-tu le </a:t>
            </a:r>
            <a:r>
              <a:rPr lang="fr-FR" sz="1600" b="1" dirty="0">
                <a:ln w="0"/>
                <a:latin typeface="OpenDyslexic" panose="00000500000000000000" pitchFamily="50" charset="0"/>
              </a:rPr>
              <a:t>déplacer</a:t>
            </a:r>
            <a:r>
              <a:rPr lang="fr-FR" sz="1600" dirty="0">
                <a:ln w="0"/>
                <a:latin typeface="OpenDyslexic" panose="00000500000000000000" pitchFamily="50" charset="0"/>
              </a:rPr>
              <a:t> ?</a:t>
            </a:r>
          </a:p>
          <a:p>
            <a:r>
              <a:rPr lang="fr-FR" sz="1600" dirty="0">
                <a:ln w="0"/>
                <a:latin typeface="OpenDyslexic" panose="00000500000000000000" pitchFamily="50" charset="0"/>
              </a:rPr>
              <a:t>Le chat a renversé le bol de lait </a:t>
            </a:r>
            <a:r>
              <a:rPr lang="fr-FR" sz="1600" u="sng" dirty="0">
                <a:ln w="0"/>
                <a:latin typeface="OpenDyslexic" panose="00000500000000000000" pitchFamily="50" charset="0"/>
              </a:rPr>
              <a:t>hier</a:t>
            </a:r>
            <a:r>
              <a:rPr lang="fr-FR" sz="1600" dirty="0">
                <a:ln w="0"/>
                <a:latin typeface="OpenDyslexic" panose="00000500000000000000" pitchFamily="50" charset="0"/>
              </a:rPr>
              <a:t>.</a:t>
            </a:r>
          </a:p>
          <a:p>
            <a:endParaRPr lang="fr-FR" sz="1600" dirty="0">
              <a:ln w="0"/>
              <a:latin typeface="OpenDyslexic" panose="00000500000000000000" pitchFamily="50" charset="0"/>
            </a:endParaRPr>
          </a:p>
          <a:p>
            <a:r>
              <a:rPr lang="fr-FR" sz="1600" dirty="0">
                <a:ln w="0"/>
                <a:latin typeface="OpenDyslexic" panose="00000500000000000000" pitchFamily="50" charset="0"/>
              </a:rPr>
              <a:t>3. Peux-tu le </a:t>
            </a:r>
            <a:r>
              <a:rPr lang="fr-FR" sz="1600" b="1" dirty="0">
                <a:ln w="0"/>
                <a:latin typeface="OpenDyslexic" panose="00000500000000000000" pitchFamily="50" charset="0"/>
              </a:rPr>
              <a:t>supprimer</a:t>
            </a:r>
            <a:r>
              <a:rPr lang="fr-FR" sz="1600" dirty="0">
                <a:ln w="0"/>
                <a:latin typeface="OpenDyslexic" panose="00000500000000000000" pitchFamily="50" charset="0"/>
              </a:rPr>
              <a:t> ? </a:t>
            </a:r>
          </a:p>
          <a:p>
            <a:r>
              <a:rPr lang="fr-FR" sz="1600" strike="sngStrike" dirty="0">
                <a:ln w="0"/>
                <a:latin typeface="OpenDyslexic" panose="00000500000000000000" pitchFamily="50" charset="0"/>
              </a:rPr>
              <a:t>Hier</a:t>
            </a:r>
            <a:r>
              <a:rPr lang="fr-FR" sz="1600" dirty="0">
                <a:ln w="0"/>
                <a:latin typeface="OpenDyslexic" panose="00000500000000000000" pitchFamily="50" charset="0"/>
              </a:rPr>
              <a:t>, le chat a renversé le bol de lait.</a:t>
            </a:r>
          </a:p>
          <a:p>
            <a:endParaRPr lang="fr-FR" sz="1600" dirty="0">
              <a:ln w="0"/>
              <a:latin typeface="OpenDyslexic" panose="00000500000000000000" pitchFamily="50" charset="0"/>
            </a:endParaRPr>
          </a:p>
          <a:p>
            <a:endParaRPr lang="fr-FR" sz="1600" b="0" i="1" cap="none" spc="0" dirty="0">
              <a:ln w="0"/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7EC1470-3E10-48F6-A990-55B72B1286DE}"/>
              </a:ext>
            </a:extLst>
          </p:cNvPr>
          <p:cNvSpPr/>
          <p:nvPr/>
        </p:nvSpPr>
        <p:spPr>
          <a:xfrm>
            <a:off x="2446035" y="3002970"/>
            <a:ext cx="12727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Exemple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E7352C6-DD53-4FE0-B7F4-2DDAE4C9CDB9}"/>
              </a:ext>
            </a:extLst>
          </p:cNvPr>
          <p:cNvSpPr/>
          <p:nvPr/>
        </p:nvSpPr>
        <p:spPr>
          <a:xfrm>
            <a:off x="3567059" y="3172067"/>
            <a:ext cx="328647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cap="none" spc="0" dirty="0">
                <a:ln w="0"/>
                <a:solidFill>
                  <a:srgbClr val="92D050"/>
                </a:solidFill>
                <a:latin typeface="Arial Narrow" panose="020B0606020202030204" pitchFamily="34" charset="0"/>
              </a:rPr>
              <a:t>Hier</a:t>
            </a:r>
            <a:r>
              <a:rPr lang="fr-FR" b="0" cap="none" spc="0" dirty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, le chat a renversé le bol de lait.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ABC5F16-E91D-44B6-BB2F-8D3CF4BDD6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30" t="25536" r="55784" b="52362"/>
          <a:stretch/>
        </p:blipFill>
        <p:spPr>
          <a:xfrm>
            <a:off x="6695020" y="4897312"/>
            <a:ext cx="882732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32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ED8D23-3E6C-4373-B2A5-0C3C091180E7}"/>
              </a:ext>
            </a:extLst>
          </p:cNvPr>
          <p:cNvSpPr/>
          <p:nvPr/>
        </p:nvSpPr>
        <p:spPr>
          <a:xfrm rot="16200000">
            <a:off x="2186105" y="356816"/>
            <a:ext cx="4749554" cy="62853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5ED6C8-9D76-43B0-B7EC-AB39DFC7B4CB}"/>
              </a:ext>
            </a:extLst>
          </p:cNvPr>
          <p:cNvSpPr/>
          <p:nvPr/>
        </p:nvSpPr>
        <p:spPr>
          <a:xfrm rot="16200000">
            <a:off x="5952457" y="274697"/>
            <a:ext cx="763479" cy="936594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F1927C-D9F8-4319-8CAA-459DDBCBEDC3}"/>
              </a:ext>
            </a:extLst>
          </p:cNvPr>
          <p:cNvSpPr/>
          <p:nvPr/>
        </p:nvSpPr>
        <p:spPr>
          <a:xfrm>
            <a:off x="5858800" y="376136"/>
            <a:ext cx="9220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0" cap="none" spc="0" dirty="0">
                <a:ln w="0"/>
                <a:solidFill>
                  <a:schemeClr val="bg1"/>
                </a:solidFill>
                <a:latin typeface="Agency FB" panose="020B0503020202020204" pitchFamily="34" charset="0"/>
              </a:rPr>
              <a:t>COD</a:t>
            </a:r>
            <a:endParaRPr lang="fr-FR" sz="5400" b="0" cap="none" spc="0" dirty="0">
              <a:ln w="0"/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D2A5A6-4121-45D7-93F1-0667AF90BF34}"/>
              </a:ext>
            </a:extLst>
          </p:cNvPr>
          <p:cNvSpPr/>
          <p:nvPr/>
        </p:nvSpPr>
        <p:spPr>
          <a:xfrm>
            <a:off x="1179091" y="1299981"/>
            <a:ext cx="6763581" cy="338554"/>
          </a:xfrm>
          <a:prstGeom prst="rect">
            <a:avLst/>
          </a:prstGeom>
          <a:noFill/>
          <a:ln>
            <a:noFill/>
            <a:prstDash val="dash"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0" cap="none" spc="0" dirty="0">
                <a:ln w="0"/>
                <a:solidFill>
                  <a:schemeClr val="tx1"/>
                </a:solidFill>
                <a:latin typeface="OpenDyslexic" panose="00000500000000000000" pitchFamily="50" charset="0"/>
              </a:rPr>
              <a:t>« Comment trouver </a:t>
            </a:r>
            <a:r>
              <a:rPr lang="fr-FR" sz="1600" b="1" u="sng" cap="none" spc="0" dirty="0">
                <a:ln w="0"/>
                <a:latin typeface="OpenDyslexic" panose="00000500000000000000" pitchFamily="50" charset="0"/>
              </a:rPr>
              <a:t>le complément d’objet direct</a:t>
            </a:r>
            <a:r>
              <a:rPr lang="fr-FR" sz="1600" b="1" cap="none" spc="0" dirty="0">
                <a:ln w="0"/>
                <a:latin typeface="OpenDyslexic" panose="00000500000000000000" pitchFamily="50" charset="0"/>
              </a:rPr>
              <a:t> </a:t>
            </a:r>
            <a:r>
              <a:rPr lang="fr-FR" sz="1600" b="0" cap="none" spc="0" dirty="0">
                <a:ln w="0"/>
                <a:solidFill>
                  <a:schemeClr val="tx1"/>
                </a:solidFill>
                <a:latin typeface="OpenDyslexic" panose="00000500000000000000" pitchFamily="50" charset="0"/>
              </a:rPr>
              <a:t>? »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28CBE4-5EF7-4DFD-B3ED-0915DDDE7345}"/>
              </a:ext>
            </a:extLst>
          </p:cNvPr>
          <p:cNvSpPr/>
          <p:nvPr/>
        </p:nvSpPr>
        <p:spPr>
          <a:xfrm>
            <a:off x="1520539" y="2147871"/>
            <a:ext cx="17808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Astuce :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8E1C49-CD37-474B-82D9-B8767E03D7C4}"/>
              </a:ext>
            </a:extLst>
          </p:cNvPr>
          <p:cNvSpPr/>
          <p:nvPr/>
        </p:nvSpPr>
        <p:spPr>
          <a:xfrm>
            <a:off x="1504438" y="2778268"/>
            <a:ext cx="628539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1600" dirty="0">
                <a:ln w="0"/>
                <a:latin typeface="OpenDyslexic" panose="00000500000000000000" pitchFamily="50" charset="0"/>
              </a:rPr>
              <a:t>Trouve le </a:t>
            </a:r>
            <a:r>
              <a:rPr lang="fr-FR" sz="1600" dirty="0">
                <a:ln w="0"/>
                <a:solidFill>
                  <a:srgbClr val="FF0000"/>
                </a:solidFill>
                <a:latin typeface="OpenDyslexic" panose="00000500000000000000" pitchFamily="50" charset="0"/>
              </a:rPr>
              <a:t>verbe</a:t>
            </a:r>
            <a:r>
              <a:rPr lang="fr-FR" sz="1600" dirty="0">
                <a:ln w="0"/>
                <a:latin typeface="OpenDyslexic" panose="00000500000000000000" pitchFamily="50" charset="0"/>
              </a:rPr>
              <a:t> de la phrase.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fr-FR" sz="1600" dirty="0">
              <a:ln w="0"/>
              <a:latin typeface="OpenDyslexic" panose="00000500000000000000" pitchFamily="50" charset="0"/>
            </a:endParaRPr>
          </a:p>
          <a:p>
            <a:pPr>
              <a:lnSpc>
                <a:spcPct val="150000"/>
              </a:lnSpc>
            </a:pPr>
            <a:endParaRPr lang="fr-FR" sz="400" dirty="0">
              <a:ln w="0"/>
              <a:latin typeface="OpenDyslexic" panose="000005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n w="0"/>
                <a:latin typeface="OpenDyslexic" panose="00000500000000000000" pitchFamily="50" charset="0"/>
              </a:rPr>
              <a:t>2. Pose la question « </a:t>
            </a:r>
            <a:r>
              <a:rPr lang="fr-FR" sz="1600" u="sng" dirty="0">
                <a:ln w="0"/>
                <a:latin typeface="OpenDyslexic" panose="00000500000000000000" pitchFamily="50" charset="0"/>
              </a:rPr>
              <a:t>qui</a:t>
            </a:r>
            <a:r>
              <a:rPr lang="fr-FR" sz="1600" dirty="0">
                <a:ln w="0"/>
                <a:latin typeface="OpenDyslexic" panose="00000500000000000000" pitchFamily="50" charset="0"/>
              </a:rPr>
              <a:t> » ou « </a:t>
            </a:r>
            <a:r>
              <a:rPr lang="fr-FR" sz="1600" u="sng" dirty="0">
                <a:ln w="0"/>
                <a:latin typeface="OpenDyslexic" panose="00000500000000000000" pitchFamily="50" charset="0"/>
              </a:rPr>
              <a:t>quoi</a:t>
            </a:r>
            <a:r>
              <a:rPr lang="fr-FR" sz="1600" dirty="0">
                <a:ln w="0"/>
                <a:latin typeface="OpenDyslexic" panose="00000500000000000000" pitchFamily="50" charset="0"/>
              </a:rPr>
              <a:t> » après le </a:t>
            </a:r>
            <a:r>
              <a:rPr lang="fr-FR" sz="1600" dirty="0">
                <a:ln w="0"/>
                <a:solidFill>
                  <a:srgbClr val="FF0000"/>
                </a:solidFill>
                <a:latin typeface="OpenDyslexic" panose="00000500000000000000" pitchFamily="50" charset="0"/>
              </a:rPr>
              <a:t>verbe</a:t>
            </a:r>
            <a:r>
              <a:rPr lang="fr-FR" sz="1600" dirty="0">
                <a:ln w="0"/>
                <a:latin typeface="OpenDyslexic" panose="00000500000000000000" pitchFamily="50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fr-FR" sz="1600" dirty="0">
              <a:ln w="0"/>
              <a:latin typeface="OpenDyslexic" panose="00000500000000000000" pitchFamily="50" charset="0"/>
            </a:endParaRPr>
          </a:p>
          <a:p>
            <a:pPr>
              <a:lnSpc>
                <a:spcPct val="150000"/>
              </a:lnSpc>
            </a:pPr>
            <a:endParaRPr lang="fr-FR" sz="1050" dirty="0">
              <a:ln w="0"/>
              <a:latin typeface="OpenDyslexic" panose="000005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n w="0"/>
                <a:latin typeface="OpenDyslexic" panose="00000500000000000000" pitchFamily="50" charset="0"/>
              </a:rPr>
              <a:t>3. En répondant à la question, tu trouves le </a:t>
            </a:r>
            <a:r>
              <a:rPr lang="fr-FR" sz="1600" b="1" dirty="0">
                <a:ln w="0"/>
                <a:latin typeface="OpenDyslexic" panose="00000500000000000000" pitchFamily="50" charset="0"/>
              </a:rPr>
              <a:t>COD</a:t>
            </a:r>
            <a:r>
              <a:rPr lang="fr-FR" sz="1600" dirty="0">
                <a:ln w="0"/>
                <a:latin typeface="OpenDyslexic" panose="00000500000000000000" pitchFamily="50" charset="0"/>
              </a:rPr>
              <a:t>.</a:t>
            </a:r>
          </a:p>
          <a:p>
            <a:endParaRPr lang="fr-FR" sz="1600" dirty="0">
              <a:ln w="0"/>
              <a:latin typeface="OpenDyslexic" panose="00000500000000000000" pitchFamily="50" charset="0"/>
            </a:endParaRPr>
          </a:p>
          <a:p>
            <a:endParaRPr lang="fr-FR" sz="1600" b="0" i="1" cap="none" spc="0" dirty="0">
              <a:ln w="0"/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FE1B48-AC15-4F72-9870-BBAFB8C9DB10}"/>
              </a:ext>
            </a:extLst>
          </p:cNvPr>
          <p:cNvSpPr/>
          <p:nvPr/>
        </p:nvSpPr>
        <p:spPr>
          <a:xfrm>
            <a:off x="1917135" y="3048702"/>
            <a:ext cx="12727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Exemple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BD590AE-8316-4848-839A-54FD9440981B}"/>
              </a:ext>
            </a:extLst>
          </p:cNvPr>
          <p:cNvSpPr/>
          <p:nvPr/>
        </p:nvSpPr>
        <p:spPr>
          <a:xfrm>
            <a:off x="3096869" y="3202166"/>
            <a:ext cx="310052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0" cap="none" spc="0" dirty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Les enfants </a:t>
            </a:r>
            <a:r>
              <a:rPr lang="fr-FR" b="0" u="sng" cap="none" spc="0" dirty="0">
                <a:ln w="0"/>
                <a:solidFill>
                  <a:srgbClr val="FF0000"/>
                </a:solidFill>
                <a:latin typeface="Arial Narrow" panose="020B0606020202030204" pitchFamily="34" charset="0"/>
              </a:rPr>
              <a:t>mangent</a:t>
            </a:r>
            <a:r>
              <a:rPr lang="fr-FR" b="0" cap="none" spc="0" dirty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 des gâteaux.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2A97CEB-7C3D-429E-978C-14A889EA141B}"/>
              </a:ext>
            </a:extLst>
          </p:cNvPr>
          <p:cNvSpPr/>
          <p:nvPr/>
        </p:nvSpPr>
        <p:spPr>
          <a:xfrm>
            <a:off x="1912910" y="3869617"/>
            <a:ext cx="12727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Exemple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766A09-7C9B-4752-8AF3-DB9AE89586B2}"/>
              </a:ext>
            </a:extLst>
          </p:cNvPr>
          <p:cNvSpPr/>
          <p:nvPr/>
        </p:nvSpPr>
        <p:spPr>
          <a:xfrm>
            <a:off x="3082569" y="4039215"/>
            <a:ext cx="310052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0" cap="none" spc="0" dirty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Les enfants </a:t>
            </a:r>
            <a:r>
              <a:rPr lang="fr-FR" b="0" u="sng" cap="none" spc="0" dirty="0">
                <a:ln w="0"/>
                <a:solidFill>
                  <a:srgbClr val="FF0000"/>
                </a:solidFill>
                <a:latin typeface="Arial Narrow" panose="020B0606020202030204" pitchFamily="34" charset="0"/>
              </a:rPr>
              <a:t>mangent</a:t>
            </a:r>
            <a:r>
              <a:rPr lang="fr-FR" b="0" cap="none" spc="0" dirty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 des gâteaux.</a:t>
            </a:r>
          </a:p>
        </p:txBody>
      </p:sp>
      <p:cxnSp>
        <p:nvCxnSpPr>
          <p:cNvPr id="13" name="Connecteur : en angle 12">
            <a:extLst>
              <a:ext uri="{FF2B5EF4-FFF2-40B4-BE49-F238E27FC236}">
                <a16:creationId xmlns:a16="http://schemas.microsoft.com/office/drawing/2014/main" id="{7AC36D9E-5E33-41ED-8142-08677E5B642C}"/>
              </a:ext>
            </a:extLst>
          </p:cNvPr>
          <p:cNvCxnSpPr>
            <a:cxnSpLocks/>
          </p:cNvCxnSpPr>
          <p:nvPr/>
        </p:nvCxnSpPr>
        <p:spPr>
          <a:xfrm>
            <a:off x="4968856" y="4408547"/>
            <a:ext cx="360173" cy="10425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1B449D50-3AA8-40D6-874F-A8CEAB73001F}"/>
              </a:ext>
            </a:extLst>
          </p:cNvPr>
          <p:cNvCxnSpPr>
            <a:cxnSpLocks/>
          </p:cNvCxnSpPr>
          <p:nvPr/>
        </p:nvCxnSpPr>
        <p:spPr>
          <a:xfrm flipV="1">
            <a:off x="4968856" y="4039216"/>
            <a:ext cx="0" cy="3693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FB680-D290-4E0E-9032-CDD93CA1199F}"/>
              </a:ext>
            </a:extLst>
          </p:cNvPr>
          <p:cNvSpPr/>
          <p:nvPr/>
        </p:nvSpPr>
        <p:spPr>
          <a:xfrm>
            <a:off x="5277555" y="4334978"/>
            <a:ext cx="88838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0" cap="none" spc="0" dirty="0">
                <a:ln w="0"/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Quoi 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94C7BAA-72FA-4C81-9A3B-B5D35ADE61DF}"/>
              </a:ext>
            </a:extLst>
          </p:cNvPr>
          <p:cNvSpPr/>
          <p:nvPr/>
        </p:nvSpPr>
        <p:spPr>
          <a:xfrm>
            <a:off x="1912910" y="4855242"/>
            <a:ext cx="12727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Exemple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5FB426-FD5F-4DA9-A849-DA16F16C4EAC}"/>
              </a:ext>
            </a:extLst>
          </p:cNvPr>
          <p:cNvSpPr/>
          <p:nvPr/>
        </p:nvSpPr>
        <p:spPr>
          <a:xfrm>
            <a:off x="3078344" y="5008706"/>
            <a:ext cx="310052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0" cap="none" spc="0" dirty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Les enfants </a:t>
            </a:r>
            <a:r>
              <a:rPr lang="fr-FR" b="0" u="sng" cap="none" spc="0" dirty="0">
                <a:ln w="0"/>
                <a:solidFill>
                  <a:srgbClr val="FF0000"/>
                </a:solidFill>
                <a:latin typeface="Arial Narrow" panose="020B0606020202030204" pitchFamily="34" charset="0"/>
              </a:rPr>
              <a:t>mangent</a:t>
            </a:r>
            <a:r>
              <a:rPr lang="fr-FR" b="0" cap="none" spc="0" dirty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 des gâteaux.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FEEC3E00-89B6-4DD3-A0E5-377EA32060FF}"/>
              </a:ext>
            </a:extLst>
          </p:cNvPr>
          <p:cNvSpPr/>
          <p:nvPr/>
        </p:nvSpPr>
        <p:spPr>
          <a:xfrm>
            <a:off x="4968856" y="4957400"/>
            <a:ext cx="1209997" cy="5703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26248C-CD67-41DC-BFF8-71048D3D063B}"/>
              </a:ext>
            </a:extLst>
          </p:cNvPr>
          <p:cNvSpPr/>
          <p:nvPr/>
        </p:nvSpPr>
        <p:spPr>
          <a:xfrm>
            <a:off x="5283843" y="5209704"/>
            <a:ext cx="60099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COD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77E678C-E820-4451-A684-9355D3ECF8F1}"/>
              </a:ext>
            </a:extLst>
          </p:cNvPr>
          <p:cNvSpPr/>
          <p:nvPr/>
        </p:nvSpPr>
        <p:spPr>
          <a:xfrm>
            <a:off x="2950157" y="1606618"/>
            <a:ext cx="38523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0" cap="none" spc="0" dirty="0">
                <a:ln w="0"/>
                <a:solidFill>
                  <a:schemeClr val="tx1"/>
                </a:solidFill>
              </a:rPr>
              <a:t>On ne peut pas le </a:t>
            </a:r>
            <a:r>
              <a:rPr lang="fr-FR" sz="2400" b="0" u="sng" cap="none" spc="0" dirty="0">
                <a:ln w="0"/>
                <a:solidFill>
                  <a:schemeClr val="tx1"/>
                </a:solidFill>
              </a:rPr>
              <a:t>supprimer</a:t>
            </a:r>
            <a:r>
              <a:rPr lang="fr-FR" sz="3600" dirty="0">
                <a:ln w="0"/>
              </a:rPr>
              <a:t>.</a:t>
            </a:r>
            <a:endParaRPr lang="fr-FR" sz="3600" b="0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6E7A765D-A07E-434A-8BD4-89063E5E070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975" y="1625965"/>
            <a:ext cx="566227" cy="45720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86535C4-CF7C-4A9A-8E2C-DE9F384EB6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62" t="26448" r="55364" b="52233"/>
          <a:stretch/>
        </p:blipFill>
        <p:spPr>
          <a:xfrm>
            <a:off x="6780847" y="4969114"/>
            <a:ext cx="889440" cy="88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37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ED8D23-3E6C-4373-B2A5-0C3C091180E7}"/>
              </a:ext>
            </a:extLst>
          </p:cNvPr>
          <p:cNvSpPr/>
          <p:nvPr/>
        </p:nvSpPr>
        <p:spPr>
          <a:xfrm rot="16200000">
            <a:off x="2186105" y="356816"/>
            <a:ext cx="4749554" cy="62853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A5EA62-3BD2-416D-8712-B0EE998BF332}"/>
              </a:ext>
            </a:extLst>
          </p:cNvPr>
          <p:cNvSpPr/>
          <p:nvPr/>
        </p:nvSpPr>
        <p:spPr>
          <a:xfrm rot="16200000">
            <a:off x="6889052" y="292452"/>
            <a:ext cx="763479" cy="901084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CAB32E-F867-49C2-9C68-9864EDB27E27}"/>
              </a:ext>
            </a:extLst>
          </p:cNvPr>
          <p:cNvSpPr/>
          <p:nvPr/>
        </p:nvSpPr>
        <p:spPr>
          <a:xfrm>
            <a:off x="6876291" y="355293"/>
            <a:ext cx="7889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0" cap="none" spc="0" dirty="0">
                <a:ln w="0"/>
                <a:solidFill>
                  <a:schemeClr val="bg1"/>
                </a:solidFill>
                <a:latin typeface="Agency FB" panose="020B0503020202020204" pitchFamily="34" charset="0"/>
              </a:rPr>
              <a:t>COI</a:t>
            </a:r>
            <a:endParaRPr lang="fr-FR" sz="5400" b="0" cap="none" spc="0" dirty="0">
              <a:ln w="0"/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93F51A-6F67-46BE-AF0F-6D75331A4DA7}"/>
              </a:ext>
            </a:extLst>
          </p:cNvPr>
          <p:cNvSpPr/>
          <p:nvPr/>
        </p:nvSpPr>
        <p:spPr>
          <a:xfrm>
            <a:off x="1668386" y="1231952"/>
            <a:ext cx="5784992" cy="584775"/>
          </a:xfrm>
          <a:prstGeom prst="rect">
            <a:avLst/>
          </a:prstGeom>
          <a:noFill/>
          <a:ln>
            <a:noFill/>
            <a:prstDash val="dash"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0" cap="none" spc="0" dirty="0">
                <a:ln w="0"/>
                <a:solidFill>
                  <a:schemeClr val="tx1"/>
                </a:solidFill>
                <a:latin typeface="OpenDyslexic" panose="00000500000000000000" pitchFamily="50" charset="0"/>
              </a:rPr>
              <a:t>« Comment trouver </a:t>
            </a:r>
            <a:r>
              <a:rPr lang="fr-FR" sz="1600" b="1" u="sng" cap="none" spc="0" dirty="0">
                <a:ln w="0"/>
                <a:latin typeface="OpenDyslexic" panose="00000500000000000000" pitchFamily="50" charset="0"/>
              </a:rPr>
              <a:t>le complément d’objet indirect</a:t>
            </a:r>
            <a:r>
              <a:rPr lang="fr-FR" sz="1600" b="1" cap="none" spc="0" dirty="0">
                <a:ln w="0"/>
                <a:latin typeface="OpenDyslexic" panose="00000500000000000000" pitchFamily="50" charset="0"/>
              </a:rPr>
              <a:t> </a:t>
            </a:r>
            <a:r>
              <a:rPr lang="fr-FR" sz="1600" b="0" cap="none" spc="0" dirty="0">
                <a:ln w="0"/>
                <a:solidFill>
                  <a:schemeClr val="tx1"/>
                </a:solidFill>
                <a:latin typeface="OpenDyslexic" panose="00000500000000000000" pitchFamily="50" charset="0"/>
              </a:rPr>
              <a:t>? »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C7CE83-9722-4B27-B925-425C3122D89F}"/>
              </a:ext>
            </a:extLst>
          </p:cNvPr>
          <p:cNvSpPr/>
          <p:nvPr/>
        </p:nvSpPr>
        <p:spPr>
          <a:xfrm>
            <a:off x="2967912" y="1656005"/>
            <a:ext cx="38523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0" cap="none" spc="0" dirty="0">
                <a:ln w="0"/>
                <a:solidFill>
                  <a:schemeClr val="tx1"/>
                </a:solidFill>
              </a:rPr>
              <a:t>On ne peut pas le </a:t>
            </a:r>
            <a:r>
              <a:rPr lang="fr-FR" sz="2400" b="0" u="sng" cap="none" spc="0" dirty="0">
                <a:ln w="0"/>
                <a:solidFill>
                  <a:schemeClr val="tx1"/>
                </a:solidFill>
              </a:rPr>
              <a:t>supprimer</a:t>
            </a:r>
            <a:r>
              <a:rPr lang="fr-FR" sz="3600" dirty="0">
                <a:ln w="0"/>
              </a:rPr>
              <a:t>.</a:t>
            </a:r>
            <a:endParaRPr lang="fr-FR" sz="3600" b="0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7789D6F-BD7D-4A8A-A1AC-322AADA3731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975" y="1675745"/>
            <a:ext cx="566227" cy="45720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301D577-BC71-413F-A6E3-89969B560987}"/>
              </a:ext>
            </a:extLst>
          </p:cNvPr>
          <p:cNvSpPr/>
          <p:nvPr/>
        </p:nvSpPr>
        <p:spPr>
          <a:xfrm>
            <a:off x="1468437" y="2113976"/>
            <a:ext cx="17808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Astuce :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382BCC-4BC1-4CAA-A57C-DDF546C6AF1D}"/>
              </a:ext>
            </a:extLst>
          </p:cNvPr>
          <p:cNvSpPr/>
          <p:nvPr/>
        </p:nvSpPr>
        <p:spPr>
          <a:xfrm>
            <a:off x="1594379" y="2599585"/>
            <a:ext cx="6285392" cy="31816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1600" dirty="0">
                <a:ln w="0"/>
                <a:latin typeface="OpenDyslexic" panose="00000500000000000000" pitchFamily="50" charset="0"/>
              </a:rPr>
              <a:t>Trouve le </a:t>
            </a:r>
            <a:r>
              <a:rPr lang="fr-FR" sz="1600" dirty="0">
                <a:ln w="0"/>
                <a:solidFill>
                  <a:srgbClr val="FF0000"/>
                </a:solidFill>
                <a:latin typeface="OpenDyslexic" panose="00000500000000000000" pitchFamily="50" charset="0"/>
              </a:rPr>
              <a:t>verbe</a:t>
            </a:r>
            <a:r>
              <a:rPr lang="fr-FR" sz="1600" dirty="0">
                <a:ln w="0"/>
                <a:latin typeface="OpenDyslexic" panose="00000500000000000000" pitchFamily="50" charset="0"/>
              </a:rPr>
              <a:t> de la phrase. </a:t>
            </a:r>
          </a:p>
          <a:p>
            <a:pPr>
              <a:lnSpc>
                <a:spcPct val="150000"/>
              </a:lnSpc>
            </a:pPr>
            <a:endParaRPr lang="fr-FR" sz="1200" dirty="0">
              <a:ln w="0"/>
              <a:latin typeface="OpenDyslexic" panose="00000500000000000000" pitchFamily="50" charset="0"/>
            </a:endParaRPr>
          </a:p>
          <a:p>
            <a:pPr>
              <a:lnSpc>
                <a:spcPct val="150000"/>
              </a:lnSpc>
            </a:pPr>
            <a:endParaRPr lang="fr-FR" sz="100" dirty="0">
              <a:ln w="0"/>
              <a:latin typeface="OpenDyslexic" panose="00000500000000000000" pitchFamily="50" charset="0"/>
            </a:endParaRPr>
          </a:p>
          <a:p>
            <a:pPr>
              <a:lnSpc>
                <a:spcPct val="150000"/>
              </a:lnSpc>
            </a:pPr>
            <a:endParaRPr lang="fr-FR" sz="400" dirty="0">
              <a:ln w="0"/>
              <a:latin typeface="OpenDyslexic" panose="000005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n w="0"/>
                <a:latin typeface="OpenDyslexic" panose="00000500000000000000" pitchFamily="50" charset="0"/>
              </a:rPr>
              <a:t>2. Pose la question « de </a:t>
            </a:r>
            <a:r>
              <a:rPr lang="fr-FR" sz="1600" u="sng" dirty="0">
                <a:ln w="0"/>
                <a:latin typeface="OpenDyslexic" panose="00000500000000000000" pitchFamily="50" charset="0"/>
              </a:rPr>
              <a:t>qui</a:t>
            </a:r>
            <a:r>
              <a:rPr lang="fr-FR" sz="1600" dirty="0">
                <a:ln w="0"/>
                <a:latin typeface="OpenDyslexic" panose="00000500000000000000" pitchFamily="50" charset="0"/>
              </a:rPr>
              <a:t> » « à </a:t>
            </a:r>
            <a:r>
              <a:rPr lang="fr-FR" sz="1600" u="sng" dirty="0">
                <a:ln w="0"/>
                <a:latin typeface="OpenDyslexic" panose="00000500000000000000" pitchFamily="50" charset="0"/>
              </a:rPr>
              <a:t>quoi</a:t>
            </a:r>
            <a:r>
              <a:rPr lang="fr-FR" sz="1600" dirty="0">
                <a:ln w="0"/>
                <a:latin typeface="OpenDyslexic" panose="00000500000000000000" pitchFamily="50" charset="0"/>
              </a:rPr>
              <a:t> » … après le </a:t>
            </a:r>
            <a:r>
              <a:rPr lang="fr-FR" sz="1600" dirty="0">
                <a:ln w="0"/>
                <a:solidFill>
                  <a:srgbClr val="FF0000"/>
                </a:solidFill>
                <a:latin typeface="OpenDyslexic" panose="00000500000000000000" pitchFamily="50" charset="0"/>
              </a:rPr>
              <a:t>verbe</a:t>
            </a:r>
            <a:r>
              <a:rPr lang="fr-FR" sz="1600" dirty="0">
                <a:ln w="0"/>
                <a:latin typeface="OpenDyslexic" panose="00000500000000000000" pitchFamily="50" charset="0"/>
              </a:rPr>
              <a:t>.        N’oublie pas la </a:t>
            </a:r>
            <a:r>
              <a:rPr lang="fr-FR" sz="1600" dirty="0">
                <a:ln w="0"/>
                <a:solidFill>
                  <a:srgbClr val="00B050"/>
                </a:solidFill>
                <a:latin typeface="OpenDyslexic" panose="00000500000000000000" pitchFamily="50" charset="0"/>
              </a:rPr>
              <a:t>préposition</a:t>
            </a:r>
            <a:r>
              <a:rPr lang="fr-FR" sz="1600" dirty="0">
                <a:ln w="0"/>
                <a:latin typeface="OpenDyslexic" panose="00000500000000000000" pitchFamily="50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fr-FR" sz="1600" dirty="0">
              <a:ln w="0"/>
              <a:latin typeface="OpenDyslexic" panose="00000500000000000000" pitchFamily="50" charset="0"/>
            </a:endParaRPr>
          </a:p>
          <a:p>
            <a:pPr>
              <a:lnSpc>
                <a:spcPct val="150000"/>
              </a:lnSpc>
            </a:pPr>
            <a:endParaRPr lang="fr-FR" sz="1050" dirty="0">
              <a:ln w="0"/>
              <a:latin typeface="OpenDyslexic" panose="00000500000000000000" pitchFamily="50" charset="0"/>
            </a:endParaRPr>
          </a:p>
          <a:p>
            <a:pPr>
              <a:lnSpc>
                <a:spcPct val="150000"/>
              </a:lnSpc>
            </a:pPr>
            <a:endParaRPr lang="fr-FR" sz="300" dirty="0">
              <a:ln w="0"/>
              <a:latin typeface="OpenDyslexic" panose="000005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n w="0"/>
                <a:latin typeface="OpenDyslexic" panose="00000500000000000000" pitchFamily="50" charset="0"/>
              </a:rPr>
              <a:t>3. En répondant à la question, tu trouves le </a:t>
            </a:r>
            <a:r>
              <a:rPr lang="fr-FR" sz="1600" b="1" dirty="0">
                <a:ln w="0"/>
                <a:latin typeface="OpenDyslexic" panose="00000500000000000000" pitchFamily="50" charset="0"/>
              </a:rPr>
              <a:t>COI</a:t>
            </a:r>
            <a:r>
              <a:rPr lang="fr-FR" sz="1600" dirty="0">
                <a:ln w="0"/>
                <a:latin typeface="OpenDyslexic" panose="00000500000000000000" pitchFamily="50" charset="0"/>
              </a:rPr>
              <a:t>.</a:t>
            </a:r>
          </a:p>
          <a:p>
            <a:endParaRPr lang="fr-FR" sz="1600" dirty="0">
              <a:ln w="0"/>
              <a:latin typeface="OpenDyslexic" panose="00000500000000000000" pitchFamily="50" charset="0"/>
            </a:endParaRPr>
          </a:p>
          <a:p>
            <a:endParaRPr lang="fr-FR" sz="1600" b="0" i="1" cap="none" spc="0" dirty="0">
              <a:ln w="0"/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820E35-1C1C-447A-82CA-5BD0DCA56184}"/>
              </a:ext>
            </a:extLst>
          </p:cNvPr>
          <p:cNvSpPr/>
          <p:nvPr/>
        </p:nvSpPr>
        <p:spPr>
          <a:xfrm>
            <a:off x="1976525" y="2844225"/>
            <a:ext cx="12727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Exemple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322DFF1-291F-4065-AE17-AA2294B56481}"/>
              </a:ext>
            </a:extLst>
          </p:cNvPr>
          <p:cNvSpPr/>
          <p:nvPr/>
        </p:nvSpPr>
        <p:spPr>
          <a:xfrm>
            <a:off x="3123866" y="3015437"/>
            <a:ext cx="218521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0" cap="none" spc="0" dirty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Marie </a:t>
            </a:r>
            <a:r>
              <a:rPr lang="fr-FR" u="sng" cap="none" spc="0" dirty="0">
                <a:ln w="0"/>
                <a:solidFill>
                  <a:srgbClr val="FF0000"/>
                </a:solidFill>
                <a:latin typeface="Arial Narrow" panose="020B0606020202030204" pitchFamily="34" charset="0"/>
              </a:rPr>
              <a:t>joue</a:t>
            </a:r>
            <a:r>
              <a:rPr lang="fr-FR" b="0" cap="none" spc="0" dirty="0">
                <a:ln w="0"/>
                <a:latin typeface="Arial Narrow" panose="020B0606020202030204" pitchFamily="34" charset="0"/>
              </a:rPr>
              <a:t> à </a:t>
            </a:r>
            <a:r>
              <a:rPr lang="fr-FR" b="0" cap="none" spc="0" dirty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la marelle.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479CDC2-276A-4E4E-ACAF-F9F258758AC8}"/>
              </a:ext>
            </a:extLst>
          </p:cNvPr>
          <p:cNvSpPr/>
          <p:nvPr/>
        </p:nvSpPr>
        <p:spPr>
          <a:xfrm>
            <a:off x="1984078" y="4046157"/>
            <a:ext cx="12727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Exemple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C301915-5479-42F4-86AA-1C79FBAD40CE}"/>
              </a:ext>
            </a:extLst>
          </p:cNvPr>
          <p:cNvSpPr/>
          <p:nvPr/>
        </p:nvSpPr>
        <p:spPr>
          <a:xfrm>
            <a:off x="3123866" y="4235158"/>
            <a:ext cx="218521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0" cap="none" spc="0" dirty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Marie </a:t>
            </a:r>
            <a:r>
              <a:rPr lang="fr-FR" u="sng" cap="none" spc="0" dirty="0">
                <a:ln w="0"/>
                <a:solidFill>
                  <a:srgbClr val="FF0000"/>
                </a:solidFill>
                <a:latin typeface="Arial Narrow" panose="020B0606020202030204" pitchFamily="34" charset="0"/>
              </a:rPr>
              <a:t>joue</a:t>
            </a:r>
            <a:r>
              <a:rPr lang="fr-FR" b="0" cap="none" spc="0" dirty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fr-FR" b="0" cap="none" spc="0" dirty="0">
                <a:ln w="0"/>
                <a:solidFill>
                  <a:srgbClr val="00B050"/>
                </a:solidFill>
                <a:latin typeface="Arial Narrow" panose="020B0606020202030204" pitchFamily="34" charset="0"/>
              </a:rPr>
              <a:t>à</a:t>
            </a:r>
            <a:r>
              <a:rPr lang="fr-FR" b="0" cap="none" spc="0" dirty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 la marelle.</a:t>
            </a:r>
          </a:p>
        </p:txBody>
      </p:sp>
      <p:cxnSp>
        <p:nvCxnSpPr>
          <p:cNvPr id="33" name="Connecteur : en angle 32">
            <a:extLst>
              <a:ext uri="{FF2B5EF4-FFF2-40B4-BE49-F238E27FC236}">
                <a16:creationId xmlns:a16="http://schemas.microsoft.com/office/drawing/2014/main" id="{5C60D075-921D-40DA-ABFF-31F5262ACDE3}"/>
              </a:ext>
            </a:extLst>
          </p:cNvPr>
          <p:cNvCxnSpPr>
            <a:cxnSpLocks/>
          </p:cNvCxnSpPr>
          <p:nvPr/>
        </p:nvCxnSpPr>
        <p:spPr>
          <a:xfrm>
            <a:off x="4155441" y="4622953"/>
            <a:ext cx="498980" cy="11071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417047DA-39EB-4C43-B2F4-01797ADC8988}"/>
              </a:ext>
            </a:extLst>
          </p:cNvPr>
          <p:cNvCxnSpPr>
            <a:cxnSpLocks/>
          </p:cNvCxnSpPr>
          <p:nvPr/>
        </p:nvCxnSpPr>
        <p:spPr>
          <a:xfrm flipV="1">
            <a:off x="4141523" y="4276989"/>
            <a:ext cx="0" cy="3459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D2634DD6-17FD-498A-8A8D-C7F19FA03245}"/>
              </a:ext>
            </a:extLst>
          </p:cNvPr>
          <p:cNvSpPr/>
          <p:nvPr/>
        </p:nvSpPr>
        <p:spPr>
          <a:xfrm>
            <a:off x="4649697" y="4560901"/>
            <a:ext cx="109517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dirty="0">
                <a:ln w="0"/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à</a:t>
            </a:r>
            <a:r>
              <a:rPr lang="fr-FR" b="0" cap="none" spc="0" dirty="0">
                <a:ln w="0"/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Quoi ?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7AE80778-B1EA-42AE-8F19-9921BA73DC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15" y="3743932"/>
            <a:ext cx="398145" cy="321483"/>
          </a:xfrm>
          <a:prstGeom prst="rect">
            <a:avLst/>
          </a:prstGeom>
        </p:spPr>
      </p:pic>
      <p:sp>
        <p:nvSpPr>
          <p:cNvPr id="38" name="Ellipse 37">
            <a:extLst>
              <a:ext uri="{FF2B5EF4-FFF2-40B4-BE49-F238E27FC236}">
                <a16:creationId xmlns:a16="http://schemas.microsoft.com/office/drawing/2014/main" id="{5C4E97F8-0DBD-4B26-88D3-1BD7F5801724}"/>
              </a:ext>
            </a:extLst>
          </p:cNvPr>
          <p:cNvSpPr/>
          <p:nvPr/>
        </p:nvSpPr>
        <p:spPr>
          <a:xfrm>
            <a:off x="4152388" y="5143529"/>
            <a:ext cx="1209997" cy="5703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D631005-45C0-4D4D-8225-C3EA0DE99B9B}"/>
              </a:ext>
            </a:extLst>
          </p:cNvPr>
          <p:cNvSpPr/>
          <p:nvPr/>
        </p:nvSpPr>
        <p:spPr>
          <a:xfrm>
            <a:off x="4479055" y="5418580"/>
            <a:ext cx="5160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COI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63CC311-6C8D-4342-A395-3520E670BA36}"/>
              </a:ext>
            </a:extLst>
          </p:cNvPr>
          <p:cNvSpPr/>
          <p:nvPr/>
        </p:nvSpPr>
        <p:spPr>
          <a:xfrm>
            <a:off x="1993766" y="5049933"/>
            <a:ext cx="12727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Exemple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A816921-6174-4DA9-A823-3401B6D050CA}"/>
              </a:ext>
            </a:extLst>
          </p:cNvPr>
          <p:cNvSpPr/>
          <p:nvPr/>
        </p:nvSpPr>
        <p:spPr>
          <a:xfrm>
            <a:off x="3141107" y="5221145"/>
            <a:ext cx="218521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0" cap="none" spc="0" dirty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Marie </a:t>
            </a:r>
            <a:r>
              <a:rPr lang="fr-FR" u="sng" cap="none" spc="0" dirty="0">
                <a:ln w="0"/>
                <a:solidFill>
                  <a:srgbClr val="FF0000"/>
                </a:solidFill>
                <a:latin typeface="Arial Narrow" panose="020B0606020202030204" pitchFamily="34" charset="0"/>
              </a:rPr>
              <a:t>joue</a:t>
            </a:r>
            <a:r>
              <a:rPr lang="fr-FR" b="0" cap="none" spc="0" dirty="0">
                <a:ln w="0"/>
                <a:solidFill>
                  <a:srgbClr val="00B050"/>
                </a:solidFill>
                <a:latin typeface="Arial Narrow" panose="020B0606020202030204" pitchFamily="34" charset="0"/>
              </a:rPr>
              <a:t> à </a:t>
            </a:r>
            <a:r>
              <a:rPr lang="fr-FR" b="0" cap="none" spc="0" dirty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la marelle.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B9DE156-6B5A-435B-A12F-A000F33125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50" t="26491" r="55421" b="52003"/>
          <a:stretch/>
        </p:blipFill>
        <p:spPr>
          <a:xfrm>
            <a:off x="6958181" y="5160594"/>
            <a:ext cx="707109" cy="68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921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415</Words>
  <Application>Microsoft Office PowerPoint</Application>
  <PresentationFormat>Grand écran</PresentationFormat>
  <Paragraphs>88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Abadi Extra Light</vt:lpstr>
      <vt:lpstr>Agency FB</vt:lpstr>
      <vt:lpstr>Aharoni</vt:lpstr>
      <vt:lpstr>Arial</vt:lpstr>
      <vt:lpstr>Arial Narrow</vt:lpstr>
      <vt:lpstr>Bernard MT Condensed</vt:lpstr>
      <vt:lpstr>Calibri</vt:lpstr>
      <vt:lpstr>Calibri Light</vt:lpstr>
      <vt:lpstr>Lattesha Script</vt:lpstr>
      <vt:lpstr>OpenDyslexic</vt:lpstr>
      <vt:lpstr>Stencil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marina milicevic</dc:creator>
  <cp:lastModifiedBy>marina milicevic</cp:lastModifiedBy>
  <cp:revision>43</cp:revision>
  <cp:lastPrinted>2021-02-11T22:08:51Z</cp:lastPrinted>
  <dcterms:created xsi:type="dcterms:W3CDTF">2021-02-07T19:48:40Z</dcterms:created>
  <dcterms:modified xsi:type="dcterms:W3CDTF">2021-02-17T19:58:16Z</dcterms:modified>
</cp:coreProperties>
</file>