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21963" cy="7561263"/>
  <p:notesSz cx="6858000" cy="9144000"/>
  <p:defaultTextStyle>
    <a:defPPr>
      <a:defRPr lang="fr-FR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1380" y="204"/>
      </p:cViewPr>
      <p:guideLst>
        <p:guide orient="horz" pos="2382"/>
        <p:guide pos="3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6647" y="2348893"/>
            <a:ext cx="9028669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93295" y="4284716"/>
            <a:ext cx="743537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93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596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45686" y="334306"/>
            <a:ext cx="2775356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7771" y="334306"/>
            <a:ext cx="8150881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67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593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062" y="4858812"/>
            <a:ext cx="9028669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062" y="3204786"/>
            <a:ext cx="9028669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0020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7772" y="1944575"/>
            <a:ext cx="5462197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57001" y="1944575"/>
            <a:ext cx="5464040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219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098" y="302801"/>
            <a:ext cx="955976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1098" y="1692533"/>
            <a:ext cx="469321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1098" y="2397901"/>
            <a:ext cx="469321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95810" y="1692533"/>
            <a:ext cx="469505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95810" y="2397901"/>
            <a:ext cx="469505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53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32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051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099" y="301050"/>
            <a:ext cx="349455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2893" y="301051"/>
            <a:ext cx="593797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1099" y="1582265"/>
            <a:ext cx="349455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294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1979" y="5292884"/>
            <a:ext cx="637317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81979" y="675613"/>
            <a:ext cx="6373178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81979" y="5917739"/>
            <a:ext cx="637317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228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1098" y="302801"/>
            <a:ext cx="9559767" cy="1260211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1098" y="1764295"/>
            <a:ext cx="9559767" cy="499008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1098" y="7008171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1995-97B9-482C-B98C-D568F04C2BF0}" type="datetimeFigureOut">
              <a:rPr lang="fr-CH" smtClean="0"/>
              <a:t>02.12.2011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29171" y="7008171"/>
            <a:ext cx="3363622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12407" y="7008171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F913-FDDA-47B8-B4AB-683AA58C5DF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579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 flipV="1">
            <a:off x="5743029" y="551487"/>
            <a:ext cx="13821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2800" dirty="0" smtClean="0">
                <a:solidFill>
                  <a:srgbClr val="FF0000"/>
                </a:solidFill>
                <a:latin typeface="Jokerman" pitchFamily="82" charset="0"/>
              </a:rPr>
              <a:t>Le</a:t>
            </a:r>
          </a:p>
          <a:p>
            <a:pPr algn="ctr">
              <a:lnSpc>
                <a:spcPct val="150000"/>
              </a:lnSpc>
            </a:pPr>
            <a:r>
              <a:rPr lang="fr-CH" sz="2800" dirty="0">
                <a:solidFill>
                  <a:srgbClr val="FF0000"/>
                </a:solidFill>
                <a:latin typeface="Jokerman" pitchFamily="82" charset="0"/>
              </a:rPr>
              <a:t>p</a:t>
            </a:r>
            <a:r>
              <a:rPr lang="fr-CH" sz="2800" dirty="0" smtClean="0">
                <a:solidFill>
                  <a:srgbClr val="FF0000"/>
                </a:solidFill>
                <a:latin typeface="Jokerman" pitchFamily="82" charset="0"/>
              </a:rPr>
              <a:t>luriel</a:t>
            </a:r>
          </a:p>
          <a:p>
            <a:pPr algn="ctr">
              <a:lnSpc>
                <a:spcPct val="150000"/>
              </a:lnSpc>
            </a:pPr>
            <a:r>
              <a:rPr lang="fr-CH" sz="2800" dirty="0">
                <a:solidFill>
                  <a:srgbClr val="FF0000"/>
                </a:solidFill>
                <a:latin typeface="Jokerman" pitchFamily="82" charset="0"/>
              </a:rPr>
              <a:t>d</a:t>
            </a:r>
            <a:r>
              <a:rPr lang="fr-CH" sz="2800" dirty="0" smtClean="0">
                <a:solidFill>
                  <a:srgbClr val="FF0000"/>
                </a:solidFill>
                <a:latin typeface="Jokerman" pitchFamily="82" charset="0"/>
              </a:rPr>
              <a:t>es</a:t>
            </a:r>
          </a:p>
          <a:p>
            <a:pPr algn="ctr">
              <a:lnSpc>
                <a:spcPct val="150000"/>
              </a:lnSpc>
            </a:pPr>
            <a:r>
              <a:rPr lang="fr-CH" sz="2800" dirty="0" smtClean="0">
                <a:solidFill>
                  <a:srgbClr val="FF0000"/>
                </a:solidFill>
                <a:latin typeface="Jokerman" pitchFamily="82" charset="0"/>
              </a:rPr>
              <a:t>noms</a:t>
            </a:r>
            <a:endParaRPr lang="fr-CH" sz="2800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 flipV="1">
            <a:off x="2967572" y="1036234"/>
            <a:ext cx="2031325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En général, les noms</a:t>
            </a:r>
          </a:p>
          <a:p>
            <a:pPr>
              <a:lnSpc>
                <a:spcPct val="150000"/>
              </a:lnSpc>
            </a:pPr>
            <a:r>
              <a:rPr lang="fr-CH" sz="1400" dirty="0">
                <a:latin typeface="Century Gothic" pitchFamily="34" charset="0"/>
              </a:rPr>
              <a:t>p</a:t>
            </a:r>
            <a:r>
              <a:rPr lang="fr-CH" sz="1400" dirty="0" smtClean="0">
                <a:latin typeface="Century Gothic" pitchFamily="34" charset="0"/>
              </a:rPr>
              <a:t>rennent </a:t>
            </a: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–s </a:t>
            </a:r>
            <a:r>
              <a:rPr lang="fr-CH" sz="1400" dirty="0" smtClean="0">
                <a:latin typeface="Century Gothic" pitchFamily="34" charset="0"/>
              </a:rPr>
              <a:t>au pluriel</a:t>
            </a:r>
          </a:p>
          <a:p>
            <a:pPr>
              <a:lnSpc>
                <a:spcPct val="150000"/>
              </a:lnSpc>
            </a:pP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chat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sourire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4676" y="4309035"/>
            <a:ext cx="1955984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600" b="1" dirty="0" smtClean="0">
                <a:solidFill>
                  <a:srgbClr val="FF0000"/>
                </a:solidFill>
                <a:latin typeface="Century Gothic" pitchFamily="34" charset="0"/>
              </a:rPr>
              <a:t>Noms en –au –eu </a:t>
            </a: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Prennent un –x</a:t>
            </a: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étau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cheveu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  <a:p>
            <a:pPr algn="ctr">
              <a:lnSpc>
                <a:spcPct val="150000"/>
              </a:lnSpc>
            </a:pPr>
            <a:endParaRPr lang="fr-CH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l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andau – sarrau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 bleu – pneu</a:t>
            </a: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p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rennent –s</a:t>
            </a:r>
          </a:p>
        </p:txBody>
      </p:sp>
      <p:sp>
        <p:nvSpPr>
          <p:cNvPr id="17" name="ZoneTexte 16"/>
          <p:cNvSpPr txBox="1"/>
          <p:nvPr/>
        </p:nvSpPr>
        <p:spPr>
          <a:xfrm flipH="1" flipV="1">
            <a:off x="304117" y="528403"/>
            <a:ext cx="205710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600" b="1" dirty="0" smtClean="0">
                <a:solidFill>
                  <a:srgbClr val="FF0000"/>
                </a:solidFill>
                <a:latin typeface="Century Gothic" pitchFamily="34" charset="0"/>
              </a:rPr>
              <a:t>Noms en –s  -x  -z  </a:t>
            </a:r>
          </a:p>
          <a:p>
            <a:pPr algn="ctr">
              <a:lnSpc>
                <a:spcPct val="150000"/>
              </a:lnSpc>
            </a:pP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Ne changent pas</a:t>
            </a:r>
          </a:p>
          <a:p>
            <a:pPr>
              <a:lnSpc>
                <a:spcPct val="150000"/>
              </a:lnSpc>
            </a:pP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pri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souri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ne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z</a:t>
            </a:r>
          </a:p>
          <a:p>
            <a:pPr algn="ctr">
              <a:lnSpc>
                <a:spcPct val="150000"/>
              </a:lnSpc>
            </a:pPr>
            <a:endParaRPr lang="fr-CH" sz="1400" i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88226" y="4147453"/>
            <a:ext cx="21900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600" b="1" dirty="0" smtClean="0">
                <a:solidFill>
                  <a:srgbClr val="FF0000"/>
                </a:solidFill>
                <a:latin typeface="Century Gothic" pitchFamily="34" charset="0"/>
              </a:rPr>
              <a:t>Noms en –ou</a:t>
            </a: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Prennent un –s</a:t>
            </a: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kangourou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clou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endParaRPr lang="fr-CH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bijou – caillou – chou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g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enou – hibou – joujou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- pou </a:t>
            </a: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p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rennent –x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18254" y="4176586"/>
            <a:ext cx="204094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600" b="1" dirty="0" smtClean="0">
                <a:solidFill>
                  <a:srgbClr val="FF0000"/>
                </a:solidFill>
                <a:latin typeface="Century Gothic" pitchFamily="34" charset="0"/>
              </a:rPr>
              <a:t>Noms en –al</a:t>
            </a: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Changent en -aux</a:t>
            </a: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chev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aux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sign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aux</a:t>
            </a:r>
          </a:p>
          <a:p>
            <a:pPr algn="ctr">
              <a:lnSpc>
                <a:spcPct val="150000"/>
              </a:lnSpc>
            </a:pPr>
            <a:endParaRPr lang="fr-CH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bal – cal – carnaval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chacal – festival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récital – régal</a:t>
            </a: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p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rennent –s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305003" y="4176586"/>
            <a:ext cx="19784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600" b="1" dirty="0" smtClean="0">
                <a:solidFill>
                  <a:srgbClr val="FF0000"/>
                </a:solidFill>
                <a:latin typeface="Century Gothic" pitchFamily="34" charset="0"/>
              </a:rPr>
              <a:t>Noms en –ail</a:t>
            </a:r>
            <a:endParaRPr lang="fr-CH" sz="1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dirty="0" smtClean="0">
                <a:solidFill>
                  <a:srgbClr val="FF0000"/>
                </a:solidFill>
                <a:latin typeface="Century Gothic" pitchFamily="34" charset="0"/>
              </a:rPr>
              <a:t>Prennent un –s</a:t>
            </a:r>
            <a:endParaRPr lang="fr-CH" sz="1400" i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épouvantail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latin typeface="Century Gothic" pitchFamily="34" charset="0"/>
              </a:rPr>
              <a:t>Des détail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</a:t>
            </a:r>
          </a:p>
          <a:p>
            <a:pPr algn="ctr">
              <a:lnSpc>
                <a:spcPct val="150000"/>
              </a:lnSpc>
            </a:pPr>
            <a:endParaRPr lang="fr-CH" sz="1400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bail – corail – émail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soupirail – travail –</a:t>
            </a:r>
          </a:p>
          <a:p>
            <a:pPr algn="ctr">
              <a:lnSpc>
                <a:spcPct val="150000"/>
              </a:lnSpc>
            </a:pP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ventail – vitrail</a:t>
            </a:r>
          </a:p>
          <a:p>
            <a:pPr algn="ctr">
              <a:lnSpc>
                <a:spcPct val="150000"/>
              </a:lnSpc>
            </a:pPr>
            <a:r>
              <a:rPr lang="fr-CH" sz="1400" i="1" dirty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fr-CH" sz="1400" i="1" dirty="0" smtClean="0">
                <a:solidFill>
                  <a:srgbClr val="FF0000"/>
                </a:solidFill>
                <a:latin typeface="Century Gothic" pitchFamily="34" charset="0"/>
              </a:rPr>
              <a:t>hangent en -aux</a:t>
            </a:r>
          </a:p>
        </p:txBody>
      </p:sp>
    </p:spTree>
    <p:extLst>
      <p:ext uri="{BB962C8B-B14F-4D97-AF65-F5344CB8AC3E}">
        <p14:creationId xmlns:p14="http://schemas.microsoft.com/office/powerpoint/2010/main" val="3083798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145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3</cp:revision>
  <cp:lastPrinted>2011-12-02T06:33:08Z</cp:lastPrinted>
  <dcterms:created xsi:type="dcterms:W3CDTF">2011-12-02T06:14:39Z</dcterms:created>
  <dcterms:modified xsi:type="dcterms:W3CDTF">2011-12-02T06:37:36Z</dcterms:modified>
</cp:coreProperties>
</file>