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21963" cy="7561263"/>
  <p:notesSz cx="6858000" cy="9144000"/>
  <p:defaultTextStyle>
    <a:defPPr>
      <a:defRPr lang="fr-FR"/>
    </a:defPPr>
    <a:lvl1pPr marL="0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516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033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8549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806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7582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7098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6615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6131" algn="l" defTabSz="103903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75" d="100"/>
          <a:sy n="75" d="100"/>
        </p:scale>
        <p:origin x="-1380" y="204"/>
      </p:cViewPr>
      <p:guideLst>
        <p:guide orient="horz" pos="2382"/>
        <p:guide pos="33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6647" y="2348893"/>
            <a:ext cx="902866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93295" y="4284716"/>
            <a:ext cx="743537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8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8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7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6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6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933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596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945686" y="334306"/>
            <a:ext cx="2775356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17771" y="334306"/>
            <a:ext cx="8150881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673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593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062" y="4858812"/>
            <a:ext cx="9028669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62" y="3204786"/>
            <a:ext cx="9028669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5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03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85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80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75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70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66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6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0020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7772" y="1944575"/>
            <a:ext cx="5462197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57001" y="1944575"/>
            <a:ext cx="5464040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219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1098" y="302801"/>
            <a:ext cx="955976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1098" y="1692533"/>
            <a:ext cx="4693212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1098" y="2397901"/>
            <a:ext cx="4693212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395810" y="1692533"/>
            <a:ext cx="469505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516" indent="0">
              <a:buNone/>
              <a:defRPr sz="2300" b="1"/>
            </a:lvl2pPr>
            <a:lvl3pPr marL="1039033" indent="0">
              <a:buNone/>
              <a:defRPr sz="2000" b="1"/>
            </a:lvl3pPr>
            <a:lvl4pPr marL="1558549" indent="0">
              <a:buNone/>
              <a:defRPr sz="1800" b="1"/>
            </a:lvl4pPr>
            <a:lvl5pPr marL="2078065" indent="0">
              <a:buNone/>
              <a:defRPr sz="1800" b="1"/>
            </a:lvl5pPr>
            <a:lvl6pPr marL="2597582" indent="0">
              <a:buNone/>
              <a:defRPr sz="1800" b="1"/>
            </a:lvl6pPr>
            <a:lvl7pPr marL="3117098" indent="0">
              <a:buNone/>
              <a:defRPr sz="1800" b="1"/>
            </a:lvl7pPr>
            <a:lvl8pPr marL="3636615" indent="0">
              <a:buNone/>
              <a:defRPr sz="1800" b="1"/>
            </a:lvl8pPr>
            <a:lvl9pPr marL="4156131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395810" y="2397901"/>
            <a:ext cx="469505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53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32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051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1099" y="301050"/>
            <a:ext cx="349455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52893" y="301051"/>
            <a:ext cx="5937972" cy="6453328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1099" y="1582265"/>
            <a:ext cx="349455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294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1979" y="5292884"/>
            <a:ext cx="6373178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81979" y="675613"/>
            <a:ext cx="6373178" cy="4536758"/>
          </a:xfrm>
        </p:spPr>
        <p:txBody>
          <a:bodyPr/>
          <a:lstStyle>
            <a:lvl1pPr marL="0" indent="0">
              <a:buNone/>
              <a:defRPr sz="3600"/>
            </a:lvl1pPr>
            <a:lvl2pPr marL="519516" indent="0">
              <a:buNone/>
              <a:defRPr sz="3200"/>
            </a:lvl2pPr>
            <a:lvl3pPr marL="1039033" indent="0">
              <a:buNone/>
              <a:defRPr sz="2700"/>
            </a:lvl3pPr>
            <a:lvl4pPr marL="1558549" indent="0">
              <a:buNone/>
              <a:defRPr sz="2300"/>
            </a:lvl4pPr>
            <a:lvl5pPr marL="2078065" indent="0">
              <a:buNone/>
              <a:defRPr sz="2300"/>
            </a:lvl5pPr>
            <a:lvl6pPr marL="2597582" indent="0">
              <a:buNone/>
              <a:defRPr sz="2300"/>
            </a:lvl6pPr>
            <a:lvl7pPr marL="3117098" indent="0">
              <a:buNone/>
              <a:defRPr sz="2300"/>
            </a:lvl7pPr>
            <a:lvl8pPr marL="3636615" indent="0">
              <a:buNone/>
              <a:defRPr sz="2300"/>
            </a:lvl8pPr>
            <a:lvl9pPr marL="4156131" indent="0">
              <a:buNone/>
              <a:defRPr sz="23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81979" y="5917739"/>
            <a:ext cx="6373178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516" indent="0">
              <a:buNone/>
              <a:defRPr sz="1400"/>
            </a:lvl2pPr>
            <a:lvl3pPr marL="1039033" indent="0">
              <a:buNone/>
              <a:defRPr sz="1100"/>
            </a:lvl3pPr>
            <a:lvl4pPr marL="1558549" indent="0">
              <a:buNone/>
              <a:defRPr sz="1000"/>
            </a:lvl4pPr>
            <a:lvl5pPr marL="2078065" indent="0">
              <a:buNone/>
              <a:defRPr sz="1000"/>
            </a:lvl5pPr>
            <a:lvl6pPr marL="2597582" indent="0">
              <a:buNone/>
              <a:defRPr sz="1000"/>
            </a:lvl6pPr>
            <a:lvl7pPr marL="3117098" indent="0">
              <a:buNone/>
              <a:defRPr sz="1000"/>
            </a:lvl7pPr>
            <a:lvl8pPr marL="3636615" indent="0">
              <a:buNone/>
              <a:defRPr sz="1000"/>
            </a:lvl8pPr>
            <a:lvl9pPr marL="415613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228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1098" y="302801"/>
            <a:ext cx="9559767" cy="1260211"/>
          </a:xfrm>
          <a:prstGeom prst="rect">
            <a:avLst/>
          </a:prstGeom>
        </p:spPr>
        <p:txBody>
          <a:bodyPr vert="horz" lIns="103903" tIns="51952" rIns="103903" bIns="5195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1098" y="1764295"/>
            <a:ext cx="9559767" cy="4990084"/>
          </a:xfrm>
          <a:prstGeom prst="rect">
            <a:avLst/>
          </a:prstGeom>
        </p:spPr>
        <p:txBody>
          <a:bodyPr vert="horz" lIns="103903" tIns="51952" rIns="103903" bIns="5195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1098" y="7008171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D1995-97B9-482C-B98C-D568F04C2BF0}" type="datetimeFigureOut">
              <a:rPr lang="fr-CH" smtClean="0"/>
              <a:t>02.12.2011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29171" y="7008171"/>
            <a:ext cx="3363622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12407" y="7008171"/>
            <a:ext cx="2478458" cy="402567"/>
          </a:xfrm>
          <a:prstGeom prst="rect">
            <a:avLst/>
          </a:prstGeom>
        </p:spPr>
        <p:txBody>
          <a:bodyPr vert="horz" lIns="103903" tIns="51952" rIns="103903" bIns="5195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FF913-FDDA-47B8-B4AB-683AA58C5DF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579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033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637" indent="-389637" algn="l" defTabSz="1039033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214" indent="-324698" algn="l" defTabSz="1039033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791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8307" indent="-259758" algn="l" defTabSz="103903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7824" indent="-259758" algn="l" defTabSz="1039033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7340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6856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6373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5889" indent="-259758" algn="l" defTabSz="103903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516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033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549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806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582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7098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615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6131" algn="l" defTabSz="10390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 flipV="1">
            <a:off x="5743029" y="551487"/>
            <a:ext cx="13821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2800" dirty="0" smtClean="0">
                <a:solidFill>
                  <a:srgbClr val="FF0000"/>
                </a:solidFill>
                <a:latin typeface="Jokerman" pitchFamily="82" charset="0"/>
              </a:rPr>
              <a:t>Le</a:t>
            </a:r>
          </a:p>
          <a:p>
            <a:pPr algn="ctr">
              <a:lnSpc>
                <a:spcPct val="150000"/>
              </a:lnSpc>
            </a:pPr>
            <a:r>
              <a:rPr lang="fr-CH" sz="2800" dirty="0">
                <a:solidFill>
                  <a:srgbClr val="FF0000"/>
                </a:solidFill>
                <a:latin typeface="Jokerman" pitchFamily="82" charset="0"/>
              </a:rPr>
              <a:t>p</a:t>
            </a:r>
            <a:r>
              <a:rPr lang="fr-CH" sz="2800" dirty="0" smtClean="0">
                <a:solidFill>
                  <a:srgbClr val="FF0000"/>
                </a:solidFill>
                <a:latin typeface="Jokerman" pitchFamily="82" charset="0"/>
              </a:rPr>
              <a:t>luriel</a:t>
            </a:r>
          </a:p>
          <a:p>
            <a:pPr algn="ctr">
              <a:lnSpc>
                <a:spcPct val="150000"/>
              </a:lnSpc>
            </a:pPr>
            <a:r>
              <a:rPr lang="fr-CH" sz="2800" dirty="0">
                <a:solidFill>
                  <a:srgbClr val="FF0000"/>
                </a:solidFill>
                <a:latin typeface="Jokerman" pitchFamily="82" charset="0"/>
              </a:rPr>
              <a:t>d</a:t>
            </a:r>
            <a:r>
              <a:rPr lang="fr-CH" sz="2800" dirty="0" smtClean="0">
                <a:solidFill>
                  <a:srgbClr val="FF0000"/>
                </a:solidFill>
                <a:latin typeface="Jokerman" pitchFamily="82" charset="0"/>
              </a:rPr>
              <a:t>es</a:t>
            </a:r>
          </a:p>
          <a:p>
            <a:pPr algn="ctr">
              <a:lnSpc>
                <a:spcPct val="150000"/>
              </a:lnSpc>
            </a:pPr>
            <a:r>
              <a:rPr lang="fr-CH" sz="2800" dirty="0" smtClean="0">
                <a:solidFill>
                  <a:srgbClr val="FF0000"/>
                </a:solidFill>
                <a:latin typeface="Jokerman" pitchFamily="82" charset="0"/>
              </a:rPr>
              <a:t>noms</a:t>
            </a:r>
            <a:endParaRPr lang="fr-CH" sz="2800" dirty="0">
              <a:solidFill>
                <a:srgbClr val="FF0000"/>
              </a:solidFill>
              <a:latin typeface="Jokerman" pitchFamily="8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 flipV="1">
            <a:off x="2967572" y="1036234"/>
            <a:ext cx="2031325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En général, les noms</a:t>
            </a:r>
          </a:p>
          <a:p>
            <a:pPr>
              <a:lnSpc>
                <a:spcPct val="150000"/>
              </a:lnSpc>
            </a:pPr>
            <a:r>
              <a:rPr lang="fr-CH" sz="1400" dirty="0">
                <a:latin typeface="Century Gothic" pitchFamily="34" charset="0"/>
              </a:rPr>
              <a:t>p</a:t>
            </a:r>
            <a:r>
              <a:rPr lang="fr-CH" sz="1400" dirty="0" smtClean="0">
                <a:latin typeface="Century Gothic" pitchFamily="34" charset="0"/>
              </a:rPr>
              <a:t>rennent </a:t>
            </a: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–s </a:t>
            </a:r>
            <a:r>
              <a:rPr lang="fr-CH" sz="1400" dirty="0" smtClean="0">
                <a:latin typeface="Century Gothic" pitchFamily="34" charset="0"/>
              </a:rPr>
              <a:t>au pluriel</a:t>
            </a:r>
          </a:p>
          <a:p>
            <a:pPr>
              <a:lnSpc>
                <a:spcPct val="150000"/>
              </a:lnSpc>
            </a:pP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chat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sourire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4676" y="4309035"/>
            <a:ext cx="1955984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600" b="1" dirty="0" smtClean="0">
                <a:solidFill>
                  <a:srgbClr val="FF0000"/>
                </a:solidFill>
                <a:latin typeface="Century Gothic" pitchFamily="34" charset="0"/>
              </a:rPr>
              <a:t>Noms en –au –eu </a:t>
            </a: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Prennent un –x</a:t>
            </a: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étau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x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cheveu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x</a:t>
            </a:r>
          </a:p>
          <a:p>
            <a:pPr algn="ctr">
              <a:lnSpc>
                <a:spcPct val="150000"/>
              </a:lnSpc>
            </a:pPr>
            <a:endParaRPr lang="fr-CH" sz="1400" i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l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andau – sarrau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 bleu – pneu</a:t>
            </a: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p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rennent –s</a:t>
            </a:r>
          </a:p>
        </p:txBody>
      </p:sp>
      <p:sp>
        <p:nvSpPr>
          <p:cNvPr id="17" name="ZoneTexte 16"/>
          <p:cNvSpPr txBox="1"/>
          <p:nvPr/>
        </p:nvSpPr>
        <p:spPr>
          <a:xfrm flipH="1" flipV="1">
            <a:off x="304117" y="528403"/>
            <a:ext cx="205710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600" b="1" dirty="0" smtClean="0">
                <a:solidFill>
                  <a:srgbClr val="FF0000"/>
                </a:solidFill>
                <a:latin typeface="Century Gothic" pitchFamily="34" charset="0"/>
              </a:rPr>
              <a:t>Noms en –s  -x  -z  </a:t>
            </a:r>
          </a:p>
          <a:p>
            <a:pPr algn="ctr">
              <a:lnSpc>
                <a:spcPct val="150000"/>
              </a:lnSpc>
            </a:pP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Ne changent pas</a:t>
            </a:r>
          </a:p>
          <a:p>
            <a:pPr>
              <a:lnSpc>
                <a:spcPct val="150000"/>
              </a:lnSpc>
            </a:pP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pri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x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souri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ne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z</a:t>
            </a:r>
          </a:p>
          <a:p>
            <a:pPr algn="ctr">
              <a:lnSpc>
                <a:spcPct val="150000"/>
              </a:lnSpc>
            </a:pPr>
            <a:endParaRPr lang="fr-CH" sz="1400" i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88226" y="4147453"/>
            <a:ext cx="219002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600" b="1" dirty="0" smtClean="0">
                <a:solidFill>
                  <a:srgbClr val="FF0000"/>
                </a:solidFill>
                <a:latin typeface="Century Gothic" pitchFamily="34" charset="0"/>
              </a:rPr>
              <a:t>Noms en –ou</a:t>
            </a: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Prennent un –s</a:t>
            </a: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kangourou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clou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endParaRPr lang="fr-CH" sz="1400" i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bijou – caillou – chou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g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enou – hibou – joujou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- pou </a:t>
            </a: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p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rennent –x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618254" y="4176586"/>
            <a:ext cx="204094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600" b="1" dirty="0" smtClean="0">
                <a:solidFill>
                  <a:srgbClr val="FF0000"/>
                </a:solidFill>
                <a:latin typeface="Century Gothic" pitchFamily="34" charset="0"/>
              </a:rPr>
              <a:t>Noms en –al</a:t>
            </a: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Changent en -aux</a:t>
            </a: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chev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aux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sign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aux</a:t>
            </a:r>
          </a:p>
          <a:p>
            <a:pPr algn="ctr">
              <a:lnSpc>
                <a:spcPct val="150000"/>
              </a:lnSpc>
            </a:pPr>
            <a:endParaRPr lang="fr-CH" sz="1400" i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bal – cal – carnaval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chacal – festival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récital – régal</a:t>
            </a: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p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rennent –s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305003" y="4176586"/>
            <a:ext cx="197842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600" b="1" dirty="0" smtClean="0">
                <a:solidFill>
                  <a:srgbClr val="FF0000"/>
                </a:solidFill>
                <a:latin typeface="Century Gothic" pitchFamily="34" charset="0"/>
              </a:rPr>
              <a:t>Noms en –ail</a:t>
            </a:r>
            <a:endParaRPr lang="fr-CH" sz="1400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dirty="0" smtClean="0">
                <a:solidFill>
                  <a:srgbClr val="FF0000"/>
                </a:solidFill>
                <a:latin typeface="Century Gothic" pitchFamily="34" charset="0"/>
              </a:rPr>
              <a:t>Prennent un –s</a:t>
            </a:r>
            <a:endParaRPr lang="fr-CH" sz="1400" i="1" dirty="0"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épouvantail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latin typeface="Century Gothic" pitchFamily="34" charset="0"/>
              </a:rPr>
              <a:t>Des détail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</a:t>
            </a:r>
          </a:p>
          <a:p>
            <a:pPr algn="ctr">
              <a:lnSpc>
                <a:spcPct val="150000"/>
              </a:lnSpc>
            </a:pPr>
            <a:endParaRPr lang="fr-CH" sz="1400" i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bail – corail – émail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soupirail – travail –</a:t>
            </a:r>
          </a:p>
          <a:p>
            <a:pPr algn="ctr">
              <a:lnSpc>
                <a:spcPct val="150000"/>
              </a:lnSpc>
            </a:pP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ventail – vitrail</a:t>
            </a:r>
          </a:p>
          <a:p>
            <a:pPr algn="ctr">
              <a:lnSpc>
                <a:spcPct val="150000"/>
              </a:lnSpc>
            </a:pPr>
            <a:r>
              <a:rPr lang="fr-CH" sz="1400" i="1" dirty="0">
                <a:solidFill>
                  <a:srgbClr val="FF0000"/>
                </a:solidFill>
                <a:latin typeface="Century Gothic" pitchFamily="34" charset="0"/>
              </a:rPr>
              <a:t>c</a:t>
            </a:r>
            <a:r>
              <a:rPr lang="fr-CH" sz="1400" i="1" dirty="0" smtClean="0">
                <a:solidFill>
                  <a:srgbClr val="FF0000"/>
                </a:solidFill>
                <a:latin typeface="Century Gothic" pitchFamily="34" charset="0"/>
              </a:rPr>
              <a:t>hangent en -aux</a:t>
            </a:r>
          </a:p>
        </p:txBody>
      </p:sp>
    </p:spTree>
    <p:extLst>
      <p:ext uri="{BB962C8B-B14F-4D97-AF65-F5344CB8AC3E}">
        <p14:creationId xmlns:p14="http://schemas.microsoft.com/office/powerpoint/2010/main" val="30837984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145</Words>
  <Application>Microsoft Office PowerPoint</Application>
  <PresentationFormat>Personnalisé</PresentationFormat>
  <Paragraphs>51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3</cp:revision>
  <cp:lastPrinted>2011-12-02T06:33:08Z</cp:lastPrinted>
  <dcterms:created xsi:type="dcterms:W3CDTF">2011-12-02T06:14:39Z</dcterms:created>
  <dcterms:modified xsi:type="dcterms:W3CDTF">2011-12-02T06:37:36Z</dcterms:modified>
</cp:coreProperties>
</file>