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B6E4"/>
    <a:srgbClr val="ECFBFE"/>
    <a:srgbClr val="CCECFF"/>
    <a:srgbClr val="B9EBF5"/>
    <a:srgbClr val="97E2F1"/>
    <a:srgbClr val="7ED1FA"/>
    <a:srgbClr val="7FD0DB"/>
    <a:srgbClr val="8DBEDF"/>
    <a:srgbClr val="CCFF99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143D3-E206-44C2-BC50-92CE6B8D4A66}" type="datetimeFigureOut">
              <a:rPr lang="fr-FR" smtClean="0"/>
              <a:pPr/>
              <a:t>14/07/2017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83A74-CA15-4660-AD53-C21784D14A7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2017-2018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Ce1-Ce2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Mathématiques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1028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7" y="285728"/>
            <a:ext cx="588409" cy="276234"/>
          </a:xfrm>
          <a:prstGeom prst="rect">
            <a:avLst/>
          </a:prstGeom>
          <a:noFill/>
        </p:spPr>
      </p:pic>
      <p:pic>
        <p:nvPicPr>
          <p:cNvPr id="24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588409" cy="276234"/>
          </a:xfrm>
          <a:prstGeom prst="rect">
            <a:avLst/>
          </a:prstGeom>
          <a:noFill/>
        </p:spPr>
      </p:pic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000496" y="714356"/>
            <a:ext cx="500066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 Gentle Touch" pitchFamily="2" charset="0"/>
                <a:ea typeface="A Gentle Touch" pitchFamily="2" charset="0"/>
                <a:cs typeface="Arial" pitchFamily="34" charset="0"/>
              </a:rPr>
              <a:t>Numération</a:t>
            </a:r>
          </a:p>
        </p:txBody>
      </p:sp>
      <p:graphicFrame>
        <p:nvGraphicFramePr>
          <p:cNvPr id="32" name="Tableau 31"/>
          <p:cNvGraphicFramePr>
            <a:graphicFrameLocks noGrp="1"/>
          </p:cNvGraphicFramePr>
          <p:nvPr/>
        </p:nvGraphicFramePr>
        <p:xfrm>
          <a:off x="142844" y="1285860"/>
          <a:ext cx="8858312" cy="538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714644"/>
                <a:gridCol w="428628"/>
                <a:gridCol w="3500462"/>
                <a:gridCol w="300040"/>
                <a:gridCol w="300039"/>
                <a:gridCol w="300040"/>
                <a:gridCol w="300039"/>
                <a:gridCol w="300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Compétences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visées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Période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1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sym typeface="Wingdings 3"/>
                        </a:rPr>
                        <a:t> Les nombres de 0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sym typeface="Wingdings 3"/>
                        </a:rPr>
                        <a:t> à 69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  <a:sym typeface="Wingdings 3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sym typeface="Wingdings 3"/>
                        </a:rPr>
                        <a:t> Les nombres de 0 à 100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Lire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et écrire les nombres jusqu’à 69 / 100.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N2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 / Lire, écrire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et décomposer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999 / Lire, écrire et décomposer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Dénombrer et constituer des collections en utilisant les groupements par centaines, dizaines et unités.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Décomposer les nombres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inférieurs à 100 / 1 000.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Lire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et écrire en chiffres et en lettres les nombres jusqu’à 99 / 999.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 / Comparer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999 / Comparer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Comparer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et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 ranger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des nombres entiers inférieurs à 100 / 1 000.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de 0 à 99 / Ranger et encadrer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999 / Ranger et encadrer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Intercaler 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et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 encadrer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des nombres entiers inférieurs à 100 / 1 000.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999 / Lire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, écrire et décomposer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9 999 / Lire, écrire et décomposer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Dénombrer et constituer des collections en utilisant les groupements par milliers, centaines, dizaines et unités.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Décomposer les nombres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inférieurs à 1 000 / 10 000.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N6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999 / Ranger, comparer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et encadrer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9 999 / Ranger, comparer et encadrer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Comparer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, r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anger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et encadrer des nombres entiers inférieurs à 1 000 / 10 000.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N7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 nombre 1 000 et au-delà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nombres de 0 à 999 </a:t>
                      </a:r>
                      <a:r>
                        <a:rPr lang="fr-FR" sz="1050" b="0" dirty="0" err="1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999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 nombres jusqu’à 1 000 / 999 </a:t>
                      </a:r>
                      <a:r>
                        <a:rPr lang="fr-FR" sz="1050" dirty="0" err="1" smtClean="0">
                          <a:latin typeface="Delius Swash Caps" pitchFamily="2" charset="0"/>
                          <a:ea typeface="Georgia Belle" pitchFamily="2" charset="0"/>
                        </a:rPr>
                        <a:t>999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</a:tbl>
          </a:graphicData>
        </a:graphic>
      </p:graphicFrame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785794"/>
            <a:ext cx="798292" cy="1143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785794"/>
            <a:ext cx="806693" cy="1139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" name="ZoneTexte 26"/>
          <p:cNvSpPr txBox="1"/>
          <p:nvPr/>
        </p:nvSpPr>
        <p:spPr>
          <a:xfrm>
            <a:off x="8797751" y="0"/>
            <a:ext cx="346249" cy="12858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5AB6E4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5AB6E4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2017-2018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Ce1-Ce2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Mathématiques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1028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7" y="285728"/>
            <a:ext cx="588409" cy="276234"/>
          </a:xfrm>
          <a:prstGeom prst="rect">
            <a:avLst/>
          </a:prstGeom>
          <a:noFill/>
        </p:spPr>
      </p:pic>
      <p:pic>
        <p:nvPicPr>
          <p:cNvPr id="24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588409" cy="276234"/>
          </a:xfrm>
          <a:prstGeom prst="rect">
            <a:avLst/>
          </a:prstGeom>
          <a:noFill/>
        </p:spPr>
      </p:pic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000496" y="571480"/>
            <a:ext cx="500066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 Gentle Touch" pitchFamily="2" charset="0"/>
                <a:ea typeface="A Gentle Touch" pitchFamily="2" charset="0"/>
                <a:cs typeface="Arial" pitchFamily="34" charset="0"/>
              </a:rPr>
              <a:t>Calcul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785794"/>
            <a:ext cx="648612" cy="928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9" y="785794"/>
            <a:ext cx="657322" cy="928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142844" y="1071546"/>
          <a:ext cx="8858312" cy="566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714644"/>
                <a:gridCol w="428628"/>
                <a:gridCol w="3500462"/>
                <a:gridCol w="300040"/>
                <a:gridCol w="300039"/>
                <a:gridCol w="300040"/>
                <a:gridCol w="300039"/>
                <a:gridCol w="300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Compétences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visées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Période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1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sym typeface="Wingdings 3"/>
                        </a:rPr>
                        <a:t> Les compléments à 10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sym typeface="Wingdings 3"/>
                        </a:rPr>
                        <a:t> Les compléments à 100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et utiliser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les compléments à 10 / 100.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C2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table d’addition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Automatise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r la connaissance des additions de petits nombres.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L’addition posée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Poser et résoudre une addition sans puis avec retenue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</a:t>
                      </a:r>
                      <a:r>
                        <a:rPr lang="fr-FR" sz="1050" b="1" baseline="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(+ addition en ligne auparavant)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soustraction posée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Poser et résoudre une soustraction sans puis avec retenue </a:t>
                      </a:r>
                      <a:r>
                        <a:rPr lang="fr-FR" sz="1050" b="1" baseline="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(+ soustraction en ligne auparavant)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sens de la multiplication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Comprendre à quoi sert la multiplication.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C6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multiplication par 5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table de multiplication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tables de multiplication.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C7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multiplication par 2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multiplication posée (à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1 chiffre)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tables de multiplication.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Poser et résoudre une multiplication dont le multiplicateur a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un chiffre.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C8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Doubles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et moitiés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doubles et moitiés des nombres usuels.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C9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Multiplier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par 10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Multiplier par 10, 100, 1 000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Etre capable de multiplier un nombre par 10, 100 ou 1 000.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C10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multiplication par 3 et 4.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multiplication posée (à 2 chiffres)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tables de multiplication.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  <a:sym typeface="Wingding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Poser et résoudre une multiplication dont le multiplicateur a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un chiffre / deux chiffres.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C11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La multiplication posée (à 1 chiffre)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e sens de la division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Poser et résoudre une multiplication dont le multiplicateur a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un chiffre.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Comprendre le sens de la division.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8797751" y="0"/>
            <a:ext cx="346249" cy="12858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5AB6E4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5AB6E4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2017-2018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Ce1-Ce2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Mathématiques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1028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7" y="285728"/>
            <a:ext cx="588409" cy="276234"/>
          </a:xfrm>
          <a:prstGeom prst="rect">
            <a:avLst/>
          </a:prstGeom>
          <a:noFill/>
        </p:spPr>
      </p:pic>
      <p:pic>
        <p:nvPicPr>
          <p:cNvPr id="24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588409" cy="276234"/>
          </a:xfrm>
          <a:prstGeom prst="rect">
            <a:avLst/>
          </a:prstGeom>
          <a:noFill/>
        </p:spPr>
      </p:pic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000496" y="571480"/>
            <a:ext cx="500066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 Gentle Touch" pitchFamily="2" charset="0"/>
                <a:ea typeface="A Gentle Touch" pitchFamily="2" charset="0"/>
                <a:cs typeface="Arial" pitchFamily="34" charset="0"/>
              </a:rPr>
              <a:t>Géométrie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785794"/>
            <a:ext cx="648612" cy="928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9" y="785794"/>
            <a:ext cx="657322" cy="9286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8" name="Tableau 27"/>
          <p:cNvGraphicFramePr>
            <a:graphicFrameLocks noGrp="1"/>
          </p:cNvGraphicFramePr>
          <p:nvPr/>
        </p:nvGraphicFramePr>
        <p:xfrm>
          <a:off x="142844" y="1071546"/>
          <a:ext cx="8858312" cy="565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714644"/>
                <a:gridCol w="428628"/>
                <a:gridCol w="3500462"/>
                <a:gridCol w="300040"/>
                <a:gridCol w="300039"/>
                <a:gridCol w="300040"/>
                <a:gridCol w="300039"/>
                <a:gridCol w="300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Compétences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visées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Période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1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sym typeface="Wingdings 3"/>
                        </a:rPr>
                        <a:t> Tracer à la règle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Utiliser la règle avec précision.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G2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 vocabulaire géométrique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et utiliser le vocabulaire géométrique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: point, segment, droite </a:t>
                      </a:r>
                      <a:r>
                        <a:rPr lang="fr-FR" sz="1050" b="1" baseline="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(+ milieu, angle, sommet, côté au Ce2).</a:t>
                      </a:r>
                      <a:endParaRPr lang="fr-FR" sz="1050" b="1" dirty="0" smtClean="0">
                        <a:solidFill>
                          <a:srgbClr val="45B4F9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Equerre et angles droits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Utiliser correctement l’équerre.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Reconnaître et tracer un angle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droit.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Carré,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rectangle et triangle rectangle / Reconnaître et décrire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Carré, rectangle et losange / Reconnaître et décrire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Reconnaître et décrire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des polygones particuliers : carré, rectangle et triangle rectangle / losange.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Carré, rectangle et triangle rectangle / Reproduire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et tracer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Carré, rectangle et losange / Reproduire et tracer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Reproduire et tracer des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polygones particuliers : carré, rectangle et triangle rectangle / losange.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G6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Tracer un cercle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Utiliser un compas pour tracer un cercle.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G7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solides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Reconnaître, nommer, décrire et représenter les solides : cube, pavé droit,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pyramide, (cylindre, boule).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G8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Reconnaître un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axe de symétrie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Reconnaître et tracer un axe de symétrie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Etre capable de reconnaître et de tracer un axe de symétrie.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G9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Compléter une figure par symétrie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Compléter une figure par symétrie.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G10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 triangle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Reconnaître,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décrire et tracer un triangle.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8797751" y="0"/>
            <a:ext cx="346249" cy="12858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5AB6E4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5AB6E4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8572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5"/>
          <p:cNvSpPr>
            <a:spLocks noChangeArrowheads="1"/>
          </p:cNvSpPr>
          <p:nvPr/>
        </p:nvSpPr>
        <p:spPr bwMode="auto">
          <a:xfrm>
            <a:off x="114297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200023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5"/>
          <p:cNvSpPr>
            <a:spLocks noChangeArrowheads="1"/>
          </p:cNvSpPr>
          <p:nvPr/>
        </p:nvSpPr>
        <p:spPr bwMode="auto">
          <a:xfrm>
            <a:off x="371474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5"/>
          <p:cNvSpPr>
            <a:spLocks noChangeArrowheads="1"/>
          </p:cNvSpPr>
          <p:nvPr/>
        </p:nvSpPr>
        <p:spPr bwMode="auto">
          <a:xfrm>
            <a:off x="285748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5"/>
          <p:cNvSpPr>
            <a:spLocks noChangeArrowheads="1"/>
          </p:cNvSpPr>
          <p:nvPr/>
        </p:nvSpPr>
        <p:spPr bwMode="auto">
          <a:xfrm>
            <a:off x="4572000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AutoShape 5"/>
          <p:cNvSpPr>
            <a:spLocks noChangeArrowheads="1"/>
          </p:cNvSpPr>
          <p:nvPr/>
        </p:nvSpPr>
        <p:spPr bwMode="auto">
          <a:xfrm>
            <a:off x="8001024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1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6286512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5AB6E4"/>
          </a:solidFill>
          <a:ln w="9525">
            <a:solidFill>
              <a:schemeClr val="accent5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5"/>
          <p:cNvSpPr>
            <a:spLocks noChangeArrowheads="1"/>
          </p:cNvSpPr>
          <p:nvPr/>
        </p:nvSpPr>
        <p:spPr bwMode="auto">
          <a:xfrm>
            <a:off x="7143768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97E2F1">
              <a:alpha val="69804"/>
            </a:srgb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utoShape 5"/>
          <p:cNvSpPr>
            <a:spLocks noChangeArrowheads="1"/>
          </p:cNvSpPr>
          <p:nvPr/>
        </p:nvSpPr>
        <p:spPr bwMode="auto">
          <a:xfrm>
            <a:off x="5429256" y="142852"/>
            <a:ext cx="857256" cy="500066"/>
          </a:xfrm>
          <a:prstGeom prst="roundRect">
            <a:avLst>
              <a:gd name="adj" fmla="val 16667"/>
            </a:avLst>
          </a:prstGeom>
          <a:solidFill>
            <a:srgbClr val="ECFBFE"/>
          </a:solidFill>
          <a:ln w="9525">
            <a:solidFill>
              <a:schemeClr val="accent5">
                <a:lumMod val="20000"/>
                <a:lumOff val="8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2000232" y="142852"/>
            <a:ext cx="514353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800" b="1" i="0" u="none" strike="noStrike" cap="none" normalizeH="0" baseline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Programmation</a:t>
            </a:r>
            <a:r>
              <a:rPr kumimoji="0" lang="fr-FR" sz="2800" b="1" i="0" u="none" strike="noStrike" cap="none" normalizeH="0" dirty="0" smtClean="0">
                <a:ln>
                  <a:noFill/>
                </a:ln>
                <a:latin typeface="A Gentle Touch" pitchFamily="2" charset="0"/>
                <a:ea typeface="A Gentle Touch" pitchFamily="2" charset="0"/>
                <a:cs typeface="Arial" pitchFamily="34" charset="0"/>
              </a:rPr>
              <a:t> 2017-2018</a:t>
            </a:r>
            <a:endParaRPr kumimoji="0" lang="fr-FR" sz="2800" b="1" i="0" u="none" strike="noStrike" cap="none" normalizeH="0" baseline="0" dirty="0" smtClean="0">
              <a:ln>
                <a:noFill/>
              </a:ln>
              <a:latin typeface="A Gentle Touch" pitchFamily="2" charset="0"/>
              <a:ea typeface="A Gentle Touch" pitchFamily="2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85720" y="285728"/>
            <a:ext cx="171451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normalizeH="0" baseline="0" dirty="0" smtClean="0">
                <a:ln>
                  <a:noFill/>
                </a:ln>
                <a:cs typeface="Arial" pitchFamily="34" charset="0"/>
              </a:rPr>
              <a:t>Ce1-Ce2</a:t>
            </a: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7143768" y="285728"/>
            <a:ext cx="171451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sz="1200" b="1" dirty="0" smtClean="0">
                <a:cs typeface="Arial" pitchFamily="34" charset="0"/>
              </a:rPr>
              <a:t>Mathématiques</a:t>
            </a:r>
            <a:endParaRPr kumimoji="0" lang="fr-FR" sz="1200" b="1" i="0" u="none" strike="noStrike" cap="none" normalizeH="0" baseline="0" dirty="0" smtClean="0">
              <a:ln>
                <a:noFill/>
              </a:ln>
              <a:cs typeface="Arial" pitchFamily="34" charset="0"/>
            </a:endParaRPr>
          </a:p>
        </p:txBody>
      </p:sp>
      <p:pic>
        <p:nvPicPr>
          <p:cNvPr id="1028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7" y="285728"/>
            <a:ext cx="588409" cy="276234"/>
          </a:xfrm>
          <a:prstGeom prst="rect">
            <a:avLst/>
          </a:prstGeom>
          <a:noFill/>
        </p:spPr>
      </p:pic>
      <p:pic>
        <p:nvPicPr>
          <p:cNvPr id="24" name="Picture 4" descr="Cartoon Equals Sig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85728"/>
            <a:ext cx="588409" cy="276234"/>
          </a:xfrm>
          <a:prstGeom prst="rect">
            <a:avLst/>
          </a:prstGeom>
          <a:noFill/>
        </p:spPr>
      </p:pic>
      <p:sp>
        <p:nvSpPr>
          <p:cNvPr id="31" name="Rectangle 15"/>
          <p:cNvSpPr>
            <a:spLocks noChangeArrowheads="1"/>
          </p:cNvSpPr>
          <p:nvPr/>
        </p:nvSpPr>
        <p:spPr bwMode="auto">
          <a:xfrm>
            <a:off x="4000496" y="642918"/>
            <a:ext cx="500066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 Gentle Touch" pitchFamily="2" charset="0"/>
                <a:ea typeface="A Gentle Touch" pitchFamily="2" charset="0"/>
                <a:cs typeface="Arial" pitchFamily="34" charset="0"/>
              </a:rPr>
              <a:t>Grandeurs et mesures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785794"/>
            <a:ext cx="714380" cy="1022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785793"/>
            <a:ext cx="714379" cy="10093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7" name="Tableau 26"/>
          <p:cNvGraphicFramePr>
            <a:graphicFrameLocks noGrp="1"/>
          </p:cNvGraphicFramePr>
          <p:nvPr/>
        </p:nvGraphicFramePr>
        <p:xfrm>
          <a:off x="142844" y="1214422"/>
          <a:ext cx="8858312" cy="4030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380"/>
                <a:gridCol w="2714644"/>
                <a:gridCol w="428628"/>
                <a:gridCol w="3500462"/>
                <a:gridCol w="300040"/>
                <a:gridCol w="300039"/>
                <a:gridCol w="300040"/>
                <a:gridCol w="300039"/>
                <a:gridCol w="30004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fr-FR" sz="16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Compétences</a:t>
                      </a:r>
                      <a:r>
                        <a:rPr lang="fr-FR" sz="1400" b="1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 visées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Période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just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1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4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M1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Mesurer des longueurs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Utiliser la règle pour mesurer des longueurs.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M2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unités de longueur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 relations entre km, m, dm,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cm et mm.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M3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Euro et centime d’euro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baseline="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la relation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entre euro et centime d’euro.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M4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Lire les</a:t>
                      </a: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heures et les demi-heures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Lire l’heure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Etre capable de lire l’heure (heures, demi-heures, puis quarts d’heures et heures justes).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M5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Les relations entre les unités de temps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relations entre jour et heure ; heure et minute.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Estimer, convertir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et comparer des durées </a:t>
                      </a:r>
                      <a:r>
                        <a:rPr lang="fr-FR" sz="1050" b="1" baseline="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</a:rPr>
                        <a:t>(Ce2)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M6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 gramme et le kilogramme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Mesurer des masses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 relations entre les unités de masse.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M7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Connaître le litre</a:t>
                      </a:r>
                      <a:endParaRPr lang="fr-FR" sz="1050" b="0" baseline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baseline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Mesurer des capacités</a:t>
                      </a:r>
                      <a:endParaRPr lang="fr-FR" sz="1050" b="0" dirty="0" smtClean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Connaître les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relations entre les unités de capacité.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40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M8</a:t>
                      </a:r>
                      <a:endParaRPr lang="fr-FR" sz="140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Ä"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 Le périmètre d’un polygone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fr-FR" sz="1050" b="0" dirty="0" smtClean="0">
                          <a:solidFill>
                            <a:schemeClr val="tx1"/>
                          </a:solidFill>
                          <a:latin typeface="Delius Swash Caps" pitchFamily="2" charset="0"/>
                        </a:rPr>
                        <a:t>Ce2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 smtClean="0">
                          <a:solidFill>
                            <a:srgbClr val="2296F6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</a:t>
                      </a:r>
                      <a:r>
                        <a:rPr lang="fr-FR" sz="1050" dirty="0" smtClean="0">
                          <a:solidFill>
                            <a:srgbClr val="45B4F9"/>
                          </a:solidFill>
                          <a:latin typeface="Delius Swash Caps" pitchFamily="2" charset="0"/>
                          <a:ea typeface="Georgia Belle" pitchFamily="2" charset="0"/>
                          <a:sym typeface="Wingdings"/>
                        </a:rPr>
                        <a:t> </a:t>
                      </a:r>
                      <a:r>
                        <a:rPr lang="fr-FR" sz="1050" dirty="0" smtClean="0">
                          <a:latin typeface="Delius Swash Caps" pitchFamily="2" charset="0"/>
                          <a:ea typeface="Georgia Belle" pitchFamily="2" charset="0"/>
                        </a:rPr>
                        <a:t>Calculer le périmètre</a:t>
                      </a:r>
                      <a:r>
                        <a:rPr lang="fr-FR" sz="1050" baseline="0" dirty="0" smtClean="0">
                          <a:latin typeface="Delius Swash Caps" pitchFamily="2" charset="0"/>
                          <a:ea typeface="Georgia Belle" pitchFamily="2" charset="0"/>
                        </a:rPr>
                        <a:t> d’un polygone.</a:t>
                      </a:r>
                      <a:endParaRPr lang="fr-FR" sz="1050" dirty="0" smtClean="0">
                        <a:latin typeface="Delius Swash Caps" pitchFamily="2" charset="0"/>
                        <a:ea typeface="Georgia Belle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fr-FR" sz="1050" b="0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6FA"/>
                    </a:solidFill>
                  </a:tcPr>
                </a:tc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8797751" y="0"/>
            <a:ext cx="346249" cy="128588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r"/>
            <a:r>
              <a:rPr lang="fr-FR" sz="1050" b="1" dirty="0" smtClean="0">
                <a:solidFill>
                  <a:srgbClr val="5AB6E4"/>
                </a:solidFill>
                <a:latin typeface="Agency FB" pitchFamily="34" charset="0"/>
              </a:rPr>
              <a:t>Christall   Ecole</a:t>
            </a:r>
            <a:endParaRPr lang="fr-FR" sz="1050" b="1" dirty="0">
              <a:solidFill>
                <a:srgbClr val="5AB6E4"/>
              </a:solidFill>
              <a:latin typeface="Agency FB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1070</Words>
  <Application>Microsoft Office PowerPoint</Application>
  <PresentationFormat>Affichage à l'écran (4:3)</PresentationFormat>
  <Paragraphs>232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51</cp:revision>
  <dcterms:created xsi:type="dcterms:W3CDTF">2016-05-25T08:56:32Z</dcterms:created>
  <dcterms:modified xsi:type="dcterms:W3CDTF">2017-07-14T10:26:42Z</dcterms:modified>
</cp:coreProperties>
</file>