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97" r:id="rId4"/>
    <p:sldId id="296" r:id="rId5"/>
    <p:sldId id="298" r:id="rId6"/>
    <p:sldId id="295" r:id="rId7"/>
    <p:sldId id="299" r:id="rId8"/>
    <p:sldId id="301" r:id="rId9"/>
    <p:sldId id="30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10/03/2016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200" dirty="0" smtClean="0">
                <a:latin typeface="Fontastique" pitchFamily="2" charset="0"/>
                <a:ea typeface="Fontastique" pitchFamily="2" charset="0"/>
              </a:rPr>
              <a:t>Grammaire</a:t>
            </a:r>
            <a:endParaRPr lang="fr-FR" sz="72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Identifier le verbe et le sujet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009">
        <p:cut/>
      </p:transition>
    </mc:Choice>
    <mc:Fallback xmlns="">
      <p:transition advTm="400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1091" y="-215021"/>
            <a:ext cx="7704856" cy="1442674"/>
          </a:xfrm>
        </p:spPr>
        <p:txBody>
          <a:bodyPr/>
          <a:lstStyle/>
          <a:p>
            <a:r>
              <a:rPr lang="fr-FR" sz="3200" dirty="0" smtClean="0">
                <a:latin typeface="Mrs Chocolat" pitchFamily="2" charset="0"/>
              </a:rPr>
              <a:t>Objectif de la séance</a:t>
            </a:r>
            <a:endParaRPr lang="fr-FR" sz="32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68650" y="1475915"/>
            <a:ext cx="7487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Aujourd’hui, nous allons travailler en </a:t>
            </a:r>
            <a:r>
              <a:rPr lang="fr-F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grammaire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Nous allons commencer à étudier les différentes </a:t>
            </a:r>
            <a:r>
              <a:rPr lang="fr-F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fonctions dans la phrase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et nous allons nous intéresser plus particulièrement aux fonctions </a:t>
            </a:r>
            <a:r>
              <a:rPr lang="fr-F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verbe et sujet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endParaRPr lang="fr-FR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168650" y="1475915"/>
            <a:ext cx="748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Dans quelle matière travaille-t-on?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Que va-t-on apprendre?</a:t>
            </a:r>
            <a:endParaRPr lang="fr-FR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728556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354689"/>
            <a:ext cx="7704856" cy="1442674"/>
          </a:xfrm>
        </p:spPr>
        <p:txBody>
          <a:bodyPr/>
          <a:lstStyle/>
          <a:p>
            <a:r>
              <a:rPr lang="fr-FR" sz="3200" dirty="0" smtClean="0">
                <a:latin typeface="Mrs Chocolat" pitchFamily="2" charset="0"/>
              </a:rPr>
              <a:t>Le verbe indique l’action ou l’état dans la phrase. Il indique ce qu’il se passe. </a:t>
            </a:r>
            <a:endParaRPr lang="fr-FR" sz="32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267744" y="2084212"/>
            <a:ext cx="797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La fillette marche à toute vitesse.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833848" y="2663770"/>
            <a:ext cx="566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Verbe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68629" y="4985659"/>
            <a:ext cx="566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Attention dans les temps composés, le verbe contient plusieurs mots.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03648" y="3575970"/>
            <a:ext cx="797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Les élèves paraissent fatigués ce matin.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161789" y="4085842"/>
            <a:ext cx="566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Verbe</a:t>
            </a:r>
            <a:endParaRPr lang="fr-FR" sz="2800" dirty="0">
              <a:latin typeface="Calibri" panose="020F050202020403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607432"/>
            <a:ext cx="1023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161789" y="4085842"/>
            <a:ext cx="1023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59075620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1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70" y="332656"/>
            <a:ext cx="7704856" cy="1442674"/>
          </a:xfrm>
        </p:spPr>
        <p:txBody>
          <a:bodyPr/>
          <a:lstStyle/>
          <a:p>
            <a:r>
              <a:rPr lang="fr-FR" sz="3200" dirty="0" smtClean="0">
                <a:latin typeface="Mrs Chocolat" pitchFamily="2" charset="0"/>
              </a:rPr>
              <a:t>Identifie les verbes de ces phrases et indique s’ils décrivent une action ou un état.</a:t>
            </a:r>
            <a:endParaRPr lang="fr-FR" sz="32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20370" y="1988840"/>
            <a:ext cx="7701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Mes parents ne sont pas partis en vacances.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Marc semble triste ces temps-ci.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Durant les vacances, tu étais tombé malade.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Plus tard, Mehdi sera pompier.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J’étudie les sciences pour devenir chirurgien.</a:t>
            </a:r>
            <a:endParaRPr lang="fr-FR" sz="3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032268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354689"/>
            <a:ext cx="7704856" cy="1442674"/>
          </a:xfrm>
        </p:spPr>
        <p:txBody>
          <a:bodyPr/>
          <a:lstStyle/>
          <a:p>
            <a:r>
              <a:rPr lang="fr-FR" sz="3200" dirty="0">
                <a:latin typeface="Mrs Chocolat" pitchFamily="2" charset="0"/>
              </a:rPr>
              <a:t>Le sujet indique « qui » fait l’action donnée par le verbe.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75656" y="4661395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 sujet peut-être un nom, un groupe nominal, un pronom, un infinitif ou un groupe infinitif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43537"/>
            <a:ext cx="5669780" cy="17324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2852936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53520" y="2867774"/>
            <a:ext cx="566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Sujet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965402"/>
      </p:ext>
    </p:extLst>
  </p:cSld>
  <p:clrMapOvr>
    <a:masterClrMapping/>
  </p:clrMapOvr>
  <p:transition spd="slow" advTm="4594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70" y="332656"/>
            <a:ext cx="7704856" cy="1442674"/>
          </a:xfrm>
        </p:spPr>
        <p:txBody>
          <a:bodyPr/>
          <a:lstStyle/>
          <a:p>
            <a:r>
              <a:rPr lang="fr-FR" sz="3200" dirty="0" smtClean="0">
                <a:latin typeface="Mrs Chocolat" pitchFamily="2" charset="0"/>
              </a:rPr>
              <a:t>Identifie les sujets de ces phrases et indique leur classe grammaticale : </a:t>
            </a:r>
            <a:r>
              <a:rPr lang="fr-FR" sz="3200" dirty="0" err="1" smtClean="0">
                <a:latin typeface="Mrs Chocolat" pitchFamily="2" charset="0"/>
              </a:rPr>
              <a:t>nom,GN</a:t>
            </a:r>
            <a:r>
              <a:rPr lang="fr-FR" sz="3200" dirty="0" smtClean="0">
                <a:latin typeface="Mrs Chocolat" pitchFamily="2" charset="0"/>
              </a:rPr>
              <a:t>, pronom, </a:t>
            </a:r>
            <a:r>
              <a:rPr lang="fr-FR" sz="3200" dirty="0" err="1" smtClean="0">
                <a:latin typeface="Mrs Chocolat" pitchFamily="2" charset="0"/>
              </a:rPr>
              <a:t>inf</a:t>
            </a:r>
            <a:r>
              <a:rPr lang="fr-FR" sz="3200" dirty="0" smtClean="0">
                <a:latin typeface="Mrs Chocolat" pitchFamily="2" charset="0"/>
              </a:rPr>
              <a:t>, </a:t>
            </a:r>
            <a:r>
              <a:rPr lang="fr-FR" sz="3200" dirty="0" err="1" smtClean="0">
                <a:latin typeface="Mrs Chocolat" pitchFamily="2" charset="0"/>
              </a:rPr>
              <a:t>gpe</a:t>
            </a:r>
            <a:r>
              <a:rPr lang="fr-FR" sz="3200" dirty="0" smtClean="0">
                <a:latin typeface="Mrs Chocolat" pitchFamily="2" charset="0"/>
              </a:rPr>
              <a:t> </a:t>
            </a:r>
            <a:r>
              <a:rPr lang="fr-FR" sz="3200" dirty="0" err="1" smtClean="0">
                <a:latin typeface="Mrs Chocolat" pitchFamily="2" charset="0"/>
              </a:rPr>
              <a:t>inf</a:t>
            </a:r>
            <a:endParaRPr lang="fr-FR" sz="32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20370" y="1988840"/>
            <a:ext cx="7701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Demain, Lucie ira au zoo.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Peux-tu m’aider?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petit girafon se promène dans l’enclos.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Skier est une activité agréable.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Selon les médecins, manger le matin est très important.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85039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70" y="332656"/>
            <a:ext cx="7704856" cy="1442674"/>
          </a:xfrm>
        </p:spPr>
        <p:txBody>
          <a:bodyPr/>
          <a:lstStyle/>
          <a:p>
            <a:r>
              <a:rPr lang="fr-FR" sz="3200" dirty="0" smtClean="0">
                <a:latin typeface="Mrs Chocolat" pitchFamily="2" charset="0"/>
              </a:rPr>
              <a:t>Invente une phrase correspondant à la contrainte :</a:t>
            </a:r>
            <a:endParaRPr lang="fr-FR" sz="3200" dirty="0">
              <a:latin typeface="Mrs Chocolat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20370" y="1988840"/>
            <a:ext cx="7701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GN + offrent des cadeaux.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Pronom + sont parties à la mer.</a:t>
            </a:r>
          </a:p>
          <a:p>
            <a:r>
              <a:rPr lang="fr-FR" sz="3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Gpe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inf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+ est mon activité favorite.</a:t>
            </a: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NP + mange avec ses doigts.</a:t>
            </a:r>
            <a:endParaRPr lang="fr-FR" sz="3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033172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04664"/>
            <a:ext cx="7267850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260641"/>
      </p:ext>
    </p:extLst>
  </p:cSld>
  <p:clrMapOvr>
    <a:masterClrMapping/>
  </p:clrMapOvr>
  <p:transition spd="slow" advTm="61066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2|24.4|0.5|2.6|17.7|0.5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2155</TotalTime>
  <Words>270</Words>
  <Application>Microsoft Office PowerPoint</Application>
  <PresentationFormat>Affichage à l'écran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Bradley Hand ITC TT-Bold</vt:lpstr>
      <vt:lpstr>Calibri</vt:lpstr>
      <vt:lpstr>Cambria</vt:lpstr>
      <vt:lpstr>Cursive standard</vt:lpstr>
      <vt:lpstr>Fontastique</vt:lpstr>
      <vt:lpstr>Mrs Chocolat</vt:lpstr>
      <vt:lpstr>Rage Italic</vt:lpstr>
      <vt:lpstr>Trebuchet MS</vt:lpstr>
      <vt:lpstr>Sketchbook</vt:lpstr>
      <vt:lpstr>Grammaire</vt:lpstr>
      <vt:lpstr>Objectif de la séance</vt:lpstr>
      <vt:lpstr>Présentation PowerPoint</vt:lpstr>
      <vt:lpstr>Le verbe indique l’action ou l’état dans la phrase. Il indique ce qu’il se passe. </vt:lpstr>
      <vt:lpstr>Identifie les verbes de ces phrases et indique s’ils décrivent une action ou un état.</vt:lpstr>
      <vt:lpstr>Le sujet indique « qui » fait l’action donnée par le verbe. </vt:lpstr>
      <vt:lpstr>Identifie les sujets de ces phrases et indique leur classe grammaticale : nom,GN, pronom, inf, gpe inf</vt:lpstr>
      <vt:lpstr>Invente une phrase correspondant à la contrainte :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62</cp:revision>
  <dcterms:created xsi:type="dcterms:W3CDTF">2014-04-03T15:57:20Z</dcterms:created>
  <dcterms:modified xsi:type="dcterms:W3CDTF">2016-03-10T05:43:04Z</dcterms:modified>
</cp:coreProperties>
</file>