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58" r:id="rId5"/>
    <p:sldId id="264" r:id="rId6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D57"/>
    <a:srgbClr val="F4AF88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5560" autoAdjust="0"/>
  </p:normalViewPr>
  <p:slideViewPr>
    <p:cSldViewPr>
      <p:cViewPr>
        <p:scale>
          <a:sx n="100" d="100"/>
          <a:sy n="100" d="100"/>
        </p:scale>
        <p:origin x="-1062" y="666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8" y="6639148"/>
            <a:ext cx="7050087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02048" y="1648653"/>
            <a:ext cx="2760700" cy="3715682"/>
          </a:xfrm>
          <a:prstGeom prst="roundRect">
            <a:avLst>
              <a:gd name="adj" fmla="val 68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6298" y="1682440"/>
            <a:ext cx="2880319" cy="368207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Au début de l’Antiquité, la France était occupée par des populations dont on sait peu de choses.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Du IX</a:t>
            </a:r>
            <a:r>
              <a:rPr lang="fr-FR" sz="1600" baseline="300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ème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 au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V</a:t>
            </a:r>
            <a:r>
              <a:rPr lang="fr-FR" sz="1600" baseline="30000" dirty="0">
                <a:latin typeface="KG Primary Italics" panose="02000506000000020003" pitchFamily="2" charset="0"/>
                <a:ea typeface="Clensey" panose="02000603000000000000" pitchFamily="2" charset="0"/>
              </a:rPr>
              <a:t>ème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siècle avant JC, les Celtes venus du centre de l’Europe se sont installés en France, d’abord dans l’Est et le Nord, puis sur tout le territoire.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Vers 600 avant JC, des Grecs se sont installés dans le Sud.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Ils fondent Marseille (Massalia) Ils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ont apporté la culture de la vigne et l’alphabet.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Ces populations se sont mélangées. Elles ont adopté la langue celte. La France s’appelait alors la Gaule et ses habitants les Gaulois.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5878" y="4548322"/>
            <a:ext cx="3973186" cy="410405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</a:t>
            </a: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Fineliner Script" pitchFamily="50" charset="0"/>
                <a:sym typeface="Wingdings"/>
              </a:rPr>
              <a:t>Complète la carte ci-dessus</a:t>
            </a:r>
            <a:endParaRPr lang="fr-FR" sz="1050" dirty="0">
              <a:solidFill>
                <a:prstClr val="black"/>
              </a:solidFill>
              <a:latin typeface="Fineliner Script" pitchFamily="50" charset="0"/>
              <a:sym typeface="Wingdings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788168"/>
            <a:ext cx="7345363" cy="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144329" y="139395"/>
            <a:ext cx="655031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2" name="Nuage 21"/>
          <p:cNvSpPr/>
          <p:nvPr/>
        </p:nvSpPr>
        <p:spPr>
          <a:xfrm>
            <a:off x="2448546" y="611982"/>
            <a:ext cx="2376264" cy="567932"/>
          </a:xfrm>
          <a:prstGeom prst="cloud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592561" y="663506"/>
            <a:ext cx="2076800" cy="4719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 smtClean="0">
                <a:latin typeface="Fineliner Script" pitchFamily="50" charset="0"/>
              </a:rPr>
              <a:t>L’Antiquité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940" y="201534"/>
            <a:ext cx="614023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H8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-36090"/>
            <a:ext cx="7303431" cy="779737"/>
          </a:xfrm>
          <a:prstGeom prst="rect">
            <a:avLst/>
          </a:prstGeom>
          <a:noFill/>
        </p:spPr>
        <p:txBody>
          <a:bodyPr wrap="squar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La Gaule celtique</a:t>
            </a:r>
            <a:endParaRPr lang="fr-FR" sz="44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2" y="1464653"/>
            <a:ext cx="3905172" cy="2926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223892" y="4958727"/>
            <a:ext cx="39051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1) Entoure le nom des peuples qui habitaient la Gaule avant l’arrivée des Celtes et des Grecs.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5790" y="5436343"/>
            <a:ext cx="69732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2) Colorie en rouge la flèche de l’arrivée des Celtes et écris Europe centrale pour montrer d’où ils venaient. Sont-ils arrivés par la terre ou par la mer ? ________________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120953" y="1482376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44324" y="5940571"/>
            <a:ext cx="6973274" cy="55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3) Colorie en jaune la flèche de l’arrivée des Grecs. Par quelle mer sont-ils arrivés ?</a:t>
            </a:r>
          </a:p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59294" y="9758159"/>
            <a:ext cx="6758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Doc 1</a:t>
            </a:r>
            <a:r>
              <a:rPr lang="fr-FR" sz="1100" dirty="0" smtClean="0"/>
              <a:t>. La hiérarchie de la société gauloise : </a:t>
            </a:r>
            <a:r>
              <a:rPr lang="fr-FR" sz="1100" i="1" dirty="0" smtClean="0"/>
              <a:t>Le chef-roi exerce </a:t>
            </a:r>
            <a:r>
              <a:rPr lang="fr-FR" sz="1100" i="1" dirty="0" smtClean="0"/>
              <a:t>son </a:t>
            </a:r>
            <a:r>
              <a:rPr lang="fr-FR" sz="1100" i="1" dirty="0" smtClean="0"/>
              <a:t>autorité, les </a:t>
            </a:r>
            <a:r>
              <a:rPr lang="fr-FR" sz="1100" i="1" dirty="0" smtClean="0"/>
              <a:t>cavaliers (guerriers) </a:t>
            </a:r>
            <a:r>
              <a:rPr lang="fr-FR" sz="1100" i="1" dirty="0" smtClean="0"/>
              <a:t>forment l’élite gauloise, les druides </a:t>
            </a:r>
            <a:r>
              <a:rPr lang="fr-FR" sz="1100" i="1" dirty="0" smtClean="0"/>
              <a:t>sont surtout des religieux</a:t>
            </a:r>
            <a:r>
              <a:rPr lang="fr-FR" sz="1100" i="1" dirty="0" smtClean="0"/>
              <a:t>. Le reste de la population est composé d’artisans, de commerçants, </a:t>
            </a:r>
            <a:r>
              <a:rPr lang="fr-FR" sz="1100" i="1" dirty="0" smtClean="0"/>
              <a:t>de paysans</a:t>
            </a:r>
            <a:endParaRPr lang="fr-FR" sz="1100" i="1" dirty="0"/>
          </a:p>
        </p:txBody>
      </p:sp>
      <p:sp>
        <p:nvSpPr>
          <p:cNvPr id="11" name="Rectangle 10"/>
          <p:cNvSpPr/>
          <p:nvPr/>
        </p:nvSpPr>
        <p:spPr>
          <a:xfrm>
            <a:off x="144289" y="1260054"/>
            <a:ext cx="301158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2400" dirty="0" smtClean="0">
                <a:solidFill>
                  <a:prstClr val="black"/>
                </a:solidFill>
                <a:latin typeface="olivier" pitchFamily="2" charset="0"/>
                <a:ea typeface="Clensey" panose="02000603000000000000" pitchFamily="2" charset="0"/>
              </a:rPr>
              <a:t>1/ Les peuples de Gaule</a:t>
            </a:r>
            <a:endParaRPr lang="fr-FR" sz="2400" dirty="0">
              <a:solidFill>
                <a:prstClr val="black"/>
              </a:solidFill>
              <a:latin typeface="olivier" pitchFamily="2" charset="0"/>
              <a:ea typeface="Clensey" panose="02000603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6617" y="6660653"/>
            <a:ext cx="265889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2400" dirty="0" smtClean="0">
                <a:solidFill>
                  <a:prstClr val="black"/>
                </a:solidFill>
                <a:latin typeface="olivier" pitchFamily="2" charset="0"/>
                <a:ea typeface="Clensey" panose="02000603000000000000" pitchFamily="2" charset="0"/>
              </a:rPr>
              <a:t>2/ La société gauloise</a:t>
            </a:r>
            <a:endParaRPr lang="fr-FR" sz="2400" dirty="0">
              <a:solidFill>
                <a:prstClr val="black"/>
              </a:solidFill>
              <a:latin typeface="olivier" pitchFamily="2" charset="0"/>
              <a:ea typeface="Clensey" panose="02000603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53" y="107926"/>
            <a:ext cx="653357" cy="8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53" y="673266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>
            <a:off x="0" y="788168"/>
            <a:ext cx="7345363" cy="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202047" y="1353703"/>
            <a:ext cx="3614652" cy="2675543"/>
          </a:xfrm>
          <a:prstGeom prst="roundRect">
            <a:avLst>
              <a:gd name="adj" fmla="val 68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16298" y="1332062"/>
            <a:ext cx="3600400" cy="269718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u="sng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Les paysans et les artisans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Les éleveurs ou agriculteurs élevaient des chevaux et des porcs, cultivaient la vigne et des céréales. Ils utilisaient l’araire pour creuser des sillons et la moissonneuse pour couper les épis.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Les artisans fabriquaient des outils, des armes, des poteries, des objets en verre et des bijoux. Ils ont inventé le tonneau et le savon.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Les maisons sont des huttes de terre et de bois recouvertes de chaume. Le grenier sert à stocker les aliments.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</p:txBody>
      </p:sp>
      <p:sp>
        <p:nvSpPr>
          <p:cNvPr id="6" name="Nuage 5"/>
          <p:cNvSpPr/>
          <p:nvPr/>
        </p:nvSpPr>
        <p:spPr>
          <a:xfrm>
            <a:off x="2448546" y="611982"/>
            <a:ext cx="2376264" cy="567932"/>
          </a:xfrm>
          <a:prstGeom prst="cloud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92561" y="663506"/>
            <a:ext cx="2076800" cy="4719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 smtClean="0">
                <a:latin typeface="Fineliner Script" pitchFamily="50" charset="0"/>
              </a:rPr>
              <a:t>L’Antiquité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281" y="4932462"/>
            <a:ext cx="2400301" cy="410405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</a:t>
            </a: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Fineliner Script" pitchFamily="50" charset="0"/>
                <a:sym typeface="Wingdings"/>
              </a:rPr>
              <a:t>Réponds aux questions :</a:t>
            </a:r>
            <a:endParaRPr lang="fr-FR" sz="1050" dirty="0">
              <a:solidFill>
                <a:prstClr val="black"/>
              </a:solidFill>
              <a:latin typeface="Fineliner Script" pitchFamily="50" charset="0"/>
              <a:sym typeface="Wingding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456657" y="6588645"/>
            <a:ext cx="3528392" cy="2226287"/>
          </a:xfrm>
          <a:prstGeom prst="roundRect">
            <a:avLst>
              <a:gd name="adj" fmla="val 68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456656" y="6588646"/>
            <a:ext cx="3528393" cy="222628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u="sng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Les guerriers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Régulièrement les tribus gauloises s’affrontaient violemment, faisaient la paix ou s’alliaient contre des ennemis communs. Chaque tribu était dominée par les guerriers, eux-mêmes dirigés par un chef-roi.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Pour se protéger des attaques, les tribus bâtissaient un oppidum (forteresse) au sommet d’une colline ou dans la boucle d’une rivière.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324" y="8847943"/>
            <a:ext cx="3312333" cy="410405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 </a:t>
            </a:r>
            <a:r>
              <a:rPr lang="fr-FR" dirty="0" smtClean="0">
                <a:solidFill>
                  <a:prstClr val="black"/>
                </a:solidFill>
                <a:latin typeface="Fineliner Script" pitchFamily="50" charset="0"/>
                <a:sym typeface="Wingdings"/>
              </a:rPr>
              <a:t>Réponds aux questions :</a:t>
            </a:r>
            <a:endParaRPr lang="fr-FR" sz="1050" dirty="0">
              <a:solidFill>
                <a:prstClr val="black"/>
              </a:solidFill>
              <a:latin typeface="Fineliner Script" pitchFamily="50" charset="0"/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298" y="9215036"/>
            <a:ext cx="696680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1) Pourquoi les Gaulois construisaient-ils l’oppidum en hauteur ? ______________________</a:t>
            </a:r>
          </a:p>
          <a:p>
            <a:endParaRPr lang="fr-FR" sz="600" dirty="0" smtClean="0">
              <a:solidFill>
                <a:prstClr val="black"/>
              </a:solidFill>
              <a:latin typeface="Short Stack" panose="02010500040000000007" pitchFamily="2" charset="0"/>
            </a:endParaRPr>
          </a:p>
          <a:p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________________________________________________________________________________</a:t>
            </a:r>
          </a:p>
          <a:p>
            <a:endParaRPr lang="fr-FR" sz="1050" dirty="0" smtClean="0">
              <a:solidFill>
                <a:prstClr val="black"/>
              </a:solidFill>
              <a:latin typeface="Short Stack" panose="02010500040000000007" pitchFamily="2" charset="0"/>
            </a:endParaRPr>
          </a:p>
          <a:p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2) Les habitations se trouvent-elles à l’intérieur ou à l’extérieur des murs ? </a:t>
            </a:r>
          </a:p>
          <a:p>
            <a:endParaRPr lang="fr-FR" sz="600" dirty="0">
              <a:solidFill>
                <a:prstClr val="black"/>
              </a:solidFill>
              <a:latin typeface="Short Stack" panose="02010500040000000007" pitchFamily="2" charset="0"/>
            </a:endParaRPr>
          </a:p>
          <a:p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________________________________________________________________________________</a:t>
            </a:r>
          </a:p>
        </p:txBody>
      </p:sp>
      <p:sp>
        <p:nvSpPr>
          <p:cNvPr id="26" name="Ellipse 25"/>
          <p:cNvSpPr/>
          <p:nvPr/>
        </p:nvSpPr>
        <p:spPr>
          <a:xfrm>
            <a:off x="144329" y="139395"/>
            <a:ext cx="655031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940" y="201534"/>
            <a:ext cx="614023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H8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36090"/>
            <a:ext cx="7303431" cy="779737"/>
          </a:xfrm>
          <a:prstGeom prst="rect">
            <a:avLst/>
          </a:prstGeom>
          <a:noFill/>
        </p:spPr>
        <p:txBody>
          <a:bodyPr wrap="squar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La Gaule celtique </a:t>
            </a:r>
            <a:r>
              <a:rPr lang="fr-FR" sz="32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(2)</a:t>
            </a:r>
            <a:endParaRPr lang="fr-FR" sz="32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38" y="3544238"/>
            <a:ext cx="3039064" cy="1679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4871586" y="1425991"/>
            <a:ext cx="12229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1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253214" y="4307037"/>
            <a:ext cx="28234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/>
              <a:t>Doc 4</a:t>
            </a:r>
            <a:r>
              <a:rPr lang="fr-FR" sz="1100" dirty="0" smtClean="0"/>
              <a:t>. Reconstitution d’un habitat celtique :</a:t>
            </a:r>
          </a:p>
          <a:p>
            <a:pPr marL="228600" indent="-228600" algn="r">
              <a:buAutoNum type="arabicParenR"/>
            </a:pPr>
            <a:r>
              <a:rPr lang="fr-FR" sz="1100" i="1" dirty="0" smtClean="0"/>
              <a:t>Maison d’habitation</a:t>
            </a:r>
          </a:p>
          <a:p>
            <a:pPr marL="228600" indent="-228600" algn="r">
              <a:buAutoNum type="arabicParenR"/>
            </a:pPr>
            <a:r>
              <a:rPr lang="fr-FR" sz="1100" i="1" dirty="0" smtClean="0"/>
              <a:t>Atelier </a:t>
            </a:r>
          </a:p>
          <a:p>
            <a:pPr marL="228600" indent="-228600" algn="r">
              <a:buAutoNum type="arabicParenR"/>
            </a:pPr>
            <a:r>
              <a:rPr lang="fr-FR" sz="1100" i="1" dirty="0" smtClean="0"/>
              <a:t>Grenier </a:t>
            </a:r>
            <a:endParaRPr lang="fr-FR" sz="1100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44324" y="5383498"/>
            <a:ext cx="6973274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1) Qui étaient les paysans ? _______________________________________________________</a:t>
            </a:r>
          </a:p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2) De quoi étaient faites leurs habitations ? ________________________________________</a:t>
            </a:r>
          </a:p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________________________________________________________________________________</a:t>
            </a:r>
          </a:p>
          <a:p>
            <a:pPr>
              <a:lnSpc>
                <a:spcPct val="120000"/>
              </a:lnSpc>
              <a:spcAft>
                <a:spcPts val="600"/>
              </a:spcAft>
              <a:tabLst>
                <a:tab pos="1619250" algn="l"/>
              </a:tabLst>
            </a:pPr>
            <a:r>
              <a:rPr lang="fr-FR" sz="1050" dirty="0" smtClean="0">
                <a:latin typeface="Short Stack" panose="02010500040000000007" pitchFamily="2" charset="0"/>
              </a:rPr>
              <a:t>3) Qu’ont inventé les artisans ? 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43" y="893951"/>
            <a:ext cx="1991372" cy="7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032721" y="1548086"/>
            <a:ext cx="18124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Doc 3</a:t>
            </a:r>
            <a:r>
              <a:rPr lang="fr-FR" sz="1100" dirty="0" smtClean="0"/>
              <a:t>. </a:t>
            </a:r>
            <a:r>
              <a:rPr lang="fr-FR" sz="1100" dirty="0" smtClean="0"/>
              <a:t>une</a:t>
            </a:r>
            <a:r>
              <a:rPr lang="fr-FR" sz="1100" dirty="0" smtClean="0"/>
              <a:t> </a:t>
            </a:r>
            <a:r>
              <a:rPr lang="fr-FR" sz="1100" dirty="0" smtClean="0"/>
              <a:t>moissonneuse</a:t>
            </a:r>
            <a:endParaRPr lang="fr-FR" sz="11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420452" y="1179914"/>
            <a:ext cx="1269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/>
              <a:t>Doc 2</a:t>
            </a:r>
            <a:r>
              <a:rPr lang="fr-FR" sz="1100" dirty="0" smtClean="0"/>
              <a:t>. L’araire </a:t>
            </a:r>
            <a:endParaRPr lang="fr-FR" sz="11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5" y="6588645"/>
            <a:ext cx="2952328" cy="2202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88305" y="6588646"/>
            <a:ext cx="1553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Doc 5</a:t>
            </a:r>
            <a:r>
              <a:rPr lang="fr-FR" sz="1100" dirty="0" smtClean="0"/>
              <a:t>. Un oppidum</a:t>
            </a:r>
            <a:endParaRPr lang="fr-F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38" y="1809696"/>
            <a:ext cx="2636605" cy="157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53" y="85081"/>
            <a:ext cx="653357" cy="8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3" y="7308726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1" y="1976164"/>
            <a:ext cx="3497259" cy="2312198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0" y="788168"/>
            <a:ext cx="7345363" cy="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uage 5"/>
          <p:cNvSpPr/>
          <p:nvPr/>
        </p:nvSpPr>
        <p:spPr>
          <a:xfrm>
            <a:off x="2448546" y="611982"/>
            <a:ext cx="2376264" cy="567932"/>
          </a:xfrm>
          <a:prstGeom prst="cloud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92561" y="663506"/>
            <a:ext cx="2076800" cy="4719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 smtClean="0">
                <a:latin typeface="Fineliner Script" pitchFamily="50" charset="0"/>
              </a:rPr>
              <a:t>L’Antiquité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322328" y="4900966"/>
            <a:ext cx="3860774" cy="2697186"/>
          </a:xfrm>
          <a:prstGeom prst="roundRect">
            <a:avLst>
              <a:gd name="adj" fmla="val 68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322328" y="4900967"/>
            <a:ext cx="3860774" cy="2697185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u="sng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Les druides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Les Gaulois croyaient en l’existence de plusieurs Dieux qui représentaient les forces de la nature, comm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e l’eau, les arbres, le soleil. Ils les représentaient sous la forme de personnes ou d’animaux.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Le culte religieux était organisé par les druides qui étaient à la fois des prêtres, des juges et des professeurs.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Ils se retrouvaient dans les forêts ou près des sources et des grands arbres pour vénérer leurs dieux et sacrifier des animaux.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324" y="7986183"/>
            <a:ext cx="4352593" cy="410405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 </a:t>
            </a:r>
            <a:r>
              <a:rPr lang="fr-FR" dirty="0" smtClean="0">
                <a:solidFill>
                  <a:prstClr val="black"/>
                </a:solidFill>
                <a:latin typeface="Fineliner Script" pitchFamily="50" charset="0"/>
                <a:sym typeface="Wingdings"/>
              </a:rPr>
              <a:t>Complète les phrases avec les mots suivants:</a:t>
            </a:r>
            <a:endParaRPr lang="fr-FR" sz="1050" dirty="0">
              <a:solidFill>
                <a:prstClr val="black"/>
              </a:solidFill>
              <a:latin typeface="Fineliner Script" pitchFamily="50" charset="0"/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298" y="8353276"/>
            <a:ext cx="6966804" cy="196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Cornes, cheval, foudre, dieu, déesse, animaux</a:t>
            </a:r>
          </a:p>
          <a:p>
            <a:endParaRPr lang="fr-FR" sz="1050" dirty="0">
              <a:solidFill>
                <a:prstClr val="black"/>
              </a:solidFill>
              <a:latin typeface="Short Stack" panose="02010500040000000007" pitchFamily="2" charset="0"/>
            </a:endParaRPr>
          </a:p>
          <a:p>
            <a:pPr marL="228600" indent="-228600">
              <a:lnSpc>
                <a:spcPct val="120000"/>
              </a:lnSpc>
              <a:buAutoNum type="arabicParenR"/>
            </a:pPr>
            <a:r>
              <a:rPr lang="fr-FR" sz="1050" dirty="0" err="1" smtClean="0">
                <a:solidFill>
                  <a:prstClr val="black"/>
                </a:solidFill>
                <a:latin typeface="Short Stack" panose="02010500040000000007" pitchFamily="2" charset="0"/>
              </a:rPr>
              <a:t>Taramis</a:t>
            </a: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 était le ______ du tonnerre et le maître du ciel. On le représentait sous les traits d’un homme barbu, tenant la _________________ dans ses mains.</a:t>
            </a:r>
          </a:p>
          <a:p>
            <a:pPr marL="228600" indent="-228600">
              <a:lnSpc>
                <a:spcPct val="120000"/>
              </a:lnSpc>
              <a:buAutoNum type="arabicParenR"/>
            </a:pPr>
            <a:endParaRPr lang="fr-FR" sz="1050" dirty="0">
              <a:solidFill>
                <a:prstClr val="black"/>
              </a:solidFill>
              <a:latin typeface="Short Stack" panose="02010500040000000007" pitchFamily="2" charset="0"/>
            </a:endParaRPr>
          </a:p>
          <a:p>
            <a:pPr marL="228600" indent="-228600">
              <a:lnSpc>
                <a:spcPct val="120000"/>
              </a:lnSpc>
              <a:buAutoNum type="arabicParenR"/>
            </a:pPr>
            <a:r>
              <a:rPr lang="fr-FR" sz="1050" dirty="0" err="1" smtClean="0">
                <a:solidFill>
                  <a:prstClr val="black"/>
                </a:solidFill>
                <a:latin typeface="Short Stack" panose="02010500040000000007" pitchFamily="2" charset="0"/>
              </a:rPr>
              <a:t>Epona</a:t>
            </a: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 était une ___________ , patronne des cavaliers. On la représentait toujours avec un ____________________ .</a:t>
            </a:r>
          </a:p>
          <a:p>
            <a:pPr marL="228600" indent="-228600">
              <a:lnSpc>
                <a:spcPct val="120000"/>
              </a:lnSpc>
              <a:buAutoNum type="arabicParenR"/>
            </a:pPr>
            <a:endParaRPr lang="fr-FR" sz="1050" dirty="0">
              <a:solidFill>
                <a:prstClr val="black"/>
              </a:solidFill>
              <a:latin typeface="Short Stack" panose="02010500040000000007" pitchFamily="2" charset="0"/>
            </a:endParaRPr>
          </a:p>
          <a:p>
            <a:pPr marL="228600" indent="-228600">
              <a:lnSpc>
                <a:spcPct val="120000"/>
              </a:lnSpc>
              <a:buAutoNum type="arabicParenR"/>
            </a:pP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</a:rPr>
              <a:t>Certains dieux étaient représentés sous la forme d’___________________ comme ce taureau à trois __________ .</a:t>
            </a:r>
            <a:endParaRPr lang="fr-FR" sz="1050" dirty="0" smtClean="0">
              <a:solidFill>
                <a:prstClr val="black"/>
              </a:solidFill>
              <a:latin typeface="Short Stack" panose="02010500040000000007" pitchFamily="2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44329" y="139395"/>
            <a:ext cx="655031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940" y="201534"/>
            <a:ext cx="614023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H8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36090"/>
            <a:ext cx="7303431" cy="779737"/>
          </a:xfrm>
          <a:prstGeom prst="rect">
            <a:avLst/>
          </a:prstGeom>
          <a:noFill/>
        </p:spPr>
        <p:txBody>
          <a:bodyPr wrap="square" lIns="101636" tIns="50818" rIns="101636" bIns="50818">
            <a:spAutoFit/>
          </a:bodyPr>
          <a:lstStyle/>
          <a:p>
            <a:pPr algn="ctr"/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La Gaule celtique </a:t>
            </a:r>
            <a:r>
              <a:rPr lang="fr-FR" sz="32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(3)</a:t>
            </a:r>
            <a:endParaRPr lang="fr-FR" sz="32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0316" y="4284390"/>
            <a:ext cx="1553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Doc </a:t>
            </a:r>
            <a:r>
              <a:rPr lang="fr-FR" sz="1100" b="1" dirty="0" smtClean="0"/>
              <a:t>6</a:t>
            </a:r>
            <a:r>
              <a:rPr lang="fr-FR" sz="1100" dirty="0" smtClean="0"/>
              <a:t>. Les dieux gaulois</a:t>
            </a:r>
            <a:endParaRPr lang="fr-FR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17" y="1320311"/>
            <a:ext cx="2546495" cy="339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0313" y="2048172"/>
            <a:ext cx="3276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mandine" pitchFamily="2" charset="0"/>
              </a:rPr>
              <a:t>Le guerrier gaulois portait un </a:t>
            </a:r>
            <a:r>
              <a:rPr lang="fr-FR" sz="1400" u="sng" dirty="0" smtClean="0">
                <a:latin typeface="Amandine" pitchFamily="2" charset="0"/>
              </a:rPr>
              <a:t>casque</a:t>
            </a:r>
            <a:r>
              <a:rPr lang="fr-FR" sz="1400" dirty="0" smtClean="0">
                <a:latin typeface="Amandine" pitchFamily="2" charset="0"/>
              </a:rPr>
              <a:t> qui </a:t>
            </a:r>
            <a:r>
              <a:rPr lang="fr-FR" sz="1400" dirty="0" smtClean="0">
                <a:latin typeface="Amandine" pitchFamily="2" charset="0"/>
              </a:rPr>
              <a:t>le protégeait la tête jusqu’aux joues</a:t>
            </a:r>
            <a:r>
              <a:rPr lang="fr-FR" sz="1400" dirty="0" smtClean="0">
                <a:latin typeface="Amandine" pitchFamily="2" charset="0"/>
              </a:rPr>
              <a:t>. </a:t>
            </a:r>
            <a:r>
              <a:rPr lang="fr-FR" sz="1400" dirty="0" smtClean="0">
                <a:latin typeface="Amandine" pitchFamily="2" charset="0"/>
              </a:rPr>
              <a:t>La </a:t>
            </a:r>
            <a:r>
              <a:rPr lang="fr-FR" sz="1400" u="sng" dirty="0" smtClean="0">
                <a:latin typeface="Amandine" pitchFamily="2" charset="0"/>
              </a:rPr>
              <a:t>torque</a:t>
            </a:r>
            <a:r>
              <a:rPr lang="fr-FR" sz="1400" dirty="0" smtClean="0">
                <a:latin typeface="Amandine" pitchFamily="2" charset="0"/>
              </a:rPr>
              <a:t> autour du cou était comme un collier. Son </a:t>
            </a:r>
            <a:r>
              <a:rPr lang="fr-FR" sz="1400" u="sng" dirty="0" smtClean="0">
                <a:latin typeface="Amandine" pitchFamily="2" charset="0"/>
              </a:rPr>
              <a:t>épée</a:t>
            </a:r>
            <a:r>
              <a:rPr lang="fr-FR" sz="1400" dirty="0" smtClean="0">
                <a:latin typeface="Amandine" pitchFamily="2" charset="0"/>
              </a:rPr>
              <a:t> lui servait à </a:t>
            </a:r>
            <a:r>
              <a:rPr lang="fr-FR" sz="1400" dirty="0" smtClean="0">
                <a:latin typeface="Amandine" pitchFamily="2" charset="0"/>
              </a:rPr>
              <a:t>se </a:t>
            </a:r>
            <a:r>
              <a:rPr lang="fr-FR" sz="1400" dirty="0" smtClean="0">
                <a:latin typeface="Amandine" pitchFamily="2" charset="0"/>
              </a:rPr>
              <a:t>battre et son </a:t>
            </a:r>
            <a:r>
              <a:rPr lang="fr-FR" sz="1400" u="sng" dirty="0" smtClean="0">
                <a:latin typeface="Amandine" pitchFamily="2" charset="0"/>
              </a:rPr>
              <a:t>bouclier</a:t>
            </a:r>
            <a:r>
              <a:rPr lang="fr-FR" sz="1400" dirty="0" smtClean="0">
                <a:latin typeface="Amandine" pitchFamily="2" charset="0"/>
              </a:rPr>
              <a:t> à se protéger </a:t>
            </a:r>
            <a:r>
              <a:rPr lang="fr-FR" sz="1400" dirty="0" smtClean="0">
                <a:latin typeface="Amandine" pitchFamily="2" charset="0"/>
              </a:rPr>
              <a:t>pendant les combats.</a:t>
            </a:r>
            <a:endParaRPr lang="fr-FR" sz="1400" dirty="0" smtClean="0">
              <a:latin typeface="Amandine" pitchFamily="2" charset="0"/>
            </a:endParaRPr>
          </a:p>
          <a:p>
            <a:r>
              <a:rPr lang="fr-FR" sz="1400" dirty="0" smtClean="0">
                <a:latin typeface="Amandine" pitchFamily="2" charset="0"/>
              </a:rPr>
              <a:t>Il lançait son </a:t>
            </a:r>
            <a:r>
              <a:rPr lang="fr-FR" sz="1400" u="sng" dirty="0" smtClean="0">
                <a:latin typeface="Amandine" pitchFamily="2" charset="0"/>
              </a:rPr>
              <a:t>javelot</a:t>
            </a:r>
            <a:r>
              <a:rPr lang="fr-FR" sz="1400" dirty="0">
                <a:latin typeface="Amandine" pitchFamily="2" charset="0"/>
              </a:rPr>
              <a:t>,</a:t>
            </a:r>
            <a:r>
              <a:rPr lang="fr-FR" sz="1400" dirty="0" smtClean="0">
                <a:latin typeface="Amandine" pitchFamily="2" charset="0"/>
              </a:rPr>
              <a:t> qui est une sorte de lance, sur </a:t>
            </a:r>
            <a:r>
              <a:rPr lang="fr-FR" sz="1400" dirty="0" smtClean="0">
                <a:latin typeface="Amandine" pitchFamily="2" charset="0"/>
              </a:rPr>
              <a:t>ses ennemis. </a:t>
            </a:r>
            <a:r>
              <a:rPr lang="fr-FR" sz="1400" dirty="0" smtClean="0">
                <a:latin typeface="Amandine" pitchFamily="2" charset="0"/>
              </a:rPr>
              <a:t>Il portait </a:t>
            </a:r>
            <a:r>
              <a:rPr lang="fr-FR" sz="1400" u="sng" dirty="0" smtClean="0">
                <a:latin typeface="Amandine" pitchFamily="2" charset="0"/>
              </a:rPr>
              <a:t>braies</a:t>
            </a:r>
            <a:r>
              <a:rPr lang="fr-FR" sz="1400" dirty="0" smtClean="0">
                <a:latin typeface="Amandine" pitchFamily="2" charset="0"/>
              </a:rPr>
              <a:t> </a:t>
            </a:r>
            <a:r>
              <a:rPr lang="fr-FR" sz="1400" dirty="0" smtClean="0">
                <a:latin typeface="Amandine" pitchFamily="2" charset="0"/>
              </a:rPr>
              <a:t>en guise de pantalon.</a:t>
            </a:r>
            <a:endParaRPr lang="fr-FR" sz="1400" dirty="0">
              <a:latin typeface="Amandine" pitchFamily="2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268702" y="1046401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4895473" y="1022596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4221309" y="1748312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910410" y="2268166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3954118" y="3504868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364059" y="4288361"/>
            <a:ext cx="914400" cy="35374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35" idx="2"/>
          </p:cNvCxnSpPr>
          <p:nvPr/>
        </p:nvCxnSpPr>
        <p:spPr>
          <a:xfrm>
            <a:off x="5352673" y="1376338"/>
            <a:ext cx="192216" cy="1897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6769025" y="1464144"/>
            <a:ext cx="144016" cy="3719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895473" y="3681739"/>
            <a:ext cx="563840" cy="606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38" idx="3"/>
          </p:cNvCxnSpPr>
          <p:nvPr/>
        </p:nvCxnSpPr>
        <p:spPr>
          <a:xfrm>
            <a:off x="4868518" y="3681739"/>
            <a:ext cx="2671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Connecteur droit avec flèche 2049"/>
          <p:cNvCxnSpPr>
            <a:stCxn id="37" idx="3"/>
          </p:cNvCxnSpPr>
          <p:nvPr/>
        </p:nvCxnSpPr>
        <p:spPr>
          <a:xfrm flipV="1">
            <a:off x="4824810" y="2102054"/>
            <a:ext cx="453649" cy="3429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Connecteur droit avec flèche 2053"/>
          <p:cNvCxnSpPr>
            <a:stCxn id="36" idx="3"/>
          </p:cNvCxnSpPr>
          <p:nvPr/>
        </p:nvCxnSpPr>
        <p:spPr>
          <a:xfrm>
            <a:off x="5135709" y="1925183"/>
            <a:ext cx="323604" cy="1768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6298" y="1207001"/>
            <a:ext cx="4608512" cy="718182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</a:t>
            </a:r>
            <a:r>
              <a:rPr lang="fr-FR" sz="1050" dirty="0" smtClean="0">
                <a:solidFill>
                  <a:prstClr val="black"/>
                </a:solidFill>
                <a:latin typeface="Short Stack" panose="02010500040000000007" pitchFamily="2" charset="0"/>
                <a:sym typeface="Wingdings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Fineliner Script" pitchFamily="50" charset="0"/>
                <a:sym typeface="Wingdings"/>
              </a:rPr>
              <a:t>Lis le texte suivant et écris le nom des armes ou vêtements soulignés aux bon endroits.</a:t>
            </a:r>
            <a:endParaRPr lang="fr-FR" sz="1050" dirty="0">
              <a:solidFill>
                <a:prstClr val="black"/>
              </a:solidFill>
              <a:latin typeface="Fineliner Script" pitchFamily="50" charset="0"/>
              <a:sym typeface="Wingding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4" y="4623078"/>
            <a:ext cx="1411182" cy="24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6" y="4441617"/>
            <a:ext cx="1212579" cy="185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57" y="6372622"/>
            <a:ext cx="1536460" cy="167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1186226" y="5163366"/>
            <a:ext cx="819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smtClean="0"/>
              <a:t>a) la déesse </a:t>
            </a:r>
            <a:r>
              <a:rPr lang="fr-FR" sz="1050" i="1" dirty="0" err="1" smtClean="0"/>
              <a:t>Epona</a:t>
            </a:r>
            <a:r>
              <a:rPr lang="fr-FR" sz="1050" i="1" dirty="0" smtClean="0"/>
              <a:t> </a:t>
            </a:r>
            <a:endParaRPr lang="fr-FR" sz="1050" i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292824" y="7067773"/>
            <a:ext cx="1164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 smtClean="0"/>
              <a:t>b) Le dieu </a:t>
            </a:r>
            <a:r>
              <a:rPr lang="fr-FR" sz="1050" i="1" dirty="0" err="1" smtClean="0"/>
              <a:t>Taranis</a:t>
            </a:r>
            <a:endParaRPr lang="fr-FR" sz="1050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016796" y="7524750"/>
            <a:ext cx="8193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smtClean="0"/>
              <a:t>c) Le dieu taureau</a:t>
            </a:r>
            <a:endParaRPr lang="fr-FR" sz="1050" i="1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800473" y="4401984"/>
            <a:ext cx="0" cy="17043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84" y="85081"/>
            <a:ext cx="653357" cy="8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3" y="7654378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droit 47"/>
          <p:cNvCxnSpPr/>
          <p:nvPr/>
        </p:nvCxnSpPr>
        <p:spPr>
          <a:xfrm>
            <a:off x="0" y="788168"/>
            <a:ext cx="7345363" cy="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216298" y="1404070"/>
            <a:ext cx="6840761" cy="5814103"/>
          </a:xfrm>
          <a:prstGeom prst="roundRect">
            <a:avLst>
              <a:gd name="adj" fmla="val 1866"/>
            </a:avLst>
          </a:prstGeom>
          <a:solidFill>
            <a:schemeClr val="bg1"/>
          </a:solidFill>
          <a:ln>
            <a:solidFill>
              <a:srgbClr val="EF8D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05983" y="972022"/>
            <a:ext cx="1441079" cy="5271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F8D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28093" y="972022"/>
            <a:ext cx="1375464" cy="52714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70" name="Ellipse 69"/>
          <p:cNvSpPr/>
          <p:nvPr/>
        </p:nvSpPr>
        <p:spPr>
          <a:xfrm>
            <a:off x="5823008" y="1054847"/>
            <a:ext cx="1257459" cy="4104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4AF88"/>
                </a:solidFill>
              </a:ln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837667" y="1095789"/>
            <a:ext cx="1291400" cy="410405"/>
          </a:xfrm>
          <a:prstGeom prst="rect">
            <a:avLst/>
          </a:prstGeom>
          <a:noFill/>
          <a:ln>
            <a:noFill/>
          </a:ln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andine" pitchFamily="2" charset="0"/>
              </a:rPr>
              <a:t>Leçon</a:t>
            </a:r>
            <a:endParaRPr lang="fr-FR" sz="2400" b="1" dirty="0">
              <a:ln w="12700">
                <a:solidFill>
                  <a:schemeClr val="accent6"/>
                </a:solidFill>
                <a:prstDash val="solid"/>
              </a:ln>
              <a:latin typeface="Amandine" pitchFamily="2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44329" y="139395"/>
            <a:ext cx="655031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9939" y="201534"/>
            <a:ext cx="614023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-36090"/>
            <a:ext cx="7303431" cy="779737"/>
          </a:xfrm>
          <a:prstGeom prst="rect">
            <a:avLst/>
          </a:prstGeom>
          <a:noFill/>
        </p:spPr>
        <p:txBody>
          <a:bodyPr wrap="square" lIns="101636" tIns="50818" rIns="101636" bIns="50818">
            <a:spAutoFit/>
          </a:bodyPr>
          <a:lstStyle/>
          <a:p>
            <a:pPr algn="ctr"/>
            <a:r>
              <a:rPr lang="fr-FR" sz="4400" b="1" spc="-167" dirty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La Gaule </a:t>
            </a:r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celtique</a:t>
            </a:r>
            <a:endParaRPr lang="fr-FR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63" name="Nuage 62"/>
          <p:cNvSpPr/>
          <p:nvPr/>
        </p:nvSpPr>
        <p:spPr>
          <a:xfrm>
            <a:off x="2448546" y="692123"/>
            <a:ext cx="2376264" cy="567932"/>
          </a:xfrm>
          <a:prstGeom prst="cloud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92561" y="743647"/>
            <a:ext cx="2076800" cy="4719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 smtClean="0">
                <a:latin typeface="Fineliner Script" pitchFamily="50" charset="0"/>
              </a:rPr>
              <a:t>L’Antiquité</a:t>
            </a:r>
            <a:endParaRPr lang="fr-FR" sz="2400" dirty="0">
              <a:latin typeface="Fineliner Script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94" y="86376"/>
            <a:ext cx="653357" cy="8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297" y="1555084"/>
            <a:ext cx="684076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solidFill>
                  <a:prstClr val="black"/>
                </a:solidFill>
                <a:latin typeface="olivier" pitchFamily="2" charset="0"/>
                <a:ea typeface="Clensey" panose="02000603000000000000" pitchFamily="2" charset="0"/>
              </a:rPr>
              <a:t>1) Les peuples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: Au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début de l’Antiquité, la France était occupée par des populations dont on sait peu de choses. 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* Du IX</a:t>
            </a:r>
            <a:r>
              <a:rPr lang="fr-FR" sz="1600" baseline="300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ème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au V</a:t>
            </a:r>
            <a:r>
              <a:rPr lang="fr-FR" sz="1600" baseline="300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ème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siècle avant JC, les Celtes venus du centre de l’Europe se sont installés en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France.</a:t>
            </a:r>
            <a:endParaRPr lang="fr-FR" sz="1600" dirty="0">
              <a:solidFill>
                <a:prstClr val="black"/>
              </a:solidFill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* Vers 600 avant JC, des Grecs se sont installés dans le Sud. Ils fondent Marseille (Massalia) Ils ont apporté la culture de la vigne et l’alphabet.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Ces peuples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ont adopté la langue celte. La France s’appelait alors la Gaule et ses habitants les Gaulois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.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</a:t>
            </a:r>
            <a:r>
              <a:rPr lang="fr-FR" sz="10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olivier" pitchFamily="2" charset="0"/>
              </a:rPr>
              <a:t>2) la </a:t>
            </a:r>
            <a:r>
              <a:rPr lang="fr-FR" sz="1600" dirty="0">
                <a:latin typeface="olivier" pitchFamily="2" charset="0"/>
              </a:rPr>
              <a:t>société gauloise </a:t>
            </a:r>
            <a:r>
              <a:rPr lang="fr-FR" sz="1600" dirty="0" smtClean="0">
                <a:latin typeface="KG Primary Italics" panose="02000506000000020003" pitchFamily="2" charset="0"/>
              </a:rPr>
              <a:t>était hiérarchisée : Le chef-roi, </a:t>
            </a:r>
            <a:r>
              <a:rPr lang="fr-FR" sz="1600" dirty="0">
                <a:latin typeface="KG Primary Italics" panose="02000506000000020003" pitchFamily="2" charset="0"/>
              </a:rPr>
              <a:t>les </a:t>
            </a:r>
            <a:r>
              <a:rPr lang="fr-FR" sz="1600" dirty="0" smtClean="0">
                <a:latin typeface="KG Primary Italics" panose="02000506000000020003" pitchFamily="2" charset="0"/>
              </a:rPr>
              <a:t>guerriers, </a:t>
            </a:r>
            <a:r>
              <a:rPr lang="fr-FR" sz="1600" dirty="0">
                <a:latin typeface="KG Primary Italics" panose="02000506000000020003" pitchFamily="2" charset="0"/>
              </a:rPr>
              <a:t>les </a:t>
            </a:r>
            <a:r>
              <a:rPr lang="fr-FR" sz="1600" dirty="0" smtClean="0">
                <a:latin typeface="KG Primary Italics" panose="02000506000000020003" pitchFamily="2" charset="0"/>
              </a:rPr>
              <a:t>druides. </a:t>
            </a:r>
            <a:r>
              <a:rPr lang="fr-FR" sz="1600" dirty="0">
                <a:latin typeface="KG Primary Italics" panose="02000506000000020003" pitchFamily="2" charset="0"/>
              </a:rPr>
              <a:t>Le reste de la population est composé d’artisans, de commerçants, </a:t>
            </a:r>
            <a:r>
              <a:rPr lang="fr-FR" sz="1600" dirty="0" smtClean="0">
                <a:latin typeface="KG Primary Italics" panose="02000506000000020003" pitchFamily="2" charset="0"/>
              </a:rPr>
              <a:t>de paysans</a:t>
            </a:r>
            <a:endParaRPr lang="fr-FR" sz="1600" dirty="0" smtClean="0">
              <a:solidFill>
                <a:prstClr val="black"/>
              </a:solidFill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Les paysans et les artisans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Les paysans étaient des éleveurs (chevaux ou porcs) ou des agriculteurs (vigne et céréales)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artisans fabriquaient des outils, des armes, des poteries, des objets en verre et des bijoux. Ils ont inventé le tonneau et le savon.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* Les maisons sont des huttes de terre et de bois recouvertes de chaume.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Les guerriers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Chaque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tribu était dominée par les guerriers, eux-mêmes dirigés par un chef-roi.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Pour se protéger des attaques, les tribus bâtissaient un oppidum (forteresse) au sommet d’une colline ou dans la boucle d’une rivière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Les druides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Gaulois croyaient en l’existence de plusieurs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Dieux Ils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représentaient sous la forme de personnes ou d’animaux.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* Le culte religieux était organisé par les druides qui étaient à la fois des prêtres, des juges et des professeurs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.</a:t>
            </a:r>
            <a:endParaRPr lang="fr-FR" sz="1600" dirty="0">
              <a:solidFill>
                <a:prstClr val="black"/>
              </a:solidFill>
              <a:latin typeface="KG Primary Italics" panose="02000506000000020003" pitchFamily="2" charset="0"/>
              <a:ea typeface="Clensey" panose="020006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7" y="7308726"/>
            <a:ext cx="3024338" cy="30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70" y="9084539"/>
            <a:ext cx="1095659" cy="117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69" y="7592834"/>
            <a:ext cx="1128391" cy="10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22" y="7380734"/>
            <a:ext cx="1135409" cy="11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84" y="8888616"/>
            <a:ext cx="1819870" cy="13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9" y="7380734"/>
            <a:ext cx="1097309" cy="11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94300" y="8460854"/>
            <a:ext cx="76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 chef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8180" y="8646681"/>
            <a:ext cx="901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 druide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353631" y="9097036"/>
            <a:ext cx="1264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Les guerriers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92961" y="8460854"/>
            <a:ext cx="117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Artisans, commerçants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54" y="7792895"/>
            <a:ext cx="756303" cy="121696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6401863" y="9756998"/>
            <a:ext cx="901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 barde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3" y="565254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droit 47"/>
          <p:cNvCxnSpPr/>
          <p:nvPr/>
        </p:nvCxnSpPr>
        <p:spPr>
          <a:xfrm>
            <a:off x="0" y="788168"/>
            <a:ext cx="7345363" cy="0"/>
          </a:xfrm>
          <a:prstGeom prst="line">
            <a:avLst/>
          </a:prstGeom>
          <a:ln w="57150">
            <a:solidFill>
              <a:srgbClr val="F4AF88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216297" y="1404070"/>
            <a:ext cx="6840761" cy="5814103"/>
          </a:xfrm>
          <a:prstGeom prst="roundRect">
            <a:avLst>
              <a:gd name="adj" fmla="val 1866"/>
            </a:avLst>
          </a:prstGeom>
          <a:solidFill>
            <a:schemeClr val="bg1"/>
          </a:solidFill>
          <a:ln>
            <a:solidFill>
              <a:srgbClr val="EF8D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05982" y="972022"/>
            <a:ext cx="1441079" cy="5271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F8D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28092" y="972022"/>
            <a:ext cx="1375464" cy="52714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70" name="Ellipse 69"/>
          <p:cNvSpPr/>
          <p:nvPr/>
        </p:nvSpPr>
        <p:spPr>
          <a:xfrm>
            <a:off x="5823007" y="1054847"/>
            <a:ext cx="1257459" cy="4104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4AF88"/>
                </a:solidFill>
              </a:ln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837666" y="1095789"/>
            <a:ext cx="1291400" cy="410405"/>
          </a:xfrm>
          <a:prstGeom prst="rect">
            <a:avLst/>
          </a:prstGeom>
          <a:noFill/>
          <a:ln>
            <a:noFill/>
          </a:ln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andine" pitchFamily="2" charset="0"/>
              </a:rPr>
              <a:t>Leçon</a:t>
            </a:r>
            <a:endParaRPr lang="fr-FR" sz="2400" b="1" dirty="0">
              <a:ln w="12700">
                <a:solidFill>
                  <a:schemeClr val="accent6"/>
                </a:solidFill>
                <a:prstDash val="solid"/>
              </a:ln>
              <a:latin typeface="Amandine" pitchFamily="2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44329" y="139395"/>
            <a:ext cx="655031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9939" y="201534"/>
            <a:ext cx="614023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-36090"/>
            <a:ext cx="7303431" cy="779737"/>
          </a:xfrm>
          <a:prstGeom prst="rect">
            <a:avLst/>
          </a:prstGeom>
          <a:noFill/>
        </p:spPr>
        <p:txBody>
          <a:bodyPr wrap="square" lIns="101636" tIns="50818" rIns="101636" bIns="50818">
            <a:spAutoFit/>
          </a:bodyPr>
          <a:lstStyle/>
          <a:p>
            <a:pPr algn="ctr"/>
            <a:r>
              <a:rPr lang="fr-FR" sz="4400" b="1" spc="-167" dirty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La Gaule </a:t>
            </a:r>
            <a:r>
              <a:rPr lang="fr-FR" sz="4400" b="1" spc="-167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</a:rPr>
              <a:t>celtique</a:t>
            </a:r>
            <a:endParaRPr lang="fr-FR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</a:endParaRPr>
          </a:p>
        </p:txBody>
      </p:sp>
      <p:sp>
        <p:nvSpPr>
          <p:cNvPr id="63" name="Nuage 62"/>
          <p:cNvSpPr/>
          <p:nvPr/>
        </p:nvSpPr>
        <p:spPr>
          <a:xfrm>
            <a:off x="2448546" y="692123"/>
            <a:ext cx="2376264" cy="567932"/>
          </a:xfrm>
          <a:prstGeom prst="cloud">
            <a:avLst/>
          </a:prstGeom>
          <a:solidFill>
            <a:schemeClr val="bg1"/>
          </a:solidFill>
          <a:ln>
            <a:solidFill>
              <a:srgbClr val="F4AF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92561" y="743647"/>
            <a:ext cx="2076800" cy="4719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2400" dirty="0" smtClean="0">
                <a:latin typeface="Fineliner Script" pitchFamily="50" charset="0"/>
              </a:rPr>
              <a:t>L’Antiquité</a:t>
            </a:r>
            <a:endParaRPr lang="fr-FR" sz="2400" dirty="0">
              <a:latin typeface="Fineliner Script" pitchFamily="50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94" y="86376"/>
            <a:ext cx="653357" cy="8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6297" y="1555084"/>
            <a:ext cx="6840761" cy="583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solidFill>
                  <a:prstClr val="black"/>
                </a:solidFill>
                <a:latin typeface="olivier" pitchFamily="2" charset="0"/>
                <a:ea typeface="Clensey" panose="02000603000000000000" pitchFamily="2" charset="0"/>
              </a:rPr>
              <a:t>1) Les peuples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: Au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début de l’Antiquité, la France était occupée par des populations dont on sait peu de choses. 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* Du IX</a:t>
            </a:r>
            <a:r>
              <a:rPr lang="fr-FR" sz="1600" baseline="300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ème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au V</a:t>
            </a:r>
            <a:r>
              <a:rPr lang="fr-FR" sz="1600" baseline="300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ème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siècle avant JC, les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________________ venus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du centre de l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’_________________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se sont installés en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France.</a:t>
            </a:r>
            <a:endParaRPr lang="fr-FR" sz="1600" dirty="0">
              <a:solidFill>
                <a:prstClr val="black"/>
              </a:solidFill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* Vers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________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avant JC, des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____________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se sont installés dans le Sud. Ils fondent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_______________________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(Massalia) Ils ont apporté la culture de la vigne et l’alphabet.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Ces peuples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ont adopté la langue celte. La France s’appelait alors la 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_________________ et </a:t>
            </a:r>
            <a:r>
              <a:rPr lang="fr-FR" sz="16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ses habitants les Gaulois</a:t>
            </a:r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.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</a:t>
            </a:r>
            <a:r>
              <a:rPr lang="fr-FR" sz="10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</a:t>
            </a:r>
          </a:p>
          <a:p>
            <a:pPr lvl="0"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olivier" pitchFamily="2" charset="0"/>
              </a:rPr>
              <a:t>2) la </a:t>
            </a:r>
            <a:r>
              <a:rPr lang="fr-FR" sz="1600" dirty="0">
                <a:latin typeface="olivier" pitchFamily="2" charset="0"/>
              </a:rPr>
              <a:t>société gauloise </a:t>
            </a:r>
            <a:r>
              <a:rPr lang="fr-FR" sz="1600" dirty="0" smtClean="0">
                <a:latin typeface="KG Primary Italics" panose="02000506000000020003" pitchFamily="2" charset="0"/>
              </a:rPr>
              <a:t>était hiérarchisée : Le chef-roi, </a:t>
            </a:r>
            <a:r>
              <a:rPr lang="fr-FR" sz="1600" dirty="0">
                <a:latin typeface="KG Primary Italics" panose="02000506000000020003" pitchFamily="2" charset="0"/>
              </a:rPr>
              <a:t>les </a:t>
            </a:r>
            <a:r>
              <a:rPr lang="fr-FR" sz="1600" dirty="0" smtClean="0">
                <a:latin typeface="KG Primary Italics" panose="02000506000000020003" pitchFamily="2" charset="0"/>
              </a:rPr>
              <a:t>guerriers, </a:t>
            </a:r>
            <a:r>
              <a:rPr lang="fr-FR" sz="1600" dirty="0">
                <a:latin typeface="KG Primary Italics" panose="02000506000000020003" pitchFamily="2" charset="0"/>
              </a:rPr>
              <a:t>les </a:t>
            </a:r>
            <a:r>
              <a:rPr lang="fr-FR" sz="1600" dirty="0" smtClean="0">
                <a:latin typeface="KG Primary Italics" panose="02000506000000020003" pitchFamily="2" charset="0"/>
              </a:rPr>
              <a:t>druides. </a:t>
            </a:r>
            <a:r>
              <a:rPr lang="fr-FR" sz="1600" dirty="0">
                <a:latin typeface="KG Primary Italics" panose="02000506000000020003" pitchFamily="2" charset="0"/>
              </a:rPr>
              <a:t>Le reste de la population est composé d’artisans, de commerçants, </a:t>
            </a:r>
            <a:r>
              <a:rPr lang="fr-FR" sz="1600" dirty="0" smtClean="0">
                <a:latin typeface="KG Primary Italics" panose="02000506000000020003" pitchFamily="2" charset="0"/>
              </a:rPr>
              <a:t>de paysans</a:t>
            </a:r>
            <a:endParaRPr lang="fr-FR" sz="1600" dirty="0" smtClean="0">
              <a:solidFill>
                <a:prstClr val="black"/>
              </a:solidFill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Les paysans et les artisans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Les paysans étaient des _________________ (chevaux ou porcs) ou des ________________________ (vigne et céréales)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*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artisans fabriquaient 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___________,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____________,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_______________,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des objets en verre et 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______________.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Ils ont inventé le tonneau et le savon.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* Les maisons sont 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________________ de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terre et de bois recouvertes de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__________________ . 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Les guerriers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Chaque __________ était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dominée par les guerriers, eux-mêmes dirigés par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_________________ . 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Pour se protéger des attaques, les tribus bâtissaient un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___________________ (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forteresse) au sommet d’une colline ou dans la boucle d’une rivière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Les druides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Gaulois croyaient en l’existence de plusieurs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 Ils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les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représentaient sous la forme de ______________________ ou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’_________________________ .</a:t>
            </a:r>
            <a:endParaRPr lang="fr-FR" sz="1600" dirty="0">
              <a:latin typeface="KG Primary Italics" panose="02000506000000020003" pitchFamily="2" charset="0"/>
              <a:ea typeface="Clensey" panose="02000603000000000000" pitchFamily="2" charset="0"/>
            </a:endParaRP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* Le culte religieux était organisé par les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druides qui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étaient à la fois 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__________________,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 et </a:t>
            </a:r>
            <a:r>
              <a:rPr lang="fr-FR" sz="1600" dirty="0">
                <a:latin typeface="KG Primary Italics" panose="02000506000000020003" pitchFamily="2" charset="0"/>
                <a:ea typeface="Clensey" panose="02000603000000000000" pitchFamily="2" charset="0"/>
              </a:rPr>
              <a:t>des </a:t>
            </a:r>
            <a:r>
              <a:rPr lang="fr-FR" sz="1600" dirty="0" smtClean="0">
                <a:latin typeface="KG Primary Italics" panose="02000506000000020003" pitchFamily="2" charset="0"/>
                <a:ea typeface="Clensey" panose="02000603000000000000" pitchFamily="2" charset="0"/>
              </a:rPr>
              <a:t>____________________________ .</a:t>
            </a:r>
            <a:endParaRPr lang="fr-FR" sz="1600" dirty="0">
              <a:solidFill>
                <a:prstClr val="black"/>
              </a:solidFill>
              <a:latin typeface="KG Primary Italics" panose="02000506000000020003" pitchFamily="2" charset="0"/>
              <a:ea typeface="Clensey" panose="020006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7" y="7308726"/>
            <a:ext cx="3024338" cy="30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70" y="9084539"/>
            <a:ext cx="1095659" cy="117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69" y="7592834"/>
            <a:ext cx="1128391" cy="10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22" y="7380734"/>
            <a:ext cx="1135409" cy="11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84" y="8888616"/>
            <a:ext cx="1819870" cy="13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9" y="7380734"/>
            <a:ext cx="1097309" cy="11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94300" y="8460854"/>
            <a:ext cx="76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 chef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578180" y="8646681"/>
            <a:ext cx="901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 druide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353631" y="9097036"/>
            <a:ext cx="1264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Les guerriers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92961" y="8460854"/>
            <a:ext cx="117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Artisans, commerçants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54" y="7792895"/>
            <a:ext cx="756303" cy="121696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6401863" y="9756998"/>
            <a:ext cx="901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Le barde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3" y="565254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1377</Words>
  <Application>Microsoft Office PowerPoint</Application>
  <PresentationFormat>Personnalisé</PresentationFormat>
  <Paragraphs>119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145</cp:revision>
  <cp:lastPrinted>2013-09-26T11:43:32Z</cp:lastPrinted>
  <dcterms:created xsi:type="dcterms:W3CDTF">2013-09-22T07:50:11Z</dcterms:created>
  <dcterms:modified xsi:type="dcterms:W3CDTF">2015-05-02T09:31:26Z</dcterms:modified>
</cp:coreProperties>
</file>