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58" r:id="rId4"/>
    <p:sldId id="266" r:id="rId5"/>
    <p:sldId id="263" r:id="rId6"/>
    <p:sldId id="272" r:id="rId7"/>
    <p:sldId id="270" r:id="rId8"/>
    <p:sldId id="271" r:id="rId9"/>
    <p:sldId id="273" r:id="rId10"/>
    <p:sldId id="274" r:id="rId11"/>
    <p:sldId id="275" r:id="rId12"/>
    <p:sldId id="276" r:id="rId13"/>
    <p:sldId id="265" r:id="rId14"/>
    <p:sldId id="267" r:id="rId15"/>
    <p:sldId id="277" r:id="rId16"/>
    <p:sldId id="268" r:id="rId1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33" autoAdjust="0"/>
    <p:restoredTop sz="94676" autoAdjust="0"/>
  </p:normalViewPr>
  <p:slideViewPr>
    <p:cSldViewPr>
      <p:cViewPr varScale="1">
        <p:scale>
          <a:sx n="83" d="100"/>
          <a:sy n="83" d="100"/>
        </p:scale>
        <p:origin x="-151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4B643-CCFB-4F8D-BB4C-C9CE425D02D4}" type="datetimeFigureOut">
              <a:rPr lang="fr-FR" smtClean="0"/>
              <a:pPr/>
              <a:t>22/07/2014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F81CD-9293-4434-8A68-F5A96D2D36C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1477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4B643-CCFB-4F8D-BB4C-C9CE425D02D4}" type="datetimeFigureOut">
              <a:rPr lang="fr-FR" smtClean="0"/>
              <a:pPr/>
              <a:t>22/07/2014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F81CD-9293-4434-8A68-F5A96D2D36C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1134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4B643-CCFB-4F8D-BB4C-C9CE425D02D4}" type="datetimeFigureOut">
              <a:rPr lang="fr-FR" smtClean="0"/>
              <a:pPr/>
              <a:t>22/07/2014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F81CD-9293-4434-8A68-F5A96D2D36C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8745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4B643-CCFB-4F8D-BB4C-C9CE425D02D4}" type="datetimeFigureOut">
              <a:rPr lang="fr-FR" smtClean="0"/>
              <a:pPr/>
              <a:t>22/07/2014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F81CD-9293-4434-8A68-F5A96D2D36C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9940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4B643-CCFB-4F8D-BB4C-C9CE425D02D4}" type="datetimeFigureOut">
              <a:rPr lang="fr-FR" smtClean="0"/>
              <a:pPr/>
              <a:t>22/07/2014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F81CD-9293-4434-8A68-F5A96D2D36C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9756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4B643-CCFB-4F8D-BB4C-C9CE425D02D4}" type="datetimeFigureOut">
              <a:rPr lang="fr-FR" smtClean="0"/>
              <a:pPr/>
              <a:t>22/07/2014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F81CD-9293-4434-8A68-F5A96D2D36C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0726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4B643-CCFB-4F8D-BB4C-C9CE425D02D4}" type="datetimeFigureOut">
              <a:rPr lang="fr-FR" smtClean="0"/>
              <a:pPr/>
              <a:t>22/07/2014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F81CD-9293-4434-8A68-F5A96D2D36C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4519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4B643-CCFB-4F8D-BB4C-C9CE425D02D4}" type="datetimeFigureOut">
              <a:rPr lang="fr-FR" smtClean="0"/>
              <a:pPr/>
              <a:t>22/07/2014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F81CD-9293-4434-8A68-F5A96D2D36C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777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4B643-CCFB-4F8D-BB4C-C9CE425D02D4}" type="datetimeFigureOut">
              <a:rPr lang="fr-FR" smtClean="0"/>
              <a:pPr/>
              <a:t>22/07/2014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F81CD-9293-4434-8A68-F5A96D2D36C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9978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4B643-CCFB-4F8D-BB4C-C9CE425D02D4}" type="datetimeFigureOut">
              <a:rPr lang="fr-FR" smtClean="0"/>
              <a:pPr/>
              <a:t>22/07/2014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F81CD-9293-4434-8A68-F5A96D2D36C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6462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4B643-CCFB-4F8D-BB4C-C9CE425D02D4}" type="datetimeFigureOut">
              <a:rPr lang="fr-FR" smtClean="0"/>
              <a:pPr/>
              <a:t>22/07/2014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F81CD-9293-4434-8A68-F5A96D2D36C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3210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34B643-CCFB-4F8D-BB4C-C9CE425D02D4}" type="datetimeFigureOut">
              <a:rPr lang="fr-FR" smtClean="0"/>
              <a:pPr/>
              <a:t>22/07/2014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F81CD-9293-4434-8A68-F5A96D2D36C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0818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403648" y="404664"/>
            <a:ext cx="6317307" cy="369332"/>
          </a:xfrm>
          <a:prstGeom prst="rect">
            <a:avLst/>
          </a:prstGeom>
          <a:ln w="5715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Amandine" pitchFamily="2" charset="0"/>
              </a:rPr>
              <a:t>Où a été prise cette photographie ?</a:t>
            </a:r>
          </a:p>
        </p:txBody>
      </p:sp>
      <p:pic>
        <p:nvPicPr>
          <p:cNvPr id="2" name="Picture 2" descr="http://upload.wikimedia.org/wikipedia/commons/thumb/3/37/Kilimanjaro_Uhuru_Peak_Sign.jpg/1024px-Kilimanjaro_Uhuru_Peak_Sig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340768"/>
            <a:ext cx="7989912" cy="53292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69193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20 Photos de l'Afrique à Couper le Souffle | VoyagerLoin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1512"/>
            <a:ext cx="9144000" cy="7019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739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1.lemde.fr/image/2010/10/05/534x267/1420728_3_9011_kilian-jornet-burgada-a-decide-de-gravir-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556792"/>
            <a:ext cx="8254702" cy="4127351"/>
          </a:xfrm>
          <a:prstGeom prst="rect">
            <a:avLst/>
          </a:prstGeom>
          <a:noFill/>
        </p:spPr>
      </p:pic>
      <p:sp>
        <p:nvSpPr>
          <p:cNvPr id="3" name="ZoneTexte 2"/>
          <p:cNvSpPr txBox="1"/>
          <p:nvPr/>
        </p:nvSpPr>
        <p:spPr>
          <a:xfrm>
            <a:off x="5058578" y="548680"/>
            <a:ext cx="3779372" cy="2308324"/>
          </a:xfrm>
          <a:prstGeom prst="rect">
            <a:avLst/>
          </a:prstGeom>
          <a:ln w="5715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Amandine" pitchFamily="2" charset="0"/>
              </a:rPr>
              <a:t>Le 28 septembre 2010, </a:t>
            </a:r>
            <a:r>
              <a:rPr lang="fr-FR" dirty="0" err="1" smtClean="0">
                <a:latin typeface="Amandine" pitchFamily="2" charset="0"/>
              </a:rPr>
              <a:t>Kílian</a:t>
            </a:r>
            <a:r>
              <a:rPr lang="fr-FR" dirty="0" smtClean="0">
                <a:latin typeface="Amandine" pitchFamily="2" charset="0"/>
              </a:rPr>
              <a:t> </a:t>
            </a:r>
            <a:r>
              <a:rPr lang="fr-FR" dirty="0" err="1" smtClean="0">
                <a:latin typeface="Amandine" pitchFamily="2" charset="0"/>
              </a:rPr>
              <a:t>Jornet</a:t>
            </a:r>
            <a:r>
              <a:rPr lang="fr-FR" dirty="0" smtClean="0">
                <a:latin typeface="Amandine" pitchFamily="2" charset="0"/>
              </a:rPr>
              <a:t> </a:t>
            </a:r>
            <a:r>
              <a:rPr lang="fr-FR" dirty="0" err="1" smtClean="0">
                <a:latin typeface="Amandine" pitchFamily="2" charset="0"/>
              </a:rPr>
              <a:t>Burgada</a:t>
            </a:r>
            <a:r>
              <a:rPr lang="fr-FR" dirty="0" smtClean="0">
                <a:latin typeface="Amandine" pitchFamily="2" charset="0"/>
              </a:rPr>
              <a:t> bat le double record de l'ascension la plus rapide en 5 h 23 min 50 s, par la voie </a:t>
            </a:r>
            <a:r>
              <a:rPr lang="fr-FR" i="1" dirty="0" smtClean="0">
                <a:latin typeface="Amandine" pitchFamily="2" charset="0"/>
              </a:rPr>
              <a:t>Great Western </a:t>
            </a:r>
            <a:r>
              <a:rPr lang="fr-FR" i="1" dirty="0" err="1" smtClean="0">
                <a:latin typeface="Amandine" pitchFamily="2" charset="0"/>
              </a:rPr>
              <a:t>Breach</a:t>
            </a:r>
            <a:r>
              <a:rPr lang="fr-FR" dirty="0" smtClean="0">
                <a:latin typeface="Amandine" pitchFamily="2" charset="0"/>
              </a:rPr>
              <a:t>, et celui de l'aller-retour en 7 h 14 min en descendant du sommet par une voie différente de la montée.</a:t>
            </a:r>
            <a:endParaRPr lang="fr-FR" dirty="0">
              <a:latin typeface="Amandin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513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 l="8574" t="13751" r="21140"/>
          <a:stretch>
            <a:fillRect/>
          </a:stretch>
        </p:blipFill>
        <p:spPr bwMode="auto">
          <a:xfrm>
            <a:off x="-1016" y="260648"/>
            <a:ext cx="9145016" cy="630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6249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457200" y="274638"/>
            <a:ext cx="8229600" cy="85010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>
                <a:solidFill>
                  <a:schemeClr val="accent3">
                    <a:lumMod val="50000"/>
                  </a:schemeClr>
                </a:solidFill>
                <a:latin typeface="Amandine" pitchFamily="2" charset="0"/>
              </a:rPr>
              <a:t>Le Kilimandjaro</a:t>
            </a:r>
            <a:endParaRPr lang="fr-FR" dirty="0">
              <a:solidFill>
                <a:schemeClr val="accent3">
                  <a:lumMod val="50000"/>
                </a:schemeClr>
              </a:solidFill>
              <a:latin typeface="Amandine" pitchFamily="2" charset="0"/>
            </a:endParaRPr>
          </a:p>
        </p:txBody>
      </p:sp>
      <p:sp>
        <p:nvSpPr>
          <p:cNvPr id="3" name="Espace réservé du contenu 2"/>
          <p:cNvSpPr txBox="1">
            <a:spLocks/>
          </p:cNvSpPr>
          <p:nvPr/>
        </p:nvSpPr>
        <p:spPr>
          <a:xfrm>
            <a:off x="0" y="1124744"/>
            <a:ext cx="9144000" cy="5616624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fr-FR" sz="2400" dirty="0" smtClean="0">
                <a:latin typeface="Comic Sans MS" pitchFamily="66" charset="0"/>
              </a:rPr>
              <a:t>Le</a:t>
            </a:r>
            <a:r>
              <a:rPr lang="fr-FR" sz="2400" dirty="0" smtClean="0">
                <a:latin typeface="Comic Sans MS" pitchFamily="66" charset="0"/>
              </a:rPr>
              <a:t> </a:t>
            </a:r>
            <a:r>
              <a:rPr lang="fr-FR" sz="2400" b="1" dirty="0" smtClean="0">
                <a:latin typeface="Comic Sans MS" pitchFamily="66" charset="0"/>
              </a:rPr>
              <a:t>Kilimandjaro</a:t>
            </a:r>
            <a:r>
              <a:rPr lang="fr-FR" sz="2400" dirty="0" smtClean="0">
                <a:latin typeface="Comic Sans MS" pitchFamily="66" charset="0"/>
              </a:rPr>
              <a:t> est une montagne située dans le Nord-Est de la Tanzanie et </a:t>
            </a:r>
            <a:r>
              <a:rPr lang="fr-FR" sz="2400" dirty="0" smtClean="0">
                <a:latin typeface="Comic Sans MS" pitchFamily="66" charset="0"/>
              </a:rPr>
              <a:t>est composée </a:t>
            </a:r>
            <a:r>
              <a:rPr lang="fr-FR" sz="2400" dirty="0" smtClean="0">
                <a:latin typeface="Comic Sans MS" pitchFamily="66" charset="0"/>
              </a:rPr>
              <a:t>de trois volcans éteints : le Shira à l'ouest, culminant à 3 962 mètres d'altitude, le </a:t>
            </a:r>
            <a:r>
              <a:rPr lang="fr-FR" sz="2400" dirty="0" err="1" smtClean="0">
                <a:latin typeface="Comic Sans MS" pitchFamily="66" charset="0"/>
              </a:rPr>
              <a:t>Mawenzi</a:t>
            </a:r>
            <a:r>
              <a:rPr lang="fr-FR" sz="2400" dirty="0" smtClean="0">
                <a:latin typeface="Comic Sans MS" pitchFamily="66" charset="0"/>
              </a:rPr>
              <a:t> à l'est, s'élevant à 5 149 mètres d'altitude, et le </a:t>
            </a:r>
            <a:r>
              <a:rPr lang="fr-FR" sz="2400" dirty="0" err="1" smtClean="0">
                <a:latin typeface="Comic Sans MS" pitchFamily="66" charset="0"/>
              </a:rPr>
              <a:t>Kibo</a:t>
            </a:r>
            <a:r>
              <a:rPr lang="fr-FR" sz="2400" dirty="0" smtClean="0">
                <a:latin typeface="Comic Sans MS" pitchFamily="66" charset="0"/>
              </a:rPr>
              <a:t>, le plus jeune, situé entre les deux autres et dont le pic </a:t>
            </a:r>
            <a:r>
              <a:rPr lang="fr-FR" sz="2400" dirty="0" err="1" smtClean="0">
                <a:latin typeface="Comic Sans MS" pitchFamily="66" charset="0"/>
              </a:rPr>
              <a:t>Uhuru</a:t>
            </a:r>
            <a:r>
              <a:rPr lang="fr-FR" sz="2400" dirty="0" smtClean="0">
                <a:latin typeface="Comic Sans MS" pitchFamily="66" charset="0"/>
              </a:rPr>
              <a:t> à 5 891,8 mètres d'altitude constitue le point culminant de l'Afrique. </a:t>
            </a:r>
          </a:p>
          <a:p>
            <a:pPr marL="0" indent="0" algn="just">
              <a:buNone/>
            </a:pPr>
            <a:r>
              <a:rPr lang="fr-FR" sz="2400" dirty="0" smtClean="0">
                <a:latin typeface="Comic Sans MS" pitchFamily="66" charset="0"/>
              </a:rPr>
              <a:t>Outre </a:t>
            </a:r>
            <a:r>
              <a:rPr lang="fr-FR" sz="2400" dirty="0" smtClean="0">
                <a:latin typeface="Comic Sans MS" pitchFamily="66" charset="0"/>
              </a:rPr>
              <a:t>cette caractéristique, le Kilimandjaro est connu pour sa calotte glaciaire </a:t>
            </a:r>
            <a:r>
              <a:rPr lang="fr-FR" sz="2400" dirty="0" smtClean="0">
                <a:latin typeface="Comic Sans MS" pitchFamily="66" charset="0"/>
              </a:rPr>
              <a:t>au sommet qui </a:t>
            </a:r>
            <a:r>
              <a:rPr lang="fr-FR" sz="2400" dirty="0" smtClean="0">
                <a:latin typeface="Comic Sans MS" pitchFamily="66" charset="0"/>
              </a:rPr>
              <a:t>disparait de plus en plus vite. La baisse des précipitations neigeuses qui en est responsable est souvent attribuée au réchauffement climatique mais la déforestation est également un facteur majeur. </a:t>
            </a:r>
          </a:p>
          <a:p>
            <a:pPr marL="0" indent="0" algn="just">
              <a:buNone/>
            </a:pPr>
            <a:r>
              <a:rPr lang="fr-FR" sz="2400" dirty="0" smtClean="0">
                <a:latin typeface="Comic Sans MS" pitchFamily="66" charset="0"/>
              </a:rPr>
              <a:t>Ainsi</a:t>
            </a:r>
            <a:r>
              <a:rPr lang="fr-FR" sz="2400" dirty="0" smtClean="0">
                <a:latin typeface="Comic Sans MS" pitchFamily="66" charset="0"/>
              </a:rPr>
              <a:t>, malgré la création du parc national en 1973 et alors même qu'elle joue un rôle essentiel dans la régulation bioclimatique du cycle de l'eau, la forêt continue à se réduire. En effet, la montagne est notamment le berceau des </a:t>
            </a:r>
            <a:r>
              <a:rPr lang="fr-FR" sz="2400" dirty="0" smtClean="0">
                <a:latin typeface="Comic Sans MS" pitchFamily="66" charset="0"/>
              </a:rPr>
              <a:t>bergers</a:t>
            </a:r>
            <a:r>
              <a:rPr lang="fr-FR" sz="2400" dirty="0" smtClean="0">
                <a:latin typeface="Comic Sans MS" pitchFamily="66" charset="0"/>
              </a:rPr>
              <a:t> </a:t>
            </a:r>
            <a:r>
              <a:rPr lang="fr-FR" sz="2400" dirty="0" smtClean="0">
                <a:latin typeface="Comic Sans MS" pitchFamily="66" charset="0"/>
              </a:rPr>
              <a:t>masaï</a:t>
            </a:r>
            <a:r>
              <a:rPr lang="fr-FR" sz="2400" dirty="0" smtClean="0">
                <a:latin typeface="Comic Sans MS" pitchFamily="66" charset="0"/>
              </a:rPr>
              <a:t> au nord et à l'ouest qui ont besoin de prairies d'altitude pour faire paître leurs troupeaux et des cultivateurs </a:t>
            </a:r>
            <a:r>
              <a:rPr lang="fr-FR" sz="2400" dirty="0" err="1" smtClean="0">
                <a:latin typeface="Comic Sans MS" pitchFamily="66" charset="0"/>
              </a:rPr>
              <a:t>wachagga</a:t>
            </a:r>
            <a:r>
              <a:rPr lang="fr-FR" sz="2400" dirty="0" smtClean="0">
                <a:latin typeface="Comic Sans MS" pitchFamily="66" charset="0"/>
              </a:rPr>
              <a:t> au sud et à l'est qui cultivent des parcelles toujours plus étendues.</a:t>
            </a:r>
            <a:endParaRPr lang="fr-FR" sz="2100" dirty="0" smtClean="0">
              <a:latin typeface="Comic Sans MS" pitchFamily="66" charset="0"/>
            </a:endParaRPr>
          </a:p>
          <a:p>
            <a:pPr marL="0" indent="0" algn="just">
              <a:buNone/>
            </a:pPr>
            <a:r>
              <a:rPr lang="fr-FR" sz="2100" dirty="0" smtClean="0">
                <a:latin typeface="Comic Sans MS" pitchFamily="66" charset="0"/>
              </a:rPr>
              <a:t> </a:t>
            </a:r>
            <a:endParaRPr lang="fr-FR" sz="21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69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Kilimandjaro, le choc émotionn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3408"/>
            <a:ext cx="9144000" cy="730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6172280" y="3409223"/>
            <a:ext cx="295232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chemeClr val="accent3">
                    <a:lumMod val="50000"/>
                  </a:schemeClr>
                </a:solidFill>
                <a:latin typeface="Sketch Nice" panose="03050504000000020004" pitchFamily="66" charset="0"/>
              </a:rPr>
              <a:t>On croque !</a:t>
            </a:r>
            <a:endParaRPr lang="fr-FR" sz="3200" dirty="0">
              <a:solidFill>
                <a:schemeClr val="accent3">
                  <a:lumMod val="50000"/>
                </a:schemeClr>
              </a:solidFill>
              <a:latin typeface="Sketch Nice" panose="030505040000000200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57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Bracel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-243408"/>
            <a:ext cx="7067805" cy="7101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2565783"/>
              </p:ext>
            </p:extLst>
          </p:nvPr>
        </p:nvGraphicFramePr>
        <p:xfrm>
          <a:off x="611560" y="332656"/>
          <a:ext cx="8352928" cy="56886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97783"/>
                <a:gridCol w="5755145"/>
              </a:tblGrid>
              <a:tr h="1137726">
                <a:tc gridSpan="2">
                  <a:txBody>
                    <a:bodyPr/>
                    <a:lstStyle/>
                    <a:p>
                      <a:pPr algn="ctr"/>
                      <a:r>
                        <a:rPr lang="fr-FR" sz="4000" dirty="0" smtClean="0">
                          <a:latin typeface="Amandine" pitchFamily="2" charset="0"/>
                        </a:rPr>
                        <a:t>Cartel de l’</a:t>
                      </a:r>
                      <a:r>
                        <a:rPr lang="fr-FR" sz="4000" dirty="0" err="1" smtClean="0">
                          <a:latin typeface="Amandine" pitchFamily="2" charset="0"/>
                        </a:rPr>
                        <a:t>oeuvre</a:t>
                      </a:r>
                      <a:endParaRPr lang="fr-FR" sz="4000" dirty="0">
                        <a:latin typeface="Amandine" pitchFamily="2" charset="0"/>
                      </a:endParaRPr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1137726">
                <a:tc>
                  <a:txBody>
                    <a:bodyPr/>
                    <a:lstStyle/>
                    <a:p>
                      <a:r>
                        <a:rPr lang="fr-FR" sz="2800" b="1" dirty="0" smtClean="0">
                          <a:latin typeface="DK Crayon Crumble" panose="03070001040701010105" pitchFamily="66" charset="0"/>
                        </a:rPr>
                        <a:t>Epoque / Dates</a:t>
                      </a:r>
                      <a:endParaRPr lang="fr-FR" sz="2800" b="1" dirty="0">
                        <a:latin typeface="DK Crayon Crumble" panose="03070001040701010105" pitchFamily="66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137726">
                <a:tc>
                  <a:txBody>
                    <a:bodyPr/>
                    <a:lstStyle/>
                    <a:p>
                      <a:r>
                        <a:rPr lang="fr-FR" sz="2800" b="1" dirty="0" smtClean="0">
                          <a:latin typeface="DK Crayon Crumble" panose="03070001040701010105" pitchFamily="66" charset="0"/>
                        </a:rPr>
                        <a:t>Dimensions</a:t>
                      </a:r>
                      <a:endParaRPr lang="fr-FR" sz="2800" b="1" dirty="0">
                        <a:latin typeface="DK Crayon Crumble" panose="03070001040701010105" pitchFamily="66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137726">
                <a:tc>
                  <a:txBody>
                    <a:bodyPr/>
                    <a:lstStyle/>
                    <a:p>
                      <a:r>
                        <a:rPr lang="fr-FR" sz="2800" b="1" dirty="0" smtClean="0">
                          <a:latin typeface="DK Crayon Crumble" panose="03070001040701010105" pitchFamily="66" charset="0"/>
                        </a:rPr>
                        <a:t>Fonction</a:t>
                      </a:r>
                      <a:endParaRPr lang="fr-FR" sz="2800" b="1" dirty="0">
                        <a:latin typeface="DK Crayon Crumble" panose="03070001040701010105" pitchFamily="66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137726">
                <a:tc>
                  <a:txBody>
                    <a:bodyPr/>
                    <a:lstStyle/>
                    <a:p>
                      <a:r>
                        <a:rPr lang="fr-FR" sz="2800" b="1" dirty="0" smtClean="0">
                          <a:latin typeface="DK Crayon Crumble" panose="03070001040701010105" pitchFamily="66" charset="0"/>
                        </a:rPr>
                        <a:t>Lieu</a:t>
                      </a:r>
                      <a:endParaRPr lang="fr-FR" sz="2800" b="1" dirty="0">
                        <a:latin typeface="DK Crayon Crumble" panose="03070001040701010105" pitchFamily="66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3419872" y="1772816"/>
            <a:ext cx="4752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800" dirty="0">
              <a:latin typeface="DK Crayon Crumble" panose="03070001040701010105" pitchFamily="66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383766" y="5085184"/>
            <a:ext cx="4752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DK Crayon Crumble" panose="03070001040701010105" pitchFamily="66" charset="0"/>
              </a:rPr>
              <a:t>Tanzanie - Afrique</a:t>
            </a:r>
            <a:endParaRPr lang="fr-FR" sz="2800" dirty="0">
              <a:latin typeface="DK Crayon Crumble" panose="03070001040701010105" pitchFamily="66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350230" y="4005064"/>
            <a:ext cx="54442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800" dirty="0">
              <a:latin typeface="DK Crayon Crumble" panose="03070001040701010105" pitchFamily="66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367740" y="2924944"/>
            <a:ext cx="4752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DK Crayon Crumble" pitchFamily="66" charset="0"/>
              </a:rPr>
              <a:t>5 891,8 m au plus haut pic</a:t>
            </a:r>
            <a:endParaRPr lang="fr-FR" sz="2800" dirty="0">
              <a:latin typeface="DK Crayon Crumble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849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upload.wikimedia.org/wikipedia/commons/thumb/2/2a/Kilimandzaro_CP.jpg/1024px-Kilimandzaro_C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0860" y="193202"/>
            <a:ext cx="9254859" cy="6525345"/>
          </a:xfrm>
          <a:prstGeom prst="rect">
            <a:avLst/>
          </a:prstGeom>
          <a:noFill/>
        </p:spPr>
      </p:pic>
      <p:sp>
        <p:nvSpPr>
          <p:cNvPr id="3" name="ZoneTexte 2"/>
          <p:cNvSpPr txBox="1"/>
          <p:nvPr/>
        </p:nvSpPr>
        <p:spPr>
          <a:xfrm>
            <a:off x="866121" y="216032"/>
            <a:ext cx="3455595" cy="369332"/>
          </a:xfrm>
          <a:prstGeom prst="rect">
            <a:avLst/>
          </a:prstGeom>
          <a:ln w="5715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Amandine" pitchFamily="2" charset="0"/>
              </a:rPr>
              <a:t>Un indice ?</a:t>
            </a:r>
            <a:endParaRPr lang="fr-FR" dirty="0">
              <a:latin typeface="Amandin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711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267744" y="0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solidFill>
                  <a:schemeClr val="accent3">
                    <a:lumMod val="50000"/>
                  </a:schemeClr>
                </a:solidFill>
                <a:latin typeface="Croobie" panose="00000400000000000000" pitchFamily="2" charset="0"/>
              </a:rPr>
              <a:t>Le Kilimandjaro</a:t>
            </a:r>
            <a:endParaRPr lang="fr-FR" sz="3600" dirty="0">
              <a:solidFill>
                <a:schemeClr val="accent3">
                  <a:lumMod val="50000"/>
                </a:schemeClr>
              </a:solidFill>
              <a:latin typeface="Croobie" panose="00000400000000000000" pitchFamily="2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438347" y="6237312"/>
            <a:ext cx="6317307" cy="369332"/>
          </a:xfrm>
          <a:prstGeom prst="rect">
            <a:avLst/>
          </a:prstGeom>
          <a:ln w="5715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Amandine" pitchFamily="2" charset="0"/>
              </a:rPr>
              <a:t>Savez-vous comment il s’est formé ?</a:t>
            </a:r>
            <a:endParaRPr lang="fr-FR" dirty="0">
              <a:latin typeface="Amandine" pitchFamily="2" charset="0"/>
            </a:endParaRPr>
          </a:p>
        </p:txBody>
      </p:sp>
      <p:pic>
        <p:nvPicPr>
          <p:cNvPr id="2" name="Picture 2" descr="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836712"/>
            <a:ext cx="8156989" cy="46104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76554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Wallpaper GoodPlanet Kilimandjaro Tanzan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0"/>
            <a:ext cx="9801331" cy="6858000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-3246" y="2242363"/>
            <a:ext cx="6428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solidFill>
                  <a:srgbClr val="FF0000"/>
                </a:solidFill>
                <a:latin typeface="Croobie" panose="00000400000000000000" pitchFamily="2" charset="0"/>
              </a:rPr>
              <a:t>C’est une chaîne...</a:t>
            </a:r>
            <a:endParaRPr lang="fr-FR" sz="3600" dirty="0">
              <a:solidFill>
                <a:srgbClr val="FF0000"/>
              </a:solidFill>
              <a:latin typeface="Croobi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179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179512" y="836712"/>
            <a:ext cx="6840760" cy="646331"/>
          </a:xfrm>
          <a:prstGeom prst="rect">
            <a:avLst/>
          </a:prstGeom>
          <a:ln w="5715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Amandine" pitchFamily="2" charset="0"/>
              </a:rPr>
              <a:t>Le </a:t>
            </a:r>
            <a:r>
              <a:rPr lang="fr-FR" b="1" dirty="0" smtClean="0">
                <a:solidFill>
                  <a:schemeClr val="accent3">
                    <a:lumMod val="75000"/>
                  </a:schemeClr>
                </a:solidFill>
                <a:latin typeface="Amandine" pitchFamily="2" charset="0"/>
              </a:rPr>
              <a:t>Kilimandjaro</a:t>
            </a:r>
            <a:r>
              <a:rPr lang="fr-FR" dirty="0" smtClean="0">
                <a:latin typeface="Amandine" pitchFamily="2" charset="0"/>
              </a:rPr>
              <a:t> est une montagne située dans le </a:t>
            </a:r>
            <a:r>
              <a:rPr lang="fr-FR" dirty="0" err="1" smtClean="0">
                <a:latin typeface="Amandine" pitchFamily="2" charset="0"/>
              </a:rPr>
              <a:t>Nord-Est</a:t>
            </a:r>
            <a:r>
              <a:rPr lang="fr-FR" dirty="0" smtClean="0">
                <a:latin typeface="Amandine" pitchFamily="2" charset="0"/>
              </a:rPr>
              <a:t> de la </a:t>
            </a:r>
            <a:r>
              <a:rPr lang="fr-FR" dirty="0" smtClean="0">
                <a:solidFill>
                  <a:schemeClr val="accent3">
                    <a:lumMod val="75000"/>
                  </a:schemeClr>
                </a:solidFill>
                <a:latin typeface="Amandine" pitchFamily="2" charset="0"/>
              </a:rPr>
              <a:t>Tanzanie</a:t>
            </a:r>
            <a:r>
              <a:rPr lang="fr-FR" dirty="0" smtClean="0">
                <a:latin typeface="Amandine" pitchFamily="2" charset="0"/>
              </a:rPr>
              <a:t>, en Afrique, et composée de </a:t>
            </a:r>
            <a:r>
              <a:rPr lang="fr-FR" dirty="0" smtClean="0">
                <a:solidFill>
                  <a:schemeClr val="accent3">
                    <a:lumMod val="75000"/>
                  </a:schemeClr>
                </a:solidFill>
                <a:latin typeface="Amandine" pitchFamily="2" charset="0"/>
              </a:rPr>
              <a:t>trois volcans éteints</a:t>
            </a:r>
            <a:r>
              <a:rPr lang="fr-FR" dirty="0" smtClean="0">
                <a:latin typeface="Amandine" pitchFamily="2" charset="0"/>
              </a:rPr>
              <a:t>.</a:t>
            </a:r>
            <a:endParaRPr lang="fr-FR" dirty="0">
              <a:latin typeface="Amandine" pitchFamily="2" charset="0"/>
            </a:endParaRPr>
          </a:p>
        </p:txBody>
      </p:sp>
      <p:pic>
        <p:nvPicPr>
          <p:cNvPr id="2" name="Picture 2" descr="http://upload.wikimedia.org/wikipedia/commons/5/5b/Kilimanjaro_3D_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2276872"/>
            <a:ext cx="9525000" cy="32385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95085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upload.wikimedia.org/wikipedia/commons/1/1b/Kilimanjaro_glacier_retre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25182" y="-735285"/>
            <a:ext cx="5018818" cy="7593285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0" y="3284984"/>
            <a:ext cx="5040560" cy="1200329"/>
          </a:xfrm>
          <a:prstGeom prst="rect">
            <a:avLst/>
          </a:prstGeom>
          <a:ln w="5715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 </a:t>
            </a:r>
            <a:r>
              <a:rPr lang="fr-FR" dirty="0" smtClean="0">
                <a:latin typeface="Amandine" pitchFamily="2" charset="0"/>
              </a:rPr>
              <a:t>Le Kilimandjaro est connu pour sa calotte  glaciaire au sommet qui disparait de plus en plus vite depuis le début du </a:t>
            </a:r>
            <a:r>
              <a:rPr lang="fr-FR" cap="small" dirty="0" err="1" smtClean="0"/>
              <a:t>xx</a:t>
            </a:r>
            <a:r>
              <a:rPr lang="fr-FR" baseline="30000" dirty="0" err="1" smtClean="0">
                <a:latin typeface="Amandine" pitchFamily="2" charset="0"/>
              </a:rPr>
              <a:t>e</a:t>
            </a:r>
            <a:r>
              <a:rPr lang="fr-FR" dirty="0" smtClean="0">
                <a:latin typeface="Amandine" pitchFamily="2" charset="0"/>
              </a:rPr>
              <a:t> siècle et qui devrait disparaître totalement d'ici 2020 à 2050.</a:t>
            </a:r>
            <a:endParaRPr lang="fr-FR" dirty="0">
              <a:latin typeface="Amandin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658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://upload.wikimedia.org/wikipedia/commons/e/e4/Marangu19.jpg"/>
          <p:cNvPicPr>
            <a:picLocks noChangeAspect="1" noChangeArrowheads="1"/>
          </p:cNvPicPr>
          <p:nvPr/>
        </p:nvPicPr>
        <p:blipFill>
          <a:blip r:embed="rId2" cstate="print"/>
          <a:srcRect l="14175"/>
          <a:stretch>
            <a:fillRect/>
          </a:stretch>
        </p:blipFill>
        <p:spPr bwMode="auto">
          <a:xfrm>
            <a:off x="2987824" y="1205880"/>
            <a:ext cx="6467924" cy="5652120"/>
          </a:xfrm>
          <a:prstGeom prst="rect">
            <a:avLst/>
          </a:prstGeom>
          <a:noFill/>
        </p:spPr>
      </p:pic>
      <p:pic>
        <p:nvPicPr>
          <p:cNvPr id="2" name="Picture 2" descr="Masa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54768"/>
            <a:ext cx="4074029" cy="7231402"/>
          </a:xfrm>
          <a:prstGeom prst="rect">
            <a:avLst/>
          </a:prstGeom>
          <a:noFill/>
        </p:spPr>
      </p:pic>
      <p:sp>
        <p:nvSpPr>
          <p:cNvPr id="3" name="ZoneTexte 2"/>
          <p:cNvSpPr txBox="1"/>
          <p:nvPr/>
        </p:nvSpPr>
        <p:spPr>
          <a:xfrm>
            <a:off x="4716016" y="188640"/>
            <a:ext cx="3424437" cy="923330"/>
          </a:xfrm>
          <a:prstGeom prst="rect">
            <a:avLst/>
          </a:prstGeom>
          <a:ln w="5715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1" algn="ctr"/>
            <a:r>
              <a:rPr lang="fr-FR" dirty="0" smtClean="0">
                <a:latin typeface="Amandine" pitchFamily="2" charset="0"/>
              </a:rPr>
              <a:t>Le Kilimandjaro abrite des bergers masaï et des cultivateurs </a:t>
            </a:r>
            <a:r>
              <a:rPr lang="fr-FR" dirty="0" err="1" smtClean="0">
                <a:latin typeface="Amandine" pitchFamily="2" charset="0"/>
              </a:rPr>
              <a:t>wachagga</a:t>
            </a:r>
            <a:r>
              <a:rPr lang="fr-FR" dirty="0" smtClean="0">
                <a:latin typeface="Amandine" pitchFamily="2" charset="0"/>
              </a:rPr>
              <a:t>.</a:t>
            </a:r>
            <a:endParaRPr lang="fr-FR" dirty="0">
              <a:latin typeface="Amandin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347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ILIMANDJAR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632609" cy="6858000"/>
          </a:xfrm>
          <a:prstGeom prst="rect">
            <a:avLst/>
          </a:prstGeom>
          <a:noFill/>
        </p:spPr>
      </p:pic>
      <p:sp>
        <p:nvSpPr>
          <p:cNvPr id="4" name="ZoneTexte 3"/>
          <p:cNvSpPr txBox="1"/>
          <p:nvPr/>
        </p:nvSpPr>
        <p:spPr>
          <a:xfrm>
            <a:off x="5292080" y="2852936"/>
            <a:ext cx="3424437" cy="923330"/>
          </a:xfrm>
          <a:prstGeom prst="rect">
            <a:avLst/>
          </a:prstGeom>
          <a:ln w="5715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Amandine" pitchFamily="2" charset="0"/>
              </a:rPr>
              <a:t>Un parc national a été créé en 1973 afin de préserver la nature.</a:t>
            </a:r>
            <a:endParaRPr lang="fr-FR" dirty="0">
              <a:latin typeface="Amandin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498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http://upload.wikimedia.org/wikipedia/commons/c/c3/Abbott%27s_Starling_%28male%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-11938"/>
            <a:ext cx="2267744" cy="3278667"/>
          </a:xfrm>
          <a:prstGeom prst="rect">
            <a:avLst/>
          </a:prstGeom>
          <a:noFill/>
        </p:spPr>
      </p:pic>
      <p:pic>
        <p:nvPicPr>
          <p:cNvPr id="3" name="Picture 4" descr="http://upload.wikimedia.org/wikipedia/commons/6/6a/Papio_cynocephal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0"/>
            <a:ext cx="3651108" cy="3212976"/>
          </a:xfrm>
          <a:prstGeom prst="rect">
            <a:avLst/>
          </a:prstGeom>
          <a:noFill/>
        </p:spPr>
      </p:pic>
      <p:pic>
        <p:nvPicPr>
          <p:cNvPr id="2" name="Picture 2" descr="http://upload.wikimedia.org/wikipedia/commons/thumb/7/78/SA_Kruger_B%C3%BCffel.jpg/1024px-SA_Kruger_B%C3%BCffe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491880" cy="2612091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2906853" y="188640"/>
            <a:ext cx="6237147" cy="369332"/>
          </a:xfrm>
          <a:prstGeom prst="rect">
            <a:avLst/>
          </a:prstGeom>
          <a:ln w="5715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Amandine" pitchFamily="2" charset="0"/>
              </a:rPr>
              <a:t>D’après vous, quels animaux peut-on y voir?</a:t>
            </a:r>
            <a:endParaRPr lang="fr-FR" dirty="0">
              <a:latin typeface="Amandine" pitchFamily="2" charset="0"/>
            </a:endParaRPr>
          </a:p>
        </p:txBody>
      </p:sp>
      <p:pic>
        <p:nvPicPr>
          <p:cNvPr id="4" name="Picture 6" descr="http://upload.wikimedia.org/wikipedia/commons/1/16/Eland0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72136" y="3204102"/>
            <a:ext cx="4871864" cy="3653898"/>
          </a:xfrm>
          <a:prstGeom prst="rect">
            <a:avLst/>
          </a:prstGeom>
          <a:noFill/>
        </p:spPr>
      </p:pic>
      <p:pic>
        <p:nvPicPr>
          <p:cNvPr id="7" name="Picture 10" descr="http://upload.wikimedia.org/wikipedia/commons/thumb/a/a1/Namibie_Etosha_Leopard_01edit.jpg/1024px-Namibie_Etosha_Leopard_01edi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721665"/>
            <a:ext cx="4716016" cy="3136334"/>
          </a:xfrm>
          <a:prstGeom prst="rect">
            <a:avLst/>
          </a:prstGeom>
          <a:noFill/>
        </p:spPr>
      </p:pic>
      <p:pic>
        <p:nvPicPr>
          <p:cNvPr id="8" name="Picture 12" descr="http://upload.wikimedia.org/wikipedia/commons/7/77/Big-eared-townsend-fledermau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276872"/>
            <a:ext cx="3203848" cy="1588262"/>
          </a:xfrm>
          <a:prstGeom prst="rect">
            <a:avLst/>
          </a:prstGeom>
          <a:noFill/>
        </p:spPr>
      </p:pic>
      <p:pic>
        <p:nvPicPr>
          <p:cNvPr id="7182" name="Picture 14" descr="http://upload.wikimedia.org/wikipedia/commons/8/8a/Porc_formiguer.JPG"/>
          <p:cNvPicPr>
            <a:picLocks noChangeAspect="1" noChangeArrowheads="1"/>
          </p:cNvPicPr>
          <p:nvPr/>
        </p:nvPicPr>
        <p:blipFill>
          <a:blip r:embed="rId8" cstate="print"/>
          <a:srcRect t="28540" r="16000" b="17455"/>
          <a:stretch>
            <a:fillRect/>
          </a:stretch>
        </p:blipFill>
        <p:spPr bwMode="auto">
          <a:xfrm>
            <a:off x="2915816" y="2492896"/>
            <a:ext cx="3024335" cy="16561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39841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</TotalTime>
  <Words>77</Words>
  <Application>Microsoft Office PowerPoint</Application>
  <PresentationFormat>Affichage à l'écran (4:3)</PresentationFormat>
  <Paragraphs>24</Paragraphs>
  <Slides>16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7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ASUS</dc:creator>
  <cp:lastModifiedBy>ASUS</cp:lastModifiedBy>
  <cp:revision>60</cp:revision>
  <dcterms:created xsi:type="dcterms:W3CDTF">2014-07-17T08:41:29Z</dcterms:created>
  <dcterms:modified xsi:type="dcterms:W3CDTF">2014-07-22T08:18:19Z</dcterms:modified>
</cp:coreProperties>
</file>