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FAAD5-A344-4DA0-98F8-8CB33CE60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994328-2273-46EB-8D9F-9F64BA25C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A13F5D-3AC1-4B11-A61E-40F5590A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98B5D0-23C9-4587-85BE-B7F68AA7F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224085-B87F-4A6E-92B3-52789C0A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4269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D94AF0-FFE3-4379-B0C0-D54B90988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92F632-880F-4EC2-B395-D4CF60868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21D1EC-3916-4EC8-9469-7ED0A4CE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450D50-7BEC-4CC5-A93C-58FAFB83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A3F4F7-5FDB-4EB8-8263-883E29DE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3105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0C180D-8D18-4E9F-AD14-EAE129B3D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6A63F6-2B75-4DA6-97C0-D5E682C7A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5224D8-66B8-40A6-9FAC-2AF77833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68067E-C1DE-44A4-8E71-5B0FCA73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ABB579-6B19-4A13-A5CC-66EF11B6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4329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9B6E23-8E52-4C50-A7AD-9B1511EE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D82A96-5145-498A-B238-43F846B83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332EBA-796C-49A9-AD47-57550FD27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905F1D-3BC1-4ED1-8813-F515BB8CD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236105-0D9C-49DD-A9A3-7EF7C065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9657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2CA31-43B6-4EED-A2A0-1A5DD47F4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FB95B2-6786-46F2-AB61-5BDAE9742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E31850-761F-4A8E-86ED-2837137FE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2C1F20-36F0-453D-9BF0-2CE18197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0B3BDF-F2A7-49D2-AC9E-5E2523E7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6563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5060BC-222C-4C65-B373-5034A5209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D722CE-F85B-4F84-A86E-ABBCD6378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5DB905-BF3B-402C-996A-B094DD103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D6C925-B822-4563-80FE-7AFB7020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FCF0E5-F1F6-4245-BF99-20731C9E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716224-952E-4AF1-9008-B3127262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4506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4C5642-AE29-49A3-A258-E9572AE7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A818C8-4F17-404D-8B80-B2D0015B4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9BD16C-9575-4063-8D46-B9D738167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546F09-B915-4794-9E8D-1A33634429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425703-6FCF-434E-94F9-F6BCF7253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B6A69A-960B-4C99-AFF2-A19C6195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6FCA78F-0413-4928-9079-67B12155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2B9B4D9-0A4B-4448-9E1C-6AE57D10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256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22CA4C-075C-4B36-845F-F979D7955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5F18480-A496-425F-A27D-19B2E2B3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D3E089-809D-4E7C-9331-5A7298C0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BBE815-D72C-4504-BE3B-DA21CB43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8672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B602077-837F-4D27-B0B2-1F216B006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057942-390D-4B42-8C41-C0FF20AC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1A3293A-F17D-4F39-A5BC-D9ED2B581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3410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FE05D5-F2B3-420B-BB57-B59E548F2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77FC45-23EC-479A-92B6-A16F48FCE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E569E2-10DD-4C1D-B9BF-7F5303A04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EB897C-794B-4BE7-9A86-AE970CB1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C88E2B-81E0-4741-8718-1F53D8531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020578-B5A3-4EFB-AE14-C364D036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7119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B2BB1D-C143-4D85-A262-F440433F2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552CDC7-A3D4-4C67-AE01-B2DA8BC6D7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C381C9-E3C1-472E-BB6E-74FECC4DC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75ED94-EEE4-447E-82DB-05A4CE71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3D5357-959B-4FFA-9028-446CDEA9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F0F16D-0503-4855-B0B1-0A9459AA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571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9430347-E75D-4026-8409-1C222A59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C99496-0F7F-434C-B49C-ECD7E9E1E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184E28-2DED-4D07-97C2-7C8652C89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5FA6-BC21-4FC2-85D6-1A9A4C40B5D2}" type="datetimeFigureOut">
              <a:rPr lang="fr-FR" smtClean="0"/>
              <a:t>16/03/2019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D667B6-9D4B-4FC3-92EF-C7E9674B5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3F650E-0C52-4B4A-B2DC-F1CE382F2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5043-E205-4974-8F5C-DDC1476A1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91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6CE73F-41BF-4138-AD1C-2073D2C46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4910"/>
            <a:ext cx="9144000" cy="4639245"/>
          </a:xfrm>
        </p:spPr>
        <p:txBody>
          <a:bodyPr>
            <a:normAutofit/>
          </a:bodyPr>
          <a:lstStyle/>
          <a:p>
            <a:r>
              <a:rPr lang="fr-FR" dirty="0"/>
              <a:t>Compte et écris le nombre en utilisant le codage :</a:t>
            </a:r>
            <a:br>
              <a:rPr lang="fr-FR" dirty="0"/>
            </a:br>
            <a:br>
              <a:rPr lang="fr-FR" dirty="0"/>
            </a:br>
            <a:r>
              <a:rPr lang="fr-FR" b="1" dirty="0">
                <a:solidFill>
                  <a:srgbClr val="FF0000"/>
                </a:solidFill>
              </a:rPr>
              <a:t>d</a:t>
            </a:r>
            <a:r>
              <a:rPr lang="fr-FR" dirty="0"/>
              <a:t> </a:t>
            </a:r>
            <a:r>
              <a:rPr lang="fr-FR" i="1" dirty="0"/>
              <a:t>(pour les </a:t>
            </a:r>
            <a:r>
              <a:rPr lang="fr-FR" b="1" i="1" dirty="0">
                <a:solidFill>
                  <a:srgbClr val="FF0000"/>
                </a:solidFill>
              </a:rPr>
              <a:t>dizaines</a:t>
            </a:r>
            <a:r>
              <a:rPr lang="fr-FR" i="1" dirty="0"/>
              <a:t>)</a:t>
            </a:r>
            <a:br>
              <a:rPr lang="fr-FR" dirty="0"/>
            </a:br>
            <a:r>
              <a:rPr lang="fr-FR" b="1" dirty="0">
                <a:solidFill>
                  <a:srgbClr val="0070C0"/>
                </a:solidFill>
              </a:rPr>
              <a:t>u</a:t>
            </a:r>
            <a:r>
              <a:rPr lang="fr-FR" dirty="0"/>
              <a:t> </a:t>
            </a:r>
            <a:r>
              <a:rPr lang="fr-FR" i="1" dirty="0"/>
              <a:t>(pour les </a:t>
            </a:r>
            <a:r>
              <a:rPr lang="fr-FR" b="1" i="1" dirty="0">
                <a:solidFill>
                  <a:srgbClr val="0070C0"/>
                </a:solidFill>
              </a:rPr>
              <a:t>unités</a:t>
            </a:r>
            <a:r>
              <a:rPr lang="fr-FR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10536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80DFCC2D-A30D-4A0B-937C-DA5B87BE79D5}"/>
              </a:ext>
            </a:extLst>
          </p:cNvPr>
          <p:cNvSpPr/>
          <p:nvPr/>
        </p:nvSpPr>
        <p:spPr>
          <a:xfrm>
            <a:off x="8078680" y="4962617"/>
            <a:ext cx="1642369" cy="7279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7F90B04-58A0-49AB-A092-F414559F0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05" y="571500"/>
            <a:ext cx="937020" cy="73152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092B65D-EC18-497C-B1C7-FD6A0B7B1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333" y="571500"/>
            <a:ext cx="937020" cy="73152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304D8B3-53F2-48F5-9ED9-34FE71AB9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527" y="561975"/>
            <a:ext cx="937020" cy="73152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2322C39-529A-4D1C-8FB3-A344A1FEA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05" y="1312545"/>
            <a:ext cx="937020" cy="73152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D51B7C4-776C-4F5A-802A-0F4DB9725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612" y="1276350"/>
            <a:ext cx="937020" cy="73152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F204A2F-C26F-4C66-A919-84059C730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21" y="561975"/>
            <a:ext cx="937020" cy="73152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A46F6C7-6201-4C6A-83EE-261E5B107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128" y="544830"/>
            <a:ext cx="937020" cy="73152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7127762-3B06-4708-B704-3EF87585B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098" y="1257300"/>
            <a:ext cx="937020" cy="73152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9C733AE-1BF4-40DE-ACB2-9C5DB6154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494" y="1230630"/>
            <a:ext cx="937020" cy="73152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A4C7C04-5828-4E7E-9B45-8DB6D55D1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753" y="1230630"/>
            <a:ext cx="937020" cy="73152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8427735-B0E1-4E60-B587-780880E4D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55" y="581025"/>
            <a:ext cx="937020" cy="73152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CB714615-1D9B-4C38-9189-80B8FB4A2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429" y="590550"/>
            <a:ext cx="937020" cy="73152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61516515-9DC2-4CA2-9A0E-63A94838D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642" y="571500"/>
            <a:ext cx="937020" cy="73152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6631F4C-1560-40A8-B38B-F1F751510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984" y="1303020"/>
            <a:ext cx="937020" cy="73152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2EFB56C1-5328-4E04-B986-4C98FAD0B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624" y="1293495"/>
            <a:ext cx="937020" cy="73152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6E63C3CD-9177-476B-97B4-764AEC98A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709" y="561975"/>
            <a:ext cx="937020" cy="73152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2F56185-C7BB-4D9A-BDD7-3A4B60729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634" y="571500"/>
            <a:ext cx="937020" cy="73152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77E02E9-F5A7-48D3-AB33-E81D31222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498" y="1293495"/>
            <a:ext cx="937020" cy="73152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EBD54249-A7D4-4CBA-B0A2-185B9BD3B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567" y="1274445"/>
            <a:ext cx="937020" cy="73152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FEDFDC06-980B-4EA5-9141-F09EB5BEF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492" y="1230630"/>
            <a:ext cx="937020" cy="73152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E89FF501-B0B8-4E8E-AFD9-CEF2479FC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741" y="2407920"/>
            <a:ext cx="937020" cy="73152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98D7E0A-1A35-4CB6-90A8-7331379AB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137" y="2381250"/>
            <a:ext cx="937020" cy="73152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D3066F63-FD17-483A-9C7F-B1BB4D330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396" y="2381250"/>
            <a:ext cx="937020" cy="73152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E7F8A0E5-CF51-47A7-89E5-02E82E5D5B44}"/>
              </a:ext>
            </a:extLst>
          </p:cNvPr>
          <p:cNvSpPr txBox="1"/>
          <p:nvPr/>
        </p:nvSpPr>
        <p:spPr>
          <a:xfrm>
            <a:off x="776287" y="3585210"/>
            <a:ext cx="1063942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Il y a </a:t>
            </a:r>
            <a:r>
              <a:rPr lang="fr-FR" sz="4000" dirty="0">
                <a:solidFill>
                  <a:srgbClr val="FF0000"/>
                </a:solidFill>
              </a:rPr>
              <a:t>2 groupes de 10 </a:t>
            </a:r>
            <a:r>
              <a:rPr lang="fr-FR" sz="4000" dirty="0"/>
              <a:t>abeilles et encore </a:t>
            </a:r>
            <a:r>
              <a:rPr lang="fr-FR" sz="4000" dirty="0">
                <a:solidFill>
                  <a:srgbClr val="0070C0"/>
                </a:solidFill>
              </a:rPr>
              <a:t>3</a:t>
            </a:r>
            <a:r>
              <a:rPr lang="fr-FR" sz="4000" dirty="0"/>
              <a:t> abeilles</a:t>
            </a:r>
          </a:p>
          <a:p>
            <a:pPr algn="ctr"/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algn="ctr"/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4000" dirty="0">
                <a:solidFill>
                  <a:srgbClr val="FF0000"/>
                </a:solidFill>
              </a:rPr>
              <a:t>2 dizaines </a:t>
            </a:r>
            <a:r>
              <a:rPr lang="fr-FR" sz="4000" dirty="0"/>
              <a:t>et </a:t>
            </a:r>
            <a:r>
              <a:rPr lang="fr-FR" sz="4000" dirty="0">
                <a:solidFill>
                  <a:srgbClr val="0070C0"/>
                </a:solidFill>
              </a:rPr>
              <a:t>3 unités </a:t>
            </a:r>
            <a:r>
              <a:rPr lang="fr-FR" sz="4000" i="1" dirty="0"/>
              <a:t>ou</a:t>
            </a:r>
            <a:r>
              <a:rPr lang="fr-FR" sz="4000" dirty="0"/>
              <a:t> </a:t>
            </a:r>
            <a:r>
              <a:rPr lang="fr-FR" sz="5400" dirty="0">
                <a:solidFill>
                  <a:srgbClr val="FF0000"/>
                </a:solidFill>
              </a:rPr>
              <a:t>2d</a:t>
            </a:r>
            <a:r>
              <a:rPr lang="fr-FR" sz="5400" dirty="0"/>
              <a:t> </a:t>
            </a:r>
            <a:r>
              <a:rPr lang="fr-FR" sz="5400" dirty="0">
                <a:solidFill>
                  <a:srgbClr val="0070C0"/>
                </a:solidFill>
              </a:rPr>
              <a:t>3u</a:t>
            </a:r>
          </a:p>
        </p:txBody>
      </p:sp>
    </p:spTree>
    <p:extLst>
      <p:ext uri="{BB962C8B-B14F-4D97-AF65-F5344CB8AC3E}">
        <p14:creationId xmlns:p14="http://schemas.microsoft.com/office/powerpoint/2010/main" val="26893346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6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23C57706-D0B9-4FCE-9704-B0F3815ADE71}"/>
              </a:ext>
            </a:extLst>
          </p:cNvPr>
          <p:cNvSpPr/>
          <p:nvPr/>
        </p:nvSpPr>
        <p:spPr>
          <a:xfrm>
            <a:off x="8115195" y="4869963"/>
            <a:ext cx="1642369" cy="7279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35FA4C35-1947-4BA6-A989-639DCBFD5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10" y="438912"/>
            <a:ext cx="636270" cy="519404"/>
          </a:xfrm>
          <a:prstGeom prst="rect">
            <a:avLst/>
          </a:prstGeom>
        </p:spPr>
      </p:pic>
      <p:pic>
        <p:nvPicPr>
          <p:cNvPr id="4" name="Image 3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A08BEF51-7E6C-408D-83BB-29B441BD1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90" y="438912"/>
            <a:ext cx="636270" cy="519404"/>
          </a:xfrm>
          <a:prstGeom prst="rect">
            <a:avLst/>
          </a:prstGeom>
        </p:spPr>
      </p:pic>
      <p:pic>
        <p:nvPicPr>
          <p:cNvPr id="5" name="Image 4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050A57AA-C3E7-4373-9377-AFB14A610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370" y="438912"/>
            <a:ext cx="636270" cy="519404"/>
          </a:xfrm>
          <a:prstGeom prst="rect">
            <a:avLst/>
          </a:prstGeom>
        </p:spPr>
      </p:pic>
      <p:pic>
        <p:nvPicPr>
          <p:cNvPr id="6" name="Image 5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50C4845D-E3D8-4688-9960-975E97790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0" y="438912"/>
            <a:ext cx="636270" cy="519404"/>
          </a:xfrm>
          <a:prstGeom prst="rect">
            <a:avLst/>
          </a:prstGeom>
        </p:spPr>
      </p:pic>
      <p:pic>
        <p:nvPicPr>
          <p:cNvPr id="7" name="Image 6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E65AF121-C8A5-4026-A735-31AE8B386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130" y="438912"/>
            <a:ext cx="636270" cy="519404"/>
          </a:xfrm>
          <a:prstGeom prst="rect">
            <a:avLst/>
          </a:prstGeom>
        </p:spPr>
      </p:pic>
      <p:pic>
        <p:nvPicPr>
          <p:cNvPr id="8" name="Image 7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3555CE0D-F15D-4990-B2D3-5C3D380E6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10" y="958316"/>
            <a:ext cx="636270" cy="519404"/>
          </a:xfrm>
          <a:prstGeom prst="rect">
            <a:avLst/>
          </a:prstGeom>
        </p:spPr>
      </p:pic>
      <p:pic>
        <p:nvPicPr>
          <p:cNvPr id="9" name="Image 8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D0811FD6-B453-4853-991F-5CA5A87DF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90" y="958316"/>
            <a:ext cx="636270" cy="519404"/>
          </a:xfrm>
          <a:prstGeom prst="rect">
            <a:avLst/>
          </a:prstGeom>
        </p:spPr>
      </p:pic>
      <p:pic>
        <p:nvPicPr>
          <p:cNvPr id="10" name="Image 9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BF2F9507-549B-4FDF-B6D5-5BF30C882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370" y="958316"/>
            <a:ext cx="636270" cy="519404"/>
          </a:xfrm>
          <a:prstGeom prst="rect">
            <a:avLst/>
          </a:prstGeom>
        </p:spPr>
      </p:pic>
      <p:pic>
        <p:nvPicPr>
          <p:cNvPr id="11" name="Image 10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F8D03AD7-CE2D-422F-8F5C-87AAA95148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0" y="958316"/>
            <a:ext cx="636270" cy="519404"/>
          </a:xfrm>
          <a:prstGeom prst="rect">
            <a:avLst/>
          </a:prstGeom>
        </p:spPr>
      </p:pic>
      <p:pic>
        <p:nvPicPr>
          <p:cNvPr id="12" name="Image 11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83C8CC5D-5704-4942-981D-3EFAD4CCB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130" y="958316"/>
            <a:ext cx="636270" cy="519404"/>
          </a:xfrm>
          <a:prstGeom prst="rect">
            <a:avLst/>
          </a:prstGeom>
        </p:spPr>
      </p:pic>
      <p:pic>
        <p:nvPicPr>
          <p:cNvPr id="13" name="Image 12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56122FE1-BDDD-4B4F-93A4-7FEA5CDD4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175" y="438912"/>
            <a:ext cx="636270" cy="519404"/>
          </a:xfrm>
          <a:prstGeom prst="rect">
            <a:avLst/>
          </a:prstGeom>
        </p:spPr>
      </p:pic>
      <p:pic>
        <p:nvPicPr>
          <p:cNvPr id="14" name="Image 13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4003EBCB-C26D-4FB7-B78A-50DB792B8B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055" y="438912"/>
            <a:ext cx="636270" cy="519404"/>
          </a:xfrm>
          <a:prstGeom prst="rect">
            <a:avLst/>
          </a:prstGeom>
        </p:spPr>
      </p:pic>
      <p:pic>
        <p:nvPicPr>
          <p:cNvPr id="15" name="Image 14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735A5A1F-1DCE-492E-82D2-8D02C3E0A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935" y="438912"/>
            <a:ext cx="636270" cy="519404"/>
          </a:xfrm>
          <a:prstGeom prst="rect">
            <a:avLst/>
          </a:prstGeom>
        </p:spPr>
      </p:pic>
      <p:pic>
        <p:nvPicPr>
          <p:cNvPr id="16" name="Image 15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098E8572-5AD0-4649-856E-686B035B5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815" y="438912"/>
            <a:ext cx="636270" cy="519404"/>
          </a:xfrm>
          <a:prstGeom prst="rect">
            <a:avLst/>
          </a:prstGeom>
        </p:spPr>
      </p:pic>
      <p:pic>
        <p:nvPicPr>
          <p:cNvPr id="17" name="Image 16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F3F51359-5053-497E-B494-FF583AEE6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695" y="438912"/>
            <a:ext cx="636270" cy="519404"/>
          </a:xfrm>
          <a:prstGeom prst="rect">
            <a:avLst/>
          </a:prstGeom>
        </p:spPr>
      </p:pic>
      <p:pic>
        <p:nvPicPr>
          <p:cNvPr id="18" name="Image 17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A40596E4-0E45-4732-8148-A5414A210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175" y="958316"/>
            <a:ext cx="636270" cy="519404"/>
          </a:xfrm>
          <a:prstGeom prst="rect">
            <a:avLst/>
          </a:prstGeom>
        </p:spPr>
      </p:pic>
      <p:pic>
        <p:nvPicPr>
          <p:cNvPr id="19" name="Image 18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67DBE6FE-C77D-47CF-81D7-27DE947A8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055" y="958316"/>
            <a:ext cx="636270" cy="519404"/>
          </a:xfrm>
          <a:prstGeom prst="rect">
            <a:avLst/>
          </a:prstGeom>
        </p:spPr>
      </p:pic>
      <p:pic>
        <p:nvPicPr>
          <p:cNvPr id="20" name="Image 19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6CA3A29F-DDFD-4645-B641-53FE407E7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935" y="958316"/>
            <a:ext cx="636270" cy="519404"/>
          </a:xfrm>
          <a:prstGeom prst="rect">
            <a:avLst/>
          </a:prstGeom>
        </p:spPr>
      </p:pic>
      <p:pic>
        <p:nvPicPr>
          <p:cNvPr id="21" name="Image 20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AF3EC1FE-79BF-4437-B2F0-314366BB7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815" y="958316"/>
            <a:ext cx="636270" cy="519404"/>
          </a:xfrm>
          <a:prstGeom prst="rect">
            <a:avLst/>
          </a:prstGeom>
        </p:spPr>
      </p:pic>
      <p:pic>
        <p:nvPicPr>
          <p:cNvPr id="22" name="Image 21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D69EAFBB-B288-4837-93D7-821E29363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695" y="958316"/>
            <a:ext cx="636270" cy="519404"/>
          </a:xfrm>
          <a:prstGeom prst="rect">
            <a:avLst/>
          </a:prstGeom>
        </p:spPr>
      </p:pic>
      <p:pic>
        <p:nvPicPr>
          <p:cNvPr id="23" name="Image 22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2A5C2B9B-E590-4C2B-98AD-524975143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740" y="438912"/>
            <a:ext cx="636270" cy="519404"/>
          </a:xfrm>
          <a:prstGeom prst="rect">
            <a:avLst/>
          </a:prstGeom>
        </p:spPr>
      </p:pic>
      <p:pic>
        <p:nvPicPr>
          <p:cNvPr id="24" name="Image 23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C0BA0FD1-68CD-4519-94F5-DE57ADCFA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620" y="438912"/>
            <a:ext cx="636270" cy="519404"/>
          </a:xfrm>
          <a:prstGeom prst="rect">
            <a:avLst/>
          </a:prstGeom>
        </p:spPr>
      </p:pic>
      <p:pic>
        <p:nvPicPr>
          <p:cNvPr id="25" name="Image 24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CF3C83CD-5236-4DD3-9F66-F2FA350D2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500" y="438912"/>
            <a:ext cx="636270" cy="519404"/>
          </a:xfrm>
          <a:prstGeom prst="rect">
            <a:avLst/>
          </a:prstGeom>
        </p:spPr>
      </p:pic>
      <p:pic>
        <p:nvPicPr>
          <p:cNvPr id="26" name="Image 25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980EFB8A-A111-4EF2-B133-3A9352A73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380" y="438912"/>
            <a:ext cx="636270" cy="519404"/>
          </a:xfrm>
          <a:prstGeom prst="rect">
            <a:avLst/>
          </a:prstGeom>
        </p:spPr>
      </p:pic>
      <p:pic>
        <p:nvPicPr>
          <p:cNvPr id="27" name="Image 26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A16CC1D6-815D-4CFA-A17D-0D10E48A31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260" y="438912"/>
            <a:ext cx="636270" cy="519404"/>
          </a:xfrm>
          <a:prstGeom prst="rect">
            <a:avLst/>
          </a:prstGeom>
        </p:spPr>
      </p:pic>
      <p:pic>
        <p:nvPicPr>
          <p:cNvPr id="28" name="Image 27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8654A351-04DD-4E61-932E-31E7E84B3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740" y="958316"/>
            <a:ext cx="636270" cy="519404"/>
          </a:xfrm>
          <a:prstGeom prst="rect">
            <a:avLst/>
          </a:prstGeom>
        </p:spPr>
      </p:pic>
      <p:pic>
        <p:nvPicPr>
          <p:cNvPr id="29" name="Image 28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0757F865-213C-4081-8F50-6F2C0F082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620" y="958316"/>
            <a:ext cx="636270" cy="519404"/>
          </a:xfrm>
          <a:prstGeom prst="rect">
            <a:avLst/>
          </a:prstGeom>
        </p:spPr>
      </p:pic>
      <p:pic>
        <p:nvPicPr>
          <p:cNvPr id="30" name="Image 29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7392445D-40D4-4477-8DBB-28347BC2E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500" y="958316"/>
            <a:ext cx="636270" cy="519404"/>
          </a:xfrm>
          <a:prstGeom prst="rect">
            <a:avLst/>
          </a:prstGeom>
        </p:spPr>
      </p:pic>
      <p:pic>
        <p:nvPicPr>
          <p:cNvPr id="31" name="Image 30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27B4ADFA-657F-4E1E-B693-D89AD42A6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380" y="958316"/>
            <a:ext cx="636270" cy="519404"/>
          </a:xfrm>
          <a:prstGeom prst="rect">
            <a:avLst/>
          </a:prstGeom>
        </p:spPr>
      </p:pic>
      <p:pic>
        <p:nvPicPr>
          <p:cNvPr id="32" name="Image 31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0797C45B-B580-4B09-989A-B1FB9DBC4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260" y="958316"/>
            <a:ext cx="636270" cy="519404"/>
          </a:xfrm>
          <a:prstGeom prst="rect">
            <a:avLst/>
          </a:prstGeom>
        </p:spPr>
      </p:pic>
      <p:pic>
        <p:nvPicPr>
          <p:cNvPr id="33" name="Image 32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E3C440D1-5423-4BC3-8964-E063DC1CE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505" y="1737422"/>
            <a:ext cx="636270" cy="519404"/>
          </a:xfrm>
          <a:prstGeom prst="rect">
            <a:avLst/>
          </a:prstGeom>
        </p:spPr>
      </p:pic>
      <p:pic>
        <p:nvPicPr>
          <p:cNvPr id="34" name="Image 33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A9C522F5-3937-4D96-A89C-764BDEBB9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385" y="1737422"/>
            <a:ext cx="636270" cy="519404"/>
          </a:xfrm>
          <a:prstGeom prst="rect">
            <a:avLst/>
          </a:prstGeom>
        </p:spPr>
      </p:pic>
      <p:pic>
        <p:nvPicPr>
          <p:cNvPr id="35" name="Image 34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AE014547-0EC6-4D0D-89F0-C580D2389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265" y="1737422"/>
            <a:ext cx="636270" cy="519404"/>
          </a:xfrm>
          <a:prstGeom prst="rect">
            <a:avLst/>
          </a:prstGeom>
        </p:spPr>
      </p:pic>
      <p:pic>
        <p:nvPicPr>
          <p:cNvPr id="36" name="Image 35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23FCE9EF-2274-48CC-BE53-6CE7D2E2D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145" y="1737422"/>
            <a:ext cx="636270" cy="519404"/>
          </a:xfrm>
          <a:prstGeom prst="rect">
            <a:avLst/>
          </a:prstGeom>
        </p:spPr>
      </p:pic>
      <p:pic>
        <p:nvPicPr>
          <p:cNvPr id="37" name="Image 36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4B498545-742A-4252-9934-C2488BFC1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025" y="1737422"/>
            <a:ext cx="636270" cy="519404"/>
          </a:xfrm>
          <a:prstGeom prst="rect">
            <a:avLst/>
          </a:prstGeom>
        </p:spPr>
      </p:pic>
      <p:pic>
        <p:nvPicPr>
          <p:cNvPr id="38" name="Image 37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B9E2A392-86D6-4C83-B1DA-31C66D557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505" y="2256826"/>
            <a:ext cx="636270" cy="519404"/>
          </a:xfrm>
          <a:prstGeom prst="rect">
            <a:avLst/>
          </a:prstGeom>
        </p:spPr>
      </p:pic>
      <p:pic>
        <p:nvPicPr>
          <p:cNvPr id="39" name="Image 38" descr="Une image contenant clipart, insecte&#10;&#10;Description générée avec un niveau de confiance élevé">
            <a:extLst>
              <a:ext uri="{FF2B5EF4-FFF2-40B4-BE49-F238E27FC236}">
                <a16:creationId xmlns:a16="http://schemas.microsoft.com/office/drawing/2014/main" id="{A1B3AA68-6A6D-49C2-A00C-9848E58C2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385" y="2256826"/>
            <a:ext cx="636270" cy="519404"/>
          </a:xfrm>
          <a:prstGeom prst="rect">
            <a:avLst/>
          </a:prstGeom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4E9C0231-8F32-4DD1-BD67-C4493C355C8F}"/>
              </a:ext>
            </a:extLst>
          </p:cNvPr>
          <p:cNvSpPr txBox="1"/>
          <p:nvPr/>
        </p:nvSpPr>
        <p:spPr>
          <a:xfrm>
            <a:off x="776287" y="2892089"/>
            <a:ext cx="1063942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Il y a </a:t>
            </a:r>
            <a:r>
              <a:rPr lang="fr-FR" sz="4000" dirty="0">
                <a:solidFill>
                  <a:srgbClr val="FF0000"/>
                </a:solidFill>
              </a:rPr>
              <a:t>3 groupes de 10 </a:t>
            </a:r>
            <a:r>
              <a:rPr lang="fr-FR" sz="4000" dirty="0"/>
              <a:t>coccinelles </a:t>
            </a:r>
          </a:p>
          <a:p>
            <a:pPr algn="ctr"/>
            <a:r>
              <a:rPr lang="fr-FR" sz="4000" dirty="0"/>
              <a:t>et encore </a:t>
            </a:r>
            <a:r>
              <a:rPr lang="fr-FR" sz="4000" dirty="0">
                <a:solidFill>
                  <a:srgbClr val="0070C0"/>
                </a:solidFill>
              </a:rPr>
              <a:t>7</a:t>
            </a:r>
            <a:r>
              <a:rPr lang="fr-FR" sz="4000" dirty="0"/>
              <a:t> coccinelles</a:t>
            </a:r>
          </a:p>
          <a:p>
            <a:pPr algn="ctr"/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algn="ctr"/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4000" dirty="0">
                <a:solidFill>
                  <a:srgbClr val="FF0000"/>
                </a:solidFill>
              </a:rPr>
              <a:t>3 dizaines </a:t>
            </a:r>
            <a:r>
              <a:rPr lang="fr-FR" sz="4000" dirty="0"/>
              <a:t>et </a:t>
            </a:r>
            <a:r>
              <a:rPr lang="fr-FR" sz="4000" dirty="0">
                <a:solidFill>
                  <a:srgbClr val="0070C0"/>
                </a:solidFill>
              </a:rPr>
              <a:t>7 unités </a:t>
            </a:r>
            <a:r>
              <a:rPr lang="fr-FR" sz="4000" i="1" dirty="0"/>
              <a:t>ou</a:t>
            </a:r>
            <a:r>
              <a:rPr lang="fr-FR" sz="4000" dirty="0"/>
              <a:t> </a:t>
            </a:r>
            <a:r>
              <a:rPr lang="fr-FR" sz="5400" dirty="0">
                <a:solidFill>
                  <a:srgbClr val="FF0000"/>
                </a:solidFill>
              </a:rPr>
              <a:t>3d</a:t>
            </a:r>
            <a:r>
              <a:rPr lang="fr-FR" sz="5400" dirty="0"/>
              <a:t> </a:t>
            </a:r>
            <a:r>
              <a:rPr lang="fr-FR" sz="5400" dirty="0">
                <a:solidFill>
                  <a:srgbClr val="0070C0"/>
                </a:solidFill>
              </a:rPr>
              <a:t>7u</a:t>
            </a:r>
          </a:p>
        </p:txBody>
      </p:sp>
    </p:spTree>
    <p:extLst>
      <p:ext uri="{BB962C8B-B14F-4D97-AF65-F5344CB8AC3E}">
        <p14:creationId xmlns:p14="http://schemas.microsoft.com/office/powerpoint/2010/main" val="22804048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2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96FFE908-890B-422D-9B46-DDD33FE76CC1}"/>
              </a:ext>
            </a:extLst>
          </p:cNvPr>
          <p:cNvSpPr/>
          <p:nvPr/>
        </p:nvSpPr>
        <p:spPr>
          <a:xfrm>
            <a:off x="7759696" y="5528483"/>
            <a:ext cx="1642369" cy="72796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88B68FD-0D99-4FA7-96E8-4F8700077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16" y="509636"/>
            <a:ext cx="729025" cy="68629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6C9C4E3-7CE1-413C-8208-1B05440C6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641" y="509636"/>
            <a:ext cx="729025" cy="68629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3E2C5D3-5B14-4C48-91AA-C7779458FF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66" y="509636"/>
            <a:ext cx="729025" cy="68629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C79AFC-9011-4992-BCE8-87D797EE1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691" y="509636"/>
            <a:ext cx="729025" cy="68629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347FF17-47A4-481A-89CF-8A8967712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16" y="509636"/>
            <a:ext cx="729025" cy="68629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86CB6F6-30E2-46FA-BCBD-60EAA7C0D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16" y="1195930"/>
            <a:ext cx="729025" cy="68629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EA39844-2EBE-4634-AC24-D299800B9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641" y="1195930"/>
            <a:ext cx="729025" cy="68629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029D992-215A-4B2A-A6EB-D9316BE07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66" y="1195930"/>
            <a:ext cx="729025" cy="68629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5F25E97-49D6-4D0C-B2E4-855610C35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691" y="1195930"/>
            <a:ext cx="729025" cy="68629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9D1D9281-4A42-45F4-BB21-CAF9D43F5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16" y="1195930"/>
            <a:ext cx="729025" cy="68629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C934E5A-D87E-48A1-BA8A-A1EEDE1C7D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05" y="509636"/>
            <a:ext cx="729025" cy="68629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E5A039B0-B52C-42D4-9CC0-BC35CFAA4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930" y="509636"/>
            <a:ext cx="729025" cy="68629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497BCAD-B3ED-4D0C-A824-307475AD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955" y="509636"/>
            <a:ext cx="729025" cy="68629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34A59DA-17F0-4122-9427-ABEB5FE6F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980" y="509636"/>
            <a:ext cx="729025" cy="68629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CC39E63-0BBF-4861-B685-A0EB1E0D3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005" y="509636"/>
            <a:ext cx="729025" cy="68629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50B63B52-88E8-40E3-A331-11C5904E0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950" y="1195930"/>
            <a:ext cx="729025" cy="68629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D6E31889-C306-4A0D-A191-D7C84D567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975" y="1195930"/>
            <a:ext cx="729025" cy="686294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3A75BC3-1534-42F7-989B-EF964FEB5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195930"/>
            <a:ext cx="729025" cy="68629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ADA41B8E-ACBC-46B4-AEEF-D534C28E24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025" y="1195930"/>
            <a:ext cx="729025" cy="68629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23ED7A6-6127-4D04-B16F-76A2687AB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050" y="1195930"/>
            <a:ext cx="729025" cy="68629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3F116426-EB58-43F3-8242-1981087F5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875" y="2044269"/>
            <a:ext cx="729025" cy="686294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69D22201-0862-4DCC-9087-1AD7D63AD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00" y="2044269"/>
            <a:ext cx="729025" cy="68629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2BB038B9-10D5-439F-8498-4060FD5FC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925" y="2044269"/>
            <a:ext cx="729025" cy="686294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1F00B75F-7FE8-40AA-A382-71428AC7B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950" y="2044269"/>
            <a:ext cx="729025" cy="68629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31C1FCDD-BADF-4D04-8CF1-64DD4EAFD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975" y="2044269"/>
            <a:ext cx="729025" cy="686294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305F48F-A06D-409F-A3F0-ADEFB0561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830" y="2730563"/>
            <a:ext cx="729025" cy="68629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1F758626-D823-45CC-A7E7-22209A697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855" y="2730563"/>
            <a:ext cx="729025" cy="686294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A246B90B-123E-42FF-93F1-8AAE1A635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880" y="2730563"/>
            <a:ext cx="729025" cy="686294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6E8D456-FA22-4F86-8FCB-F956F4BC4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05" y="2730563"/>
            <a:ext cx="729025" cy="686294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D0596A11-3F71-4792-965B-0B1B68126E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930" y="2730563"/>
            <a:ext cx="729025" cy="686294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36E1F540-80C4-4176-82E1-0D62A5060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31" y="2047163"/>
            <a:ext cx="729025" cy="686294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92EC5B13-59A6-4C05-8F0C-9A64F03DB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856" y="2047163"/>
            <a:ext cx="729025" cy="686294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73CE405A-6A52-47DE-8A49-7FAE5985E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881" y="2047163"/>
            <a:ext cx="729025" cy="686294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715BF2D3-DA6B-4DE8-8B5D-F427F50EC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906" y="2047163"/>
            <a:ext cx="729025" cy="686294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EB4276-2577-40D8-B8DF-C8E8DD854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931" y="2047163"/>
            <a:ext cx="729025" cy="686294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97FD8793-02CC-4D2F-96F3-A65733DFA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31" y="2742706"/>
            <a:ext cx="729025" cy="686294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DAA56F10-2308-4C67-B863-281C522B7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856" y="2742706"/>
            <a:ext cx="729025" cy="686294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87E55F73-4E2B-4262-B4EA-AA95B233E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881" y="2742706"/>
            <a:ext cx="729025" cy="686294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F48EBA42-3E22-4818-8A6B-3A43344D4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906" y="2742706"/>
            <a:ext cx="729025" cy="686294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84059F91-6196-44F9-BE58-C48166A7F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931" y="2742706"/>
            <a:ext cx="729025" cy="686294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C87D8553-C225-4F5A-BBD1-3F1EE7E1A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18" y="509636"/>
            <a:ext cx="729025" cy="686294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8AF6512D-44B0-4157-BAB4-8CFB1E1F9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443" y="509636"/>
            <a:ext cx="729025" cy="686294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B3FE1D26-F77C-473B-8CA1-F23868A32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18" y="1205179"/>
            <a:ext cx="729025" cy="686294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DA5F9064-0146-4993-A49B-9634741CD0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443" y="1205179"/>
            <a:ext cx="729025" cy="686294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843C7531-11A0-47E0-BC80-9B10ED8A65EC}"/>
              </a:ext>
            </a:extLst>
          </p:cNvPr>
          <p:cNvSpPr txBox="1"/>
          <p:nvPr/>
        </p:nvSpPr>
        <p:spPr>
          <a:xfrm>
            <a:off x="411774" y="3578375"/>
            <a:ext cx="1063942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Il y a </a:t>
            </a:r>
            <a:r>
              <a:rPr lang="fr-FR" sz="4000" dirty="0">
                <a:solidFill>
                  <a:srgbClr val="FF0000"/>
                </a:solidFill>
              </a:rPr>
              <a:t>4 groupes de 10 </a:t>
            </a:r>
            <a:r>
              <a:rPr lang="fr-FR" sz="4000" dirty="0"/>
              <a:t>mouches </a:t>
            </a:r>
          </a:p>
          <a:p>
            <a:pPr algn="ctr"/>
            <a:r>
              <a:rPr lang="fr-FR" sz="4000" dirty="0"/>
              <a:t>et encore </a:t>
            </a:r>
            <a:r>
              <a:rPr lang="fr-FR" sz="4000" dirty="0">
                <a:solidFill>
                  <a:srgbClr val="0070C0"/>
                </a:solidFill>
              </a:rPr>
              <a:t>4</a:t>
            </a:r>
            <a:r>
              <a:rPr lang="fr-FR" sz="4000" dirty="0"/>
              <a:t> mouches</a:t>
            </a:r>
          </a:p>
          <a:p>
            <a:pPr algn="ctr"/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0 + 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fr-FR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algn="ctr"/>
            <a:r>
              <a:rPr lang="fr-FR" sz="4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4000" dirty="0">
                <a:solidFill>
                  <a:srgbClr val="FF0000"/>
                </a:solidFill>
              </a:rPr>
              <a:t>4 dizaines </a:t>
            </a:r>
            <a:r>
              <a:rPr lang="fr-FR" sz="4000" dirty="0"/>
              <a:t>et </a:t>
            </a:r>
            <a:r>
              <a:rPr lang="fr-FR" sz="4000" dirty="0">
                <a:solidFill>
                  <a:srgbClr val="0070C0"/>
                </a:solidFill>
              </a:rPr>
              <a:t>4 unités </a:t>
            </a:r>
            <a:r>
              <a:rPr lang="fr-FR" sz="4000" i="1" dirty="0"/>
              <a:t>ou</a:t>
            </a:r>
            <a:r>
              <a:rPr lang="fr-FR" sz="4000" dirty="0"/>
              <a:t> </a:t>
            </a:r>
            <a:r>
              <a:rPr lang="fr-FR" sz="5400" dirty="0">
                <a:solidFill>
                  <a:srgbClr val="FF0000"/>
                </a:solidFill>
              </a:rPr>
              <a:t>4d</a:t>
            </a:r>
            <a:r>
              <a:rPr lang="fr-FR" sz="5400" dirty="0"/>
              <a:t> </a:t>
            </a:r>
            <a:r>
              <a:rPr lang="fr-FR" sz="5400" dirty="0">
                <a:solidFill>
                  <a:srgbClr val="0070C0"/>
                </a:solidFill>
              </a:rPr>
              <a:t>4u</a:t>
            </a:r>
          </a:p>
        </p:txBody>
      </p:sp>
    </p:spTree>
    <p:extLst>
      <p:ext uri="{BB962C8B-B14F-4D97-AF65-F5344CB8AC3E}">
        <p14:creationId xmlns:p14="http://schemas.microsoft.com/office/powerpoint/2010/main" val="30808985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8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CECA108-D86E-44AE-8EAB-DA806E0C035C}"/>
              </a:ext>
            </a:extLst>
          </p:cNvPr>
          <p:cNvSpPr txBox="1"/>
          <p:nvPr/>
        </p:nvSpPr>
        <p:spPr>
          <a:xfrm>
            <a:off x="603504" y="448056"/>
            <a:ext cx="22781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latin typeface="Agency FB" panose="020B0503020202020204" pitchFamily="34" charset="0"/>
              </a:rPr>
              <a:t>60 + 4</a:t>
            </a:r>
          </a:p>
        </p:txBody>
      </p:sp>
      <p:pic>
        <p:nvPicPr>
          <p:cNvPr id="4" name="Image 3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82E88682-7832-4FF7-BD38-480516940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446661"/>
            <a:ext cx="2972058" cy="1021168"/>
          </a:xfrm>
          <a:prstGeom prst="rect">
            <a:avLst/>
          </a:prstGeom>
        </p:spPr>
      </p:pic>
      <p:pic>
        <p:nvPicPr>
          <p:cNvPr id="5" name="Image 4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325CA8ED-5CC5-4D20-A212-058304D8D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1467829"/>
            <a:ext cx="2972058" cy="1021168"/>
          </a:xfrm>
          <a:prstGeom prst="rect">
            <a:avLst/>
          </a:prstGeom>
        </p:spPr>
      </p:pic>
      <p:pic>
        <p:nvPicPr>
          <p:cNvPr id="6" name="Image 5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63660A86-B4C5-4CDD-979F-E7DF64755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2488997"/>
            <a:ext cx="2972058" cy="1021168"/>
          </a:xfrm>
          <a:prstGeom prst="rect">
            <a:avLst/>
          </a:prstGeom>
        </p:spPr>
      </p:pic>
      <p:pic>
        <p:nvPicPr>
          <p:cNvPr id="7" name="Image 6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3A2CD0C8-4BEB-4624-90F3-E3D6B01D0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3510165"/>
            <a:ext cx="2972058" cy="1021168"/>
          </a:xfrm>
          <a:prstGeom prst="rect">
            <a:avLst/>
          </a:prstGeom>
        </p:spPr>
      </p:pic>
      <p:pic>
        <p:nvPicPr>
          <p:cNvPr id="8" name="Image 7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BE07E157-AE81-411E-A442-B13F9403E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4531333"/>
            <a:ext cx="2972058" cy="1021168"/>
          </a:xfrm>
          <a:prstGeom prst="rect">
            <a:avLst/>
          </a:prstGeom>
        </p:spPr>
      </p:pic>
      <p:pic>
        <p:nvPicPr>
          <p:cNvPr id="9" name="Image 8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6D00D4EE-B9AA-483A-A421-00CC591A8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5552501"/>
            <a:ext cx="2972058" cy="1021168"/>
          </a:xfrm>
          <a:prstGeom prst="rect">
            <a:avLst/>
          </a:prstGeom>
        </p:spPr>
      </p:pic>
      <p:pic>
        <p:nvPicPr>
          <p:cNvPr id="11" name="Image 10" descr="Une image contenant shoji, bâtiment&#10;&#10;Description générée avec un niveau de confiance très élevé">
            <a:extLst>
              <a:ext uri="{FF2B5EF4-FFF2-40B4-BE49-F238E27FC236}">
                <a16:creationId xmlns:a16="http://schemas.microsoft.com/office/drawing/2014/main" id="{2346B6EA-722F-48A1-8D1F-DC3BE0BCB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640" y="2918416"/>
            <a:ext cx="2956816" cy="1021168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3982FD8C-42E5-4601-AD10-B664F682DD33}"/>
              </a:ext>
            </a:extLst>
          </p:cNvPr>
          <p:cNvSpPr txBox="1"/>
          <p:nvPr/>
        </p:nvSpPr>
        <p:spPr>
          <a:xfrm>
            <a:off x="7140147" y="2767280"/>
            <a:ext cx="6046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latin typeface="Agency FB" panose="020B0503020202020204" pitchFamily="34" charset="0"/>
              </a:rPr>
              <a:t>+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D272E4F-5612-458B-A00E-86A98BA46AF6}"/>
              </a:ext>
            </a:extLst>
          </p:cNvPr>
          <p:cNvSpPr txBox="1"/>
          <p:nvPr/>
        </p:nvSpPr>
        <p:spPr>
          <a:xfrm>
            <a:off x="1236690" y="4380197"/>
            <a:ext cx="10118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Agency FB" panose="020B0503020202020204" pitchFamily="34" charset="0"/>
              </a:rPr>
              <a:t>6</a:t>
            </a:r>
            <a:r>
              <a:rPr lang="fr-FR" sz="8000" dirty="0">
                <a:solidFill>
                  <a:srgbClr val="0070C0"/>
                </a:solidFill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039472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F4399C2-846C-4A64-A3EC-5BDCD5799D79}"/>
              </a:ext>
            </a:extLst>
          </p:cNvPr>
          <p:cNvSpPr txBox="1"/>
          <p:nvPr/>
        </p:nvSpPr>
        <p:spPr>
          <a:xfrm>
            <a:off x="603504" y="448056"/>
            <a:ext cx="22108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latin typeface="Agency FB" panose="020B0503020202020204" pitchFamily="34" charset="0"/>
              </a:rPr>
              <a:t>60 - 8</a:t>
            </a:r>
          </a:p>
        </p:txBody>
      </p:sp>
      <p:pic>
        <p:nvPicPr>
          <p:cNvPr id="3" name="Image 2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4E0EDCC6-0ABD-4A40-92A1-79C3F6BB4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446661"/>
            <a:ext cx="2972058" cy="1021168"/>
          </a:xfrm>
          <a:prstGeom prst="rect">
            <a:avLst/>
          </a:prstGeom>
        </p:spPr>
      </p:pic>
      <p:pic>
        <p:nvPicPr>
          <p:cNvPr id="4" name="Image 3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537DE22B-D42F-4C0A-92F7-589AA68E5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1467829"/>
            <a:ext cx="2972058" cy="1021168"/>
          </a:xfrm>
          <a:prstGeom prst="rect">
            <a:avLst/>
          </a:prstGeom>
        </p:spPr>
      </p:pic>
      <p:pic>
        <p:nvPicPr>
          <p:cNvPr id="5" name="Image 4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A2ED89EA-60B1-4763-9C68-02550844A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2488997"/>
            <a:ext cx="2972058" cy="1021168"/>
          </a:xfrm>
          <a:prstGeom prst="rect">
            <a:avLst/>
          </a:prstGeom>
        </p:spPr>
      </p:pic>
      <p:pic>
        <p:nvPicPr>
          <p:cNvPr id="6" name="Image 5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6AEBEAC0-317D-4891-B9F8-143D61D11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3510165"/>
            <a:ext cx="2972058" cy="1021168"/>
          </a:xfrm>
          <a:prstGeom prst="rect">
            <a:avLst/>
          </a:prstGeom>
        </p:spPr>
      </p:pic>
      <p:pic>
        <p:nvPicPr>
          <p:cNvPr id="7" name="Image 6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BDB1B042-8A54-4465-A708-2974A3445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4531333"/>
            <a:ext cx="2972058" cy="1021168"/>
          </a:xfrm>
          <a:prstGeom prst="rect">
            <a:avLst/>
          </a:prstGeom>
        </p:spPr>
      </p:pic>
      <p:pic>
        <p:nvPicPr>
          <p:cNvPr id="8" name="Image 7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9D8E4E3D-6B02-448F-B733-D9783604D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5552501"/>
            <a:ext cx="2972058" cy="1021168"/>
          </a:xfrm>
          <a:prstGeom prst="rect">
            <a:avLst/>
          </a:prstGeom>
        </p:spPr>
      </p:pic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347ED839-29D1-4C2D-A966-D61C340CFB6B}"/>
              </a:ext>
            </a:extLst>
          </p:cNvPr>
          <p:cNvSpPr/>
          <p:nvPr/>
        </p:nvSpPr>
        <p:spPr>
          <a:xfrm>
            <a:off x="5952744" y="6063085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igne de multiplication 9">
            <a:extLst>
              <a:ext uri="{FF2B5EF4-FFF2-40B4-BE49-F238E27FC236}">
                <a16:creationId xmlns:a16="http://schemas.microsoft.com/office/drawing/2014/main" id="{55115C20-4383-454C-9FDB-5856C7EDA5BC}"/>
              </a:ext>
            </a:extLst>
          </p:cNvPr>
          <p:cNvSpPr/>
          <p:nvPr/>
        </p:nvSpPr>
        <p:spPr>
          <a:xfrm>
            <a:off x="5455920" y="6069882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D1F1C3D4-DFA4-4EC3-B646-0636D58F2031}"/>
              </a:ext>
            </a:extLst>
          </p:cNvPr>
          <p:cNvSpPr/>
          <p:nvPr/>
        </p:nvSpPr>
        <p:spPr>
          <a:xfrm>
            <a:off x="4887117" y="6069881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Signe de multiplication 11">
            <a:extLst>
              <a:ext uri="{FF2B5EF4-FFF2-40B4-BE49-F238E27FC236}">
                <a16:creationId xmlns:a16="http://schemas.microsoft.com/office/drawing/2014/main" id="{E02841EA-B99D-4D32-968D-58EB98FB9F02}"/>
              </a:ext>
            </a:extLst>
          </p:cNvPr>
          <p:cNvSpPr/>
          <p:nvPr/>
        </p:nvSpPr>
        <p:spPr>
          <a:xfrm>
            <a:off x="4311044" y="6063084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70996246-7080-4A26-9824-D6711CC16F92}"/>
              </a:ext>
            </a:extLst>
          </p:cNvPr>
          <p:cNvSpPr/>
          <p:nvPr/>
        </p:nvSpPr>
        <p:spPr>
          <a:xfrm>
            <a:off x="3773881" y="6069881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igne de multiplication 13">
            <a:extLst>
              <a:ext uri="{FF2B5EF4-FFF2-40B4-BE49-F238E27FC236}">
                <a16:creationId xmlns:a16="http://schemas.microsoft.com/office/drawing/2014/main" id="{233E3519-E255-4458-8D4B-77F2EEFF5B08}"/>
              </a:ext>
            </a:extLst>
          </p:cNvPr>
          <p:cNvSpPr/>
          <p:nvPr/>
        </p:nvSpPr>
        <p:spPr>
          <a:xfrm>
            <a:off x="6029401" y="5629795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Signe de multiplication 14">
            <a:extLst>
              <a:ext uri="{FF2B5EF4-FFF2-40B4-BE49-F238E27FC236}">
                <a16:creationId xmlns:a16="http://schemas.microsoft.com/office/drawing/2014/main" id="{32F507A3-285D-4E21-B449-F2A426EAE8A8}"/>
              </a:ext>
            </a:extLst>
          </p:cNvPr>
          <p:cNvSpPr/>
          <p:nvPr/>
        </p:nvSpPr>
        <p:spPr>
          <a:xfrm>
            <a:off x="5455920" y="5655492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Signe de multiplication 15">
            <a:extLst>
              <a:ext uri="{FF2B5EF4-FFF2-40B4-BE49-F238E27FC236}">
                <a16:creationId xmlns:a16="http://schemas.microsoft.com/office/drawing/2014/main" id="{B724905C-CF76-412E-8DBB-310CBE3B8A04}"/>
              </a:ext>
            </a:extLst>
          </p:cNvPr>
          <p:cNvSpPr/>
          <p:nvPr/>
        </p:nvSpPr>
        <p:spPr>
          <a:xfrm>
            <a:off x="4882439" y="5655491"/>
            <a:ext cx="365760" cy="40146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91205F3-129D-4731-8F61-7153B2F2B183}"/>
              </a:ext>
            </a:extLst>
          </p:cNvPr>
          <p:cNvSpPr txBox="1"/>
          <p:nvPr/>
        </p:nvSpPr>
        <p:spPr>
          <a:xfrm>
            <a:off x="1236690" y="4380197"/>
            <a:ext cx="10118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solidFill>
                  <a:srgbClr val="FF0000"/>
                </a:solidFill>
                <a:latin typeface="Agency FB" panose="020B0503020202020204" pitchFamily="34" charset="0"/>
              </a:rPr>
              <a:t>5</a:t>
            </a:r>
            <a:r>
              <a:rPr lang="fr-FR" sz="8000" dirty="0">
                <a:solidFill>
                  <a:srgbClr val="0070C0"/>
                </a:solidFill>
                <a:latin typeface="Agency FB" panose="020B0503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512376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A4ED0DD-52DD-4F19-9579-846765BB0F70}"/>
              </a:ext>
            </a:extLst>
          </p:cNvPr>
          <p:cNvSpPr txBox="1"/>
          <p:nvPr/>
        </p:nvSpPr>
        <p:spPr>
          <a:xfrm>
            <a:off x="603504" y="448056"/>
            <a:ext cx="40559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latin typeface="Agency FB" panose="020B0503020202020204" pitchFamily="34" charset="0"/>
              </a:rPr>
              <a:t>60 + … = 67</a:t>
            </a:r>
          </a:p>
        </p:txBody>
      </p:sp>
      <p:pic>
        <p:nvPicPr>
          <p:cNvPr id="3" name="Image 2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80254CEA-633A-4208-98D9-D69480297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857" y="448056"/>
            <a:ext cx="2972058" cy="1021168"/>
          </a:xfrm>
          <a:prstGeom prst="rect">
            <a:avLst/>
          </a:prstGeom>
        </p:spPr>
      </p:pic>
      <p:pic>
        <p:nvPicPr>
          <p:cNvPr id="4" name="Image 3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39243736-4EB2-4479-9BF9-A0794A4B7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857" y="1469224"/>
            <a:ext cx="2972058" cy="1021168"/>
          </a:xfrm>
          <a:prstGeom prst="rect">
            <a:avLst/>
          </a:prstGeom>
        </p:spPr>
      </p:pic>
      <p:pic>
        <p:nvPicPr>
          <p:cNvPr id="5" name="Image 4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B8E653EF-423D-4E87-A120-932BC3ECF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857" y="2490392"/>
            <a:ext cx="2972058" cy="1021168"/>
          </a:xfrm>
          <a:prstGeom prst="rect">
            <a:avLst/>
          </a:prstGeom>
        </p:spPr>
      </p:pic>
      <p:pic>
        <p:nvPicPr>
          <p:cNvPr id="6" name="Image 5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7FF55E45-75F1-4D1D-84E1-EE97099D6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857" y="3511560"/>
            <a:ext cx="2972058" cy="1021168"/>
          </a:xfrm>
          <a:prstGeom prst="rect">
            <a:avLst/>
          </a:prstGeom>
        </p:spPr>
      </p:pic>
      <p:pic>
        <p:nvPicPr>
          <p:cNvPr id="7" name="Image 6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4F80DFAA-842C-44D9-AB92-B7E82FB2A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857" y="4532728"/>
            <a:ext cx="2972058" cy="1021168"/>
          </a:xfrm>
          <a:prstGeom prst="rect">
            <a:avLst/>
          </a:prstGeom>
        </p:spPr>
      </p:pic>
      <p:pic>
        <p:nvPicPr>
          <p:cNvPr id="8" name="Image 7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362D8E7C-767A-4DB6-9951-8A15FA586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857" y="5553896"/>
            <a:ext cx="2972058" cy="102116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19B3323-CBDD-4251-9F8D-D4E115A732C2}"/>
              </a:ext>
            </a:extLst>
          </p:cNvPr>
          <p:cNvSpPr txBox="1"/>
          <p:nvPr/>
        </p:nvSpPr>
        <p:spPr>
          <a:xfrm>
            <a:off x="7805973" y="2767280"/>
            <a:ext cx="6046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latin typeface="Agency FB" panose="020B0503020202020204" pitchFamily="34" charset="0"/>
              </a:rPr>
              <a:t>+</a:t>
            </a:r>
          </a:p>
        </p:txBody>
      </p:sp>
      <p:pic>
        <p:nvPicPr>
          <p:cNvPr id="12" name="Image 11" descr="Une image contenant shoji, bâtiment&#10;&#10;Description générée automatiquement">
            <a:extLst>
              <a:ext uri="{FF2B5EF4-FFF2-40B4-BE49-F238E27FC236}">
                <a16:creationId xmlns:a16="http://schemas.microsoft.com/office/drawing/2014/main" id="{54073247-A9AE-401C-9CB3-B23752A9B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41" y="2918415"/>
            <a:ext cx="2949196" cy="1021168"/>
          </a:xfrm>
          <a:prstGeom prst="rect">
            <a:avLst/>
          </a:prstGeom>
        </p:spPr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BB0D54CF-A1F4-485B-A015-6B047B4F1668}"/>
              </a:ext>
            </a:extLst>
          </p:cNvPr>
          <p:cNvSpPr/>
          <p:nvPr/>
        </p:nvSpPr>
        <p:spPr>
          <a:xfrm>
            <a:off x="8930936" y="3080551"/>
            <a:ext cx="355107" cy="2663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85B97A2-9520-4486-A8A7-43FE5B30A42C}"/>
              </a:ext>
            </a:extLst>
          </p:cNvPr>
          <p:cNvSpPr/>
          <p:nvPr/>
        </p:nvSpPr>
        <p:spPr>
          <a:xfrm>
            <a:off x="9476338" y="3080551"/>
            <a:ext cx="355107" cy="2663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7DAC6C95-E70E-466F-BA06-4F994A7F5222}"/>
              </a:ext>
            </a:extLst>
          </p:cNvPr>
          <p:cNvSpPr/>
          <p:nvPr/>
        </p:nvSpPr>
        <p:spPr>
          <a:xfrm>
            <a:off x="10021740" y="3080551"/>
            <a:ext cx="355107" cy="2663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77880AA4-267D-4955-91B7-72C3DAAB71F8}"/>
              </a:ext>
            </a:extLst>
          </p:cNvPr>
          <p:cNvSpPr/>
          <p:nvPr/>
        </p:nvSpPr>
        <p:spPr>
          <a:xfrm>
            <a:off x="10567142" y="3080551"/>
            <a:ext cx="355107" cy="2663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B393673C-BBB7-4C2B-9B65-B1DD8CE4E85F}"/>
              </a:ext>
            </a:extLst>
          </p:cNvPr>
          <p:cNvSpPr/>
          <p:nvPr/>
        </p:nvSpPr>
        <p:spPr>
          <a:xfrm>
            <a:off x="11128489" y="3080550"/>
            <a:ext cx="355107" cy="2663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A19D113E-3607-41B7-9FFF-3138FC38666A}"/>
              </a:ext>
            </a:extLst>
          </p:cNvPr>
          <p:cNvSpPr/>
          <p:nvPr/>
        </p:nvSpPr>
        <p:spPr>
          <a:xfrm>
            <a:off x="9408275" y="3509018"/>
            <a:ext cx="355107" cy="2663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0C4DABE-EEE9-4F9D-A89B-F02EC79A3A2C}"/>
              </a:ext>
            </a:extLst>
          </p:cNvPr>
          <p:cNvSpPr/>
          <p:nvPr/>
        </p:nvSpPr>
        <p:spPr>
          <a:xfrm>
            <a:off x="8896905" y="3509017"/>
            <a:ext cx="355107" cy="2663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2B0F43D-2508-40EB-B3CE-E96F2956928C}"/>
              </a:ext>
            </a:extLst>
          </p:cNvPr>
          <p:cNvSpPr txBox="1"/>
          <p:nvPr/>
        </p:nvSpPr>
        <p:spPr>
          <a:xfrm>
            <a:off x="2199663" y="448055"/>
            <a:ext cx="86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rgbClr val="0070C0"/>
                </a:solidFill>
                <a:latin typeface="Agency FB" panose="020B0503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225854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3ED03D5-9417-4C18-8354-A1F088198678}"/>
              </a:ext>
            </a:extLst>
          </p:cNvPr>
          <p:cNvSpPr txBox="1"/>
          <p:nvPr/>
        </p:nvSpPr>
        <p:spPr>
          <a:xfrm>
            <a:off x="580354" y="446661"/>
            <a:ext cx="26452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latin typeface="Agency FB" panose="020B0503020202020204" pitchFamily="34" charset="0"/>
              </a:rPr>
              <a:t>68 - 60</a:t>
            </a:r>
          </a:p>
        </p:txBody>
      </p:sp>
      <p:pic>
        <p:nvPicPr>
          <p:cNvPr id="3" name="Image 2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5B6F3F93-47D7-4ED8-A5BF-EC67D1ADE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446661"/>
            <a:ext cx="2972058" cy="1021168"/>
          </a:xfrm>
          <a:prstGeom prst="rect">
            <a:avLst/>
          </a:prstGeom>
        </p:spPr>
      </p:pic>
      <p:pic>
        <p:nvPicPr>
          <p:cNvPr id="4" name="Image 3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3CBF33C3-4049-4EA6-A134-1153ED8B2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1467829"/>
            <a:ext cx="2972058" cy="1021168"/>
          </a:xfrm>
          <a:prstGeom prst="rect">
            <a:avLst/>
          </a:prstGeom>
        </p:spPr>
      </p:pic>
      <p:pic>
        <p:nvPicPr>
          <p:cNvPr id="5" name="Image 4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5FD28ED6-632C-4655-8BFD-DA96CE3E0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2488997"/>
            <a:ext cx="2972058" cy="1021168"/>
          </a:xfrm>
          <a:prstGeom prst="rect">
            <a:avLst/>
          </a:prstGeom>
        </p:spPr>
      </p:pic>
      <p:pic>
        <p:nvPicPr>
          <p:cNvPr id="6" name="Image 5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064F960C-F2C3-4E60-BE21-73C43828B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3510165"/>
            <a:ext cx="2972058" cy="1021168"/>
          </a:xfrm>
          <a:prstGeom prst="rect">
            <a:avLst/>
          </a:prstGeom>
        </p:spPr>
      </p:pic>
      <p:pic>
        <p:nvPicPr>
          <p:cNvPr id="7" name="Image 6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E879758D-2FCB-4E2B-BF65-DB701EB7A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4531333"/>
            <a:ext cx="2972058" cy="1021168"/>
          </a:xfrm>
          <a:prstGeom prst="rect">
            <a:avLst/>
          </a:prstGeom>
        </p:spPr>
      </p:pic>
      <p:pic>
        <p:nvPicPr>
          <p:cNvPr id="8" name="Image 7" descr="Une image contenant bâtiment&#10;&#10;Description générée avec un niveau de confiance élevé">
            <a:extLst>
              <a:ext uri="{FF2B5EF4-FFF2-40B4-BE49-F238E27FC236}">
                <a16:creationId xmlns:a16="http://schemas.microsoft.com/office/drawing/2014/main" id="{CDAD8C66-42BC-4B61-B0FB-12556B14D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249" y="5552501"/>
            <a:ext cx="2972058" cy="1021168"/>
          </a:xfrm>
          <a:prstGeom prst="rect">
            <a:avLst/>
          </a:prstGeom>
        </p:spPr>
      </p:pic>
      <p:pic>
        <p:nvPicPr>
          <p:cNvPr id="10" name="Image 9" descr="Une image contenant bâtiment, shoji&#10;&#10;Description générée avec un niveau de confiance très élevé">
            <a:extLst>
              <a:ext uri="{FF2B5EF4-FFF2-40B4-BE49-F238E27FC236}">
                <a16:creationId xmlns:a16="http://schemas.microsoft.com/office/drawing/2014/main" id="{08E7A74A-B06E-4877-BA43-665D3A85F2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828" y="2922226"/>
            <a:ext cx="2956816" cy="1013548"/>
          </a:xfrm>
          <a:prstGeom prst="rect">
            <a:avLst/>
          </a:prstGeom>
        </p:spPr>
      </p:pic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23D9D591-E7E5-4CFA-94AD-E02AF3768F0C}"/>
              </a:ext>
            </a:extLst>
          </p:cNvPr>
          <p:cNvSpPr/>
          <p:nvPr/>
        </p:nvSpPr>
        <p:spPr>
          <a:xfrm>
            <a:off x="4370832" y="446661"/>
            <a:ext cx="1490472" cy="102116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Signe de multiplication 11">
            <a:extLst>
              <a:ext uri="{FF2B5EF4-FFF2-40B4-BE49-F238E27FC236}">
                <a16:creationId xmlns:a16="http://schemas.microsoft.com/office/drawing/2014/main" id="{98EC96F7-1651-47F3-8CD4-9C010C63DD85}"/>
              </a:ext>
            </a:extLst>
          </p:cNvPr>
          <p:cNvSpPr/>
          <p:nvPr/>
        </p:nvSpPr>
        <p:spPr>
          <a:xfrm>
            <a:off x="4370832" y="1467829"/>
            <a:ext cx="1490472" cy="102116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71E83737-8BB2-4C74-BEBC-F161FF619627}"/>
              </a:ext>
            </a:extLst>
          </p:cNvPr>
          <p:cNvSpPr/>
          <p:nvPr/>
        </p:nvSpPr>
        <p:spPr>
          <a:xfrm>
            <a:off x="4341046" y="2481770"/>
            <a:ext cx="1490472" cy="102116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igne de multiplication 13">
            <a:extLst>
              <a:ext uri="{FF2B5EF4-FFF2-40B4-BE49-F238E27FC236}">
                <a16:creationId xmlns:a16="http://schemas.microsoft.com/office/drawing/2014/main" id="{741B84CC-D3D5-4FB0-A691-39969AC4C302}"/>
              </a:ext>
            </a:extLst>
          </p:cNvPr>
          <p:cNvSpPr/>
          <p:nvPr/>
        </p:nvSpPr>
        <p:spPr>
          <a:xfrm>
            <a:off x="4355939" y="3492314"/>
            <a:ext cx="1490472" cy="102116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Signe de multiplication 14">
            <a:extLst>
              <a:ext uri="{FF2B5EF4-FFF2-40B4-BE49-F238E27FC236}">
                <a16:creationId xmlns:a16="http://schemas.microsoft.com/office/drawing/2014/main" id="{ACA5C1EE-ADE9-4486-9C4A-7633D4B13E1E}"/>
              </a:ext>
            </a:extLst>
          </p:cNvPr>
          <p:cNvSpPr/>
          <p:nvPr/>
        </p:nvSpPr>
        <p:spPr>
          <a:xfrm>
            <a:off x="4359334" y="4510610"/>
            <a:ext cx="1490472" cy="102116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Signe de multiplication 15">
            <a:extLst>
              <a:ext uri="{FF2B5EF4-FFF2-40B4-BE49-F238E27FC236}">
                <a16:creationId xmlns:a16="http://schemas.microsoft.com/office/drawing/2014/main" id="{A6796278-6272-4501-A704-7AABCE4C788F}"/>
              </a:ext>
            </a:extLst>
          </p:cNvPr>
          <p:cNvSpPr/>
          <p:nvPr/>
        </p:nvSpPr>
        <p:spPr>
          <a:xfrm>
            <a:off x="4341046" y="5531778"/>
            <a:ext cx="1490472" cy="102116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922820A-F427-46A8-A207-C2C2288F6035}"/>
              </a:ext>
            </a:extLst>
          </p:cNvPr>
          <p:cNvSpPr txBox="1"/>
          <p:nvPr/>
        </p:nvSpPr>
        <p:spPr>
          <a:xfrm>
            <a:off x="1236690" y="4380197"/>
            <a:ext cx="6270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solidFill>
                  <a:srgbClr val="0070C0"/>
                </a:solidFill>
                <a:latin typeface="Agency FB" panose="020B0503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213750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135</Words>
  <Application>Microsoft Office PowerPoint</Application>
  <PresentationFormat>Grand écran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Agency FB</vt:lpstr>
      <vt:lpstr>Arial</vt:lpstr>
      <vt:lpstr>Calibri</vt:lpstr>
      <vt:lpstr>Calibri Light</vt:lpstr>
      <vt:lpstr>Thème Office</vt:lpstr>
      <vt:lpstr>Compte et écris le nombre en utilisant le codage :  d (pour les dizaines) u (pour les unités)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 et écris le nombre en utilisant le codage :  d (pour les dizaines) u (pour les unités)</dc:title>
  <dc:creator>Véronique Lacour</dc:creator>
  <cp:lastModifiedBy>Véronique Lacour</cp:lastModifiedBy>
  <cp:revision>5</cp:revision>
  <dcterms:created xsi:type="dcterms:W3CDTF">2018-08-15T11:21:34Z</dcterms:created>
  <dcterms:modified xsi:type="dcterms:W3CDTF">2019-03-16T12:50:47Z</dcterms:modified>
</cp:coreProperties>
</file>